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9" r:id="rId1"/>
  </p:sldMasterIdLst>
  <p:notesMasterIdLst>
    <p:notesMasterId r:id="rId53"/>
  </p:notesMasterIdLst>
  <p:handoutMasterIdLst>
    <p:handoutMasterId r:id="rId54"/>
  </p:handoutMasterIdLst>
  <p:sldIdLst>
    <p:sldId id="256" r:id="rId2"/>
    <p:sldId id="390" r:id="rId3"/>
    <p:sldId id="266" r:id="rId4"/>
    <p:sldId id="257" r:id="rId5"/>
    <p:sldId id="259" r:id="rId6"/>
    <p:sldId id="280" r:id="rId7"/>
    <p:sldId id="281" r:id="rId8"/>
    <p:sldId id="260" r:id="rId9"/>
    <p:sldId id="262" r:id="rId10"/>
    <p:sldId id="261" r:id="rId11"/>
    <p:sldId id="264" r:id="rId12"/>
    <p:sldId id="361" r:id="rId13"/>
    <p:sldId id="363" r:id="rId14"/>
    <p:sldId id="365" r:id="rId15"/>
    <p:sldId id="366" r:id="rId16"/>
    <p:sldId id="367" r:id="rId17"/>
    <p:sldId id="368" r:id="rId18"/>
    <p:sldId id="369" r:id="rId19"/>
    <p:sldId id="370" r:id="rId20"/>
    <p:sldId id="371" r:id="rId21"/>
    <p:sldId id="372" r:id="rId22"/>
    <p:sldId id="374" r:id="rId23"/>
    <p:sldId id="379" r:id="rId24"/>
    <p:sldId id="267" r:id="rId25"/>
    <p:sldId id="268" r:id="rId26"/>
    <p:sldId id="277" r:id="rId27"/>
    <p:sldId id="269" r:id="rId28"/>
    <p:sldId id="270" r:id="rId29"/>
    <p:sldId id="298" r:id="rId30"/>
    <p:sldId id="300" r:id="rId31"/>
    <p:sldId id="388" r:id="rId32"/>
    <p:sldId id="389" r:id="rId33"/>
    <p:sldId id="384" r:id="rId34"/>
    <p:sldId id="380" r:id="rId35"/>
    <p:sldId id="381" r:id="rId36"/>
    <p:sldId id="382" r:id="rId37"/>
    <p:sldId id="385" r:id="rId38"/>
    <p:sldId id="387" r:id="rId39"/>
    <p:sldId id="316" r:id="rId40"/>
    <p:sldId id="292" r:id="rId41"/>
    <p:sldId id="333" r:id="rId42"/>
    <p:sldId id="334" r:id="rId43"/>
    <p:sldId id="352" r:id="rId44"/>
    <p:sldId id="383" r:id="rId45"/>
    <p:sldId id="353" r:id="rId46"/>
    <p:sldId id="354" r:id="rId47"/>
    <p:sldId id="355" r:id="rId48"/>
    <p:sldId id="356" r:id="rId49"/>
    <p:sldId id="357" r:id="rId50"/>
    <p:sldId id="360" r:id="rId51"/>
    <p:sldId id="343" r:id="rId5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53738D"/>
    <a:srgbClr val="006666"/>
    <a:srgbClr val="00326E"/>
    <a:srgbClr val="DF0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42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C825C22A-69BC-4762-B5EB-32F1A3C2A9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30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DE252DD6-EC83-45A9-BE5F-1FB17BADA6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868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A2912F-0840-422B-AB56-332088B78E38}" type="slidenum">
              <a:rPr lang="en-US"/>
              <a:pPr/>
              <a:t>3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D28D7-B164-404F-ABF2-84DCD570DD5A}" type="slidenum">
              <a:rPr lang="en-US"/>
              <a:pPr/>
              <a:t>40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83518-B50C-4A5B-8A3F-8A91CC654A8D}" type="slidenum">
              <a:rPr lang="en-US"/>
              <a:pPr/>
              <a:t>41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E04446-DDAA-4237-AFE9-51CF70BE9DF1}" type="slidenum">
              <a:rPr lang="en-US"/>
              <a:pPr/>
              <a:t>50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 u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43400"/>
            <a:ext cx="7772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53738D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5" name="Picture 5" descr="tuetek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700"/>
            <a:ext cx="1981200" cy="215900"/>
          </a:xfrm>
          <a:prstGeom prst="rect">
            <a:avLst/>
          </a:prstGeom>
          <a:noFill/>
        </p:spPr>
      </p:pic>
      <p:pic>
        <p:nvPicPr>
          <p:cNvPr id="5126" name="Picture 6" descr="TUElogoStanda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3975"/>
            <a:ext cx="914400" cy="403225"/>
          </a:xfrm>
          <a:prstGeom prst="rect">
            <a:avLst/>
          </a:prstGeom>
          <a:noFill/>
        </p:spPr>
      </p:pic>
      <p:pic>
        <p:nvPicPr>
          <p:cNvPr id="5134" name="Picture 14" descr="LinCol1bi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20713"/>
            <a:ext cx="9144000" cy="71437"/>
          </a:xfrm>
          <a:prstGeom prst="rect">
            <a:avLst/>
          </a:prstGeom>
          <a:noFill/>
        </p:spPr>
      </p:pic>
      <p:pic>
        <p:nvPicPr>
          <p:cNvPr id="5135" name="Picture 15" descr="LinCol2bi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9144000" cy="730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DF9EE4-E3BD-4EB4-99B1-BC387DB92E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78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78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4992BD-7863-4291-A607-F16D92BFE44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81000"/>
            <a:ext cx="6362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>
            <a:lvl1pPr>
              <a:defRPr/>
            </a:lvl1pPr>
          </a:lstStyle>
          <a:p>
            <a:fld id="{CFF8F2E3-8482-42EE-B574-92C51FA86D9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381000"/>
            <a:ext cx="6362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875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9700"/>
            <a:ext cx="38100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>
            <a:lvl1pPr>
              <a:defRPr/>
            </a:lvl1pPr>
          </a:lstStyle>
          <a:p>
            <a:fld id="{836997D0-DFA4-43BB-A82F-F89DBFFA4A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84213" y="6356350"/>
            <a:ext cx="1598612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943CFC4-EBD1-4466-832D-026E7D94D4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1799555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6EE49D7-62DD-42C2-8AE4-DE4456A6F8F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75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F0D39BD-43C8-4529-A746-4E1431D18E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B8874A4-D9B0-4B58-81BB-A01488D6F3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E4927-DEDC-42F2-8FDD-8F31DF42A36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8280D3-F13D-4633-BFCA-DC3AEF4D9E6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DA5398-D451-44A0-B60D-6CE4455E0E1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D189AA-1E94-4A16-A60D-6E4291DFFD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E2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0650" y="381000"/>
            <a:ext cx="636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875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381750"/>
            <a:ext cx="847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00326E"/>
                </a:solidFill>
                <a:latin typeface="+mn-lt"/>
              </a:defRPr>
            </a:lvl1pPr>
          </a:lstStyle>
          <a:p>
            <a:fld id="{25CDAE81-9515-4030-9DBB-9AF085238B9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4213" y="6356350"/>
            <a:ext cx="1598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00326E"/>
                </a:solidFill>
                <a:latin typeface="+mn-lt"/>
              </a:defRPr>
            </a:lvl1pPr>
          </a:lstStyle>
          <a:p>
            <a:r>
              <a:rPr lang="en-US" smtClean="0"/>
              <a:t>October 20, 2011</a:t>
            </a:r>
            <a:endParaRPr lang="en-US" alt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38100">
            <a:solidFill>
              <a:srgbClr val="53738D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4" name="Picture 8" descr="tuetekst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93700"/>
            <a:ext cx="1981200" cy="215900"/>
          </a:xfrm>
          <a:prstGeom prst="rect">
            <a:avLst/>
          </a:prstGeom>
          <a:noFill/>
        </p:spPr>
      </p:pic>
      <p:pic>
        <p:nvPicPr>
          <p:cNvPr id="4105" name="Picture 9" descr="TUElogoStandaard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3975"/>
            <a:ext cx="914400" cy="403225"/>
          </a:xfrm>
          <a:prstGeom prst="rect">
            <a:avLst/>
          </a:prstGeom>
          <a:noFill/>
        </p:spPr>
      </p:pic>
      <p:pic>
        <p:nvPicPr>
          <p:cNvPr id="4111" name="Picture 15" descr="LinCol1bi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20713"/>
            <a:ext cx="9144000" cy="71437"/>
          </a:xfrm>
          <a:prstGeom prst="rect">
            <a:avLst/>
          </a:prstGeom>
          <a:noFill/>
        </p:spPr>
      </p:pic>
      <p:pic>
        <p:nvPicPr>
          <p:cNvPr id="4112" name="Picture 16" descr="LinCol2big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692150"/>
            <a:ext cx="9144000" cy="730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 u="sng">
          <a:solidFill>
            <a:srgbClr val="00326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rgbClr val="00326E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53738D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3738D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53738D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53738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members.chello.nl/~a.vankan/collisio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Hash Functions and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45125"/>
            <a:ext cx="7772400" cy="650875"/>
          </a:xfrm>
        </p:spPr>
        <p:txBody>
          <a:bodyPr/>
          <a:lstStyle/>
          <a:p>
            <a:r>
              <a:rPr lang="en-US" dirty="0" err="1" smtClean="0"/>
              <a:t>Sebastiaan</a:t>
            </a:r>
            <a:r>
              <a:rPr lang="en-US" dirty="0" smtClean="0"/>
              <a:t> de Hoogh, </a:t>
            </a:r>
            <a:r>
              <a:rPr lang="en-US" dirty="0"/>
              <a:t>TU/e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3573463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53738D"/>
                </a:solidFill>
                <a:latin typeface="Arial" pitchFamily="34" charset="0"/>
              </a:rPr>
              <a:t>Cryptography 1</a:t>
            </a:r>
          </a:p>
          <a:p>
            <a:pPr algn="ctr">
              <a:spcBef>
                <a:spcPct val="20000"/>
              </a:spcBef>
            </a:pPr>
            <a:r>
              <a:rPr lang="en-US" sz="2200" b="1" dirty="0" smtClean="0">
                <a:solidFill>
                  <a:srgbClr val="53738D"/>
                </a:solidFill>
                <a:latin typeface="Arial" pitchFamily="34" charset="0"/>
              </a:rPr>
              <a:t>September 12, 2013</a:t>
            </a:r>
            <a:endParaRPr lang="en-US" sz="2200" b="1" dirty="0">
              <a:solidFill>
                <a:srgbClr val="53738D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08F27-0422-4052-BB41-F381CF29E39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 between requirements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Theorem</a:t>
            </a:r>
            <a:r>
              <a:rPr lang="en-US"/>
              <a:t>: If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/>
              <a:t> is collision resistant </a:t>
            </a:r>
            <a:r>
              <a:rPr lang="en-US">
                <a:sym typeface="Wingdings" pitchFamily="2" charset="2"/>
              </a:rPr>
              <a:t>then it is second preimage resistant </a:t>
            </a:r>
          </a:p>
          <a:p>
            <a:pPr lvl="1"/>
            <a:r>
              <a:rPr lang="en-US">
                <a:solidFill>
                  <a:schemeClr val="accent2"/>
                </a:solidFill>
                <a:sym typeface="Wingdings" pitchFamily="2" charset="2"/>
              </a:rPr>
              <a:t>Proof</a:t>
            </a:r>
            <a:r>
              <a:rPr lang="en-US">
                <a:sym typeface="Wingdings" pitchFamily="2" charset="2"/>
              </a:rPr>
              <a:t>: a second preimage is a collision.</a:t>
            </a:r>
          </a:p>
          <a:p>
            <a:r>
              <a:rPr lang="en-US">
                <a:solidFill>
                  <a:schemeClr val="accent2"/>
                </a:solidFill>
              </a:rPr>
              <a:t>Non-theorem</a:t>
            </a:r>
            <a:r>
              <a:rPr lang="en-US"/>
              <a:t>: If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/>
              <a:t> is </a:t>
            </a:r>
            <a:r>
              <a:rPr lang="en-US">
                <a:sym typeface="Wingdings" pitchFamily="2" charset="2"/>
              </a:rPr>
              <a:t>second preimage resistant then it is preimage resistant</a:t>
            </a:r>
          </a:p>
          <a:p>
            <a:pPr lvl="1"/>
            <a:r>
              <a:rPr lang="en-US">
                <a:solidFill>
                  <a:schemeClr val="accent2"/>
                </a:solidFill>
                <a:sym typeface="Wingdings" pitchFamily="2" charset="2"/>
              </a:rPr>
              <a:t>Non-proof</a:t>
            </a:r>
            <a:r>
              <a:rPr lang="en-US">
                <a:sym typeface="Wingdings" pitchFamily="2" charset="2"/>
              </a:rPr>
              <a:t>: </a:t>
            </a:r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	suppose that for any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h</a:t>
            </a:r>
            <a:r>
              <a:rPr lang="en-US" baseline="-25000">
                <a:solidFill>
                  <a:srgbClr val="339933"/>
                </a:solidFill>
                <a:sym typeface="Wingdings" pitchFamily="2" charset="2"/>
              </a:rPr>
              <a:t>0</a:t>
            </a:r>
            <a:r>
              <a:rPr lang="en-US">
                <a:sym typeface="Wingdings" pitchFamily="2" charset="2"/>
              </a:rPr>
              <a:t> one can compute a preimage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m</a:t>
            </a:r>
            <a:r>
              <a:rPr lang="en-US">
                <a:sym typeface="Wingdings" pitchFamily="2" charset="2"/>
              </a:rPr>
              <a:t>. Then, given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m</a:t>
            </a:r>
            <a:r>
              <a:rPr lang="en-US" baseline="-25000">
                <a:solidFill>
                  <a:srgbClr val="339933"/>
                </a:solidFill>
                <a:sym typeface="Wingdings" pitchFamily="2" charset="2"/>
              </a:rPr>
              <a:t>0</a:t>
            </a:r>
            <a:r>
              <a:rPr lang="en-US">
                <a:sym typeface="Wingdings" pitchFamily="2" charset="2"/>
              </a:rPr>
              <a:t>, one can certainly do that for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h</a:t>
            </a:r>
            <a:r>
              <a:rPr lang="en-US" baseline="-25000">
                <a:solidFill>
                  <a:srgbClr val="339933"/>
                </a:solidFill>
                <a:sym typeface="Wingdings" pitchFamily="2" charset="2"/>
              </a:rPr>
              <a:t>0</a:t>
            </a:r>
            <a:r>
              <a:rPr lang="en-US">
                <a:solidFill>
                  <a:srgbClr val="339933"/>
                </a:solidFill>
                <a:sym typeface="Wingdings" pitchFamily="2" charset="2"/>
              </a:rPr>
              <a:t> =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h</a:t>
            </a:r>
            <a:r>
              <a:rPr lang="en-US">
                <a:solidFill>
                  <a:srgbClr val="339933"/>
                </a:solidFill>
                <a:sym typeface="Wingdings" pitchFamily="2" charset="2"/>
              </a:rPr>
              <a:t>(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m</a:t>
            </a:r>
            <a:r>
              <a:rPr lang="en-US" baseline="-25000">
                <a:solidFill>
                  <a:srgbClr val="339933"/>
                </a:solidFill>
                <a:sym typeface="Wingdings" pitchFamily="2" charset="2"/>
              </a:rPr>
              <a:t>0</a:t>
            </a:r>
            <a:r>
              <a:rPr lang="en-US">
                <a:solidFill>
                  <a:srgbClr val="339933"/>
                </a:solidFill>
                <a:sym typeface="Wingdings" pitchFamily="2" charset="2"/>
              </a:rPr>
              <a:t>)</a:t>
            </a:r>
            <a:r>
              <a:rPr lang="en-US">
                <a:sym typeface="Wingdings" pitchFamily="2" charset="2"/>
              </a:rPr>
              <a:t>.</a:t>
            </a:r>
          </a:p>
          <a:p>
            <a:pPr lvl="1"/>
            <a:r>
              <a:rPr lang="en-US">
                <a:solidFill>
                  <a:schemeClr val="accent2"/>
                </a:solidFill>
              </a:rPr>
              <a:t>problem</a:t>
            </a:r>
            <a:r>
              <a:rPr lang="en-US"/>
              <a:t>: to guarantee that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≠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ym typeface="Wingdings" pitchFamily="2" charset="2"/>
              </a:rPr>
              <a:t>		</a:t>
            </a:r>
          </a:p>
          <a:p>
            <a:r>
              <a:rPr lang="en-US"/>
              <a:t>in practice:</a:t>
            </a:r>
          </a:p>
          <a:p>
            <a:pPr>
              <a:buFontTx/>
              <a:buNone/>
            </a:pPr>
            <a:r>
              <a:rPr lang="en-US"/>
              <a:t>		collision resistant </a:t>
            </a:r>
            <a:r>
              <a:rPr lang="en-US">
                <a:sym typeface="Wingdings" pitchFamily="2" charset="2"/>
              </a:rPr>
              <a:t> second preimage resistant 	second preimage resistant  preimage resistant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F6BC3-FAA3-48AF-A5EF-A406C1CB6E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pathologic counterexamples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</a:t>
            </a:r>
            <a:r>
              <a:rPr lang="en-US" i="1">
                <a:solidFill>
                  <a:srgbClr val="339933"/>
                </a:solidFill>
              </a:rPr>
              <a:t>g</a:t>
            </a:r>
            <a:r>
              <a:rPr lang="en-US">
                <a:solidFill>
                  <a:srgbClr val="339933"/>
                </a:solidFill>
              </a:rPr>
              <a:t> : {0,1}</a:t>
            </a:r>
            <a:r>
              <a:rPr lang="en-US" baseline="30000">
                <a:solidFill>
                  <a:srgbClr val="339933"/>
                </a:solidFill>
              </a:rPr>
              <a:t>*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339933"/>
                </a:solidFill>
              </a:rPr>
              <a:t>{0,1}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/>
              <a:t> is collision resistant, then take</a:t>
            </a:r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) = 1 ||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/>
              <a:t>  		if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/>
              <a:t> has length </a:t>
            </a:r>
            <a:r>
              <a:rPr lang="en-US" i="1">
                <a:solidFill>
                  <a:srgbClr val="339933"/>
                </a:solidFill>
              </a:rPr>
              <a:t>n</a:t>
            </a:r>
            <a:r>
              <a:rPr lang="en-US"/>
              <a:t>,</a:t>
            </a:r>
          </a:p>
          <a:p>
            <a:pPr>
              <a:buFontTx/>
              <a:buNone/>
            </a:pPr>
            <a:r>
              <a:rPr lang="en-US"/>
              <a:t>		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) = 0 || </a:t>
            </a:r>
            <a:r>
              <a:rPr lang="en-US" i="1">
                <a:solidFill>
                  <a:srgbClr val="339933"/>
                </a:solidFill>
              </a:rPr>
              <a:t>g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  	otherwise,</a:t>
            </a:r>
          </a:p>
          <a:p>
            <a:pPr>
              <a:buFontTx/>
              <a:buNone/>
            </a:pPr>
            <a:r>
              <a:rPr lang="en-US"/>
              <a:t>	then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/>
              <a:t> is collision resistant but not preimage resistant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the </a:t>
            </a:r>
            <a:r>
              <a:rPr lang="en-US" i="1">
                <a:solidFill>
                  <a:schemeClr val="accent2"/>
                </a:solidFill>
              </a:rPr>
              <a:t>identity function</a:t>
            </a:r>
            <a:r>
              <a:rPr lang="en-US"/>
              <a:t> </a:t>
            </a:r>
            <a:r>
              <a:rPr lang="en-US" i="1">
                <a:solidFill>
                  <a:srgbClr val="339933"/>
                </a:solidFill>
              </a:rPr>
              <a:t>id </a:t>
            </a:r>
            <a:r>
              <a:rPr lang="en-US">
                <a:solidFill>
                  <a:srgbClr val="339933"/>
                </a:solidFill>
              </a:rPr>
              <a:t>: {0,1}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  <a:sym typeface="Wingdings" pitchFamily="2" charset="2"/>
              </a:rPr>
              <a:t> </a:t>
            </a:r>
            <a:r>
              <a:rPr lang="en-US">
                <a:solidFill>
                  <a:srgbClr val="339933"/>
                </a:solidFill>
              </a:rPr>
              <a:t>{0,1}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/>
              <a:t> is second preimage resistant but not preimage resistant</a:t>
            </a:r>
          </a:p>
          <a:p>
            <a:pPr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EC045-CB12-4455-B822-B728E45F285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81000"/>
            <a:ext cx="8064500" cy="1143000"/>
          </a:xfrm>
        </p:spPr>
        <p:txBody>
          <a:bodyPr/>
          <a:lstStyle/>
          <a:p>
            <a:r>
              <a:rPr lang="en-US"/>
              <a:t>hash function design - iterated compression</a:t>
            </a:r>
          </a:p>
        </p:txBody>
      </p:sp>
      <p:pic>
        <p:nvPicPr>
          <p:cNvPr id="98309" name="Picture 5" descr="compre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1833563"/>
            <a:ext cx="8905875" cy="3971925"/>
          </a:xfrm>
          <a:prstGeom prst="rect">
            <a:avLst/>
          </a:prstGeom>
          <a:noFill/>
        </p:spPr>
      </p:pic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30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B1206-1A67-48C2-AE03-E494D5CFFA7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381000"/>
            <a:ext cx="6985000" cy="1143000"/>
          </a:xfrm>
        </p:spPr>
        <p:txBody>
          <a:bodyPr/>
          <a:lstStyle/>
          <a:p>
            <a:r>
              <a:rPr lang="en-US"/>
              <a:t>Merkle-Damg</a:t>
            </a:r>
            <a:r>
              <a:rPr lang="en-US">
                <a:cs typeface="Arial" pitchFamily="34" charset="0"/>
              </a:rPr>
              <a:t>å</a:t>
            </a:r>
            <a:r>
              <a:rPr lang="en-US"/>
              <a:t>rd construction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assume that message 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/>
              <a:t> can be split up into blocks          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 baseline="-25000">
                <a:solidFill>
                  <a:srgbClr val="339933"/>
                </a:solidFill>
              </a:rPr>
              <a:t>1</a:t>
            </a:r>
            <a:r>
              <a:rPr lang="en-US" sz="2000"/>
              <a:t>, </a:t>
            </a:r>
            <a:r>
              <a:rPr lang="en-US" sz="2000">
                <a:solidFill>
                  <a:srgbClr val="339933"/>
                </a:solidFill>
              </a:rPr>
              <a:t>…</a:t>
            </a:r>
            <a:r>
              <a:rPr lang="en-US" sz="2000"/>
              <a:t>,</a:t>
            </a:r>
            <a:r>
              <a:rPr lang="en-US" sz="2000">
                <a:solidFill>
                  <a:srgbClr val="339933"/>
                </a:solidFill>
              </a:rPr>
              <a:t> 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 i="1" baseline="-25000">
                <a:solidFill>
                  <a:srgbClr val="339933"/>
                </a:solidFill>
              </a:rPr>
              <a:t>s</a:t>
            </a:r>
            <a:r>
              <a:rPr lang="en-US" sz="2000"/>
              <a:t> of equal block length </a:t>
            </a:r>
            <a:r>
              <a:rPr lang="en-US" sz="2000" i="1">
                <a:solidFill>
                  <a:srgbClr val="339933"/>
                </a:solidFill>
              </a:rPr>
              <a:t>r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most popular block length is </a:t>
            </a:r>
            <a:r>
              <a:rPr lang="en-US" sz="1600" i="1">
                <a:solidFill>
                  <a:srgbClr val="339933"/>
                </a:solidFill>
              </a:rPr>
              <a:t>r</a:t>
            </a:r>
            <a:r>
              <a:rPr lang="en-US" sz="1600">
                <a:solidFill>
                  <a:srgbClr val="339933"/>
                </a:solidFill>
              </a:rPr>
              <a:t> =</a:t>
            </a:r>
            <a:r>
              <a:rPr lang="en-US" sz="1600"/>
              <a:t> </a:t>
            </a:r>
            <a:r>
              <a:rPr lang="en-US" sz="1600">
                <a:solidFill>
                  <a:srgbClr val="339933"/>
                </a:solidFill>
              </a:rPr>
              <a:t>512</a:t>
            </a:r>
          </a:p>
          <a:p>
            <a:pPr>
              <a:lnSpc>
                <a:spcPct val="90000"/>
              </a:lnSpc>
            </a:pPr>
            <a:r>
              <a:rPr lang="en-US" sz="2000" i="1">
                <a:solidFill>
                  <a:schemeClr val="accent2"/>
                </a:solidFill>
              </a:rPr>
              <a:t>compression function</a:t>
            </a:r>
            <a:r>
              <a:rPr lang="en-US" sz="2000"/>
              <a:t>: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  <a:r>
              <a:rPr lang="en-US" sz="2000">
                <a:solidFill>
                  <a:srgbClr val="339933"/>
                </a:solidFill>
              </a:rPr>
              <a:t> : {0,1}</a:t>
            </a:r>
            <a:r>
              <a:rPr lang="en-US" sz="2000" i="1" baseline="30000">
                <a:solidFill>
                  <a:srgbClr val="339933"/>
                </a:solidFill>
              </a:rPr>
              <a:t>n</a:t>
            </a:r>
            <a:r>
              <a:rPr lang="en-US" sz="2000">
                <a:solidFill>
                  <a:srgbClr val="339933"/>
                </a:solidFill>
              </a:rPr>
              <a:t> x {0,1}</a:t>
            </a:r>
            <a:r>
              <a:rPr lang="en-US" sz="2000" i="1" baseline="30000">
                <a:solidFill>
                  <a:srgbClr val="339933"/>
                </a:solidFill>
              </a:rPr>
              <a:t>r</a:t>
            </a:r>
            <a:r>
              <a:rPr lang="en-US" sz="2000">
                <a:solidFill>
                  <a:srgbClr val="339933"/>
                </a:solidFill>
              </a:rPr>
              <a:t> </a:t>
            </a:r>
            <a:r>
              <a:rPr lang="en-US" sz="200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sz="2000" i="1">
                <a:solidFill>
                  <a:schemeClr val="accent2"/>
                </a:solidFill>
              </a:rPr>
              <a:t>intermediate hash values</a:t>
            </a:r>
            <a:r>
              <a:rPr lang="en-US" sz="2000"/>
              <a:t> (length </a:t>
            </a:r>
            <a:r>
              <a:rPr lang="en-US" sz="2000" i="1">
                <a:solidFill>
                  <a:srgbClr val="339933"/>
                </a:solidFill>
              </a:rPr>
              <a:t>n</a:t>
            </a:r>
            <a:r>
              <a:rPr lang="en-US" sz="2000"/>
              <a:t>) as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  <a:r>
              <a:rPr lang="en-US" sz="2000"/>
              <a:t> input </a:t>
            </a:r>
            <a:r>
              <a:rPr lang="en-US" sz="2000" i="1"/>
              <a:t>and</a:t>
            </a:r>
            <a:r>
              <a:rPr lang="en-US" sz="2000"/>
              <a:t> output</a:t>
            </a:r>
            <a:endParaRPr lang="en-US" sz="2000" i="1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i="1">
                <a:solidFill>
                  <a:schemeClr val="accent2"/>
                </a:solidFill>
              </a:rPr>
              <a:t>message blocks</a:t>
            </a:r>
            <a:r>
              <a:rPr lang="en-US" sz="2000"/>
              <a:t> as second input of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</a:p>
          <a:p>
            <a:pPr>
              <a:lnSpc>
                <a:spcPct val="90000"/>
              </a:lnSpc>
            </a:pPr>
            <a:r>
              <a:rPr lang="en-US" sz="2000"/>
              <a:t>start with fixed initial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baseline="-25000">
                <a:solidFill>
                  <a:srgbClr val="339933"/>
                </a:solidFill>
              </a:rPr>
              <a:t>0 </a:t>
            </a:r>
            <a:r>
              <a:rPr lang="en-US" sz="2000"/>
              <a:t>(a.k.a. </a:t>
            </a:r>
            <a:r>
              <a:rPr lang="en-US" sz="2000" i="1">
                <a:solidFill>
                  <a:srgbClr val="339933"/>
                </a:solidFill>
              </a:rPr>
              <a:t>IV</a:t>
            </a:r>
            <a:r>
              <a:rPr lang="en-US" sz="2000"/>
              <a:t> =</a:t>
            </a:r>
            <a:r>
              <a:rPr lang="en-US" sz="2000">
                <a:solidFill>
                  <a:schemeClr val="accent2"/>
                </a:solidFill>
              </a:rPr>
              <a:t> </a:t>
            </a:r>
            <a:r>
              <a:rPr lang="en-US" sz="2000" i="1">
                <a:solidFill>
                  <a:schemeClr val="accent2"/>
                </a:solidFill>
              </a:rPr>
              <a:t>initialization vector</a:t>
            </a:r>
            <a:r>
              <a:rPr lang="en-US" sz="2000"/>
              <a:t>)</a:t>
            </a:r>
            <a:endParaRPr lang="en-US" sz="200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/>
              <a:t>iterate </a:t>
            </a:r>
            <a:r>
              <a:rPr lang="en-US" sz="2000" i="1">
                <a:solidFill>
                  <a:srgbClr val="339933"/>
                </a:solidFill>
              </a:rPr>
              <a:t>CF </a:t>
            </a:r>
            <a:r>
              <a:rPr lang="en-US" sz="2000"/>
              <a:t>: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baseline="-25000">
                <a:solidFill>
                  <a:srgbClr val="339933"/>
                </a:solidFill>
              </a:rPr>
              <a:t>1</a:t>
            </a:r>
            <a:r>
              <a:rPr lang="en-US" sz="2000">
                <a:solidFill>
                  <a:srgbClr val="339933"/>
                </a:solidFill>
              </a:rPr>
              <a:t> =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baseline="-25000">
                <a:solidFill>
                  <a:srgbClr val="339933"/>
                </a:solidFill>
              </a:rPr>
              <a:t>0</a:t>
            </a:r>
            <a:r>
              <a:rPr lang="en-US" sz="2000">
                <a:solidFill>
                  <a:srgbClr val="339933"/>
                </a:solidFill>
              </a:rPr>
              <a:t>,m</a:t>
            </a:r>
            <a:r>
              <a:rPr lang="en-US" sz="2000" baseline="-25000">
                <a:solidFill>
                  <a:srgbClr val="339933"/>
                </a:solidFill>
              </a:rPr>
              <a:t>1</a:t>
            </a:r>
            <a:r>
              <a:rPr lang="en-US" sz="2000">
                <a:solidFill>
                  <a:srgbClr val="339933"/>
                </a:solidFill>
              </a:rPr>
              <a:t>)</a:t>
            </a:r>
            <a:r>
              <a:rPr lang="en-US" sz="2000"/>
              <a:t>,</a:t>
            </a:r>
            <a:r>
              <a:rPr lang="en-US" sz="2000">
                <a:solidFill>
                  <a:srgbClr val="339933"/>
                </a:solidFill>
              </a:rPr>
              <a:t>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baseline="-25000">
                <a:solidFill>
                  <a:srgbClr val="339933"/>
                </a:solidFill>
              </a:rPr>
              <a:t>2</a:t>
            </a:r>
            <a:r>
              <a:rPr lang="en-US" sz="2000">
                <a:solidFill>
                  <a:srgbClr val="339933"/>
                </a:solidFill>
              </a:rPr>
              <a:t> =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baseline="-25000">
                <a:solidFill>
                  <a:srgbClr val="339933"/>
                </a:solidFill>
              </a:rPr>
              <a:t>1</a:t>
            </a:r>
            <a:r>
              <a:rPr lang="en-US" sz="2000">
                <a:solidFill>
                  <a:srgbClr val="339933"/>
                </a:solidFill>
              </a:rPr>
              <a:t>,m</a:t>
            </a:r>
            <a:r>
              <a:rPr lang="en-US" sz="2000" baseline="-25000">
                <a:solidFill>
                  <a:srgbClr val="339933"/>
                </a:solidFill>
              </a:rPr>
              <a:t>2</a:t>
            </a:r>
            <a:r>
              <a:rPr lang="en-US" sz="2000">
                <a:solidFill>
                  <a:srgbClr val="339933"/>
                </a:solidFill>
              </a:rPr>
              <a:t>)</a:t>
            </a:r>
            <a:r>
              <a:rPr lang="en-US" sz="2000"/>
              <a:t>,</a:t>
            </a:r>
            <a:r>
              <a:rPr lang="en-US" sz="2000">
                <a:solidFill>
                  <a:srgbClr val="339933"/>
                </a:solidFill>
              </a:rPr>
              <a:t> …</a:t>
            </a:r>
            <a:r>
              <a:rPr lang="en-US" sz="2000"/>
              <a:t>, 		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i="1" baseline="-25000">
                <a:solidFill>
                  <a:srgbClr val="339933"/>
                </a:solidFill>
              </a:rPr>
              <a:t>s</a:t>
            </a:r>
            <a:r>
              <a:rPr lang="en-US" sz="2000">
                <a:solidFill>
                  <a:srgbClr val="339933"/>
                </a:solidFill>
              </a:rPr>
              <a:t> = </a:t>
            </a:r>
            <a:r>
              <a:rPr lang="en-US" sz="2000" i="1">
                <a:solidFill>
                  <a:srgbClr val="339933"/>
                </a:solidFill>
              </a:rPr>
              <a:t>CF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i="1" baseline="-25000">
                <a:solidFill>
                  <a:srgbClr val="339933"/>
                </a:solidFill>
              </a:rPr>
              <a:t>s</a:t>
            </a:r>
            <a:r>
              <a:rPr lang="en-US" sz="2000" baseline="-25000">
                <a:solidFill>
                  <a:srgbClr val="339933"/>
                </a:solidFill>
              </a:rPr>
              <a:t>-1</a:t>
            </a:r>
            <a:r>
              <a:rPr lang="en-US" sz="2000">
                <a:solidFill>
                  <a:srgbClr val="339933"/>
                </a:solidFill>
              </a:rPr>
              <a:t>,m</a:t>
            </a:r>
            <a:r>
              <a:rPr lang="en-US" sz="2000" i="1" baseline="-25000">
                <a:solidFill>
                  <a:srgbClr val="339933"/>
                </a:solidFill>
              </a:rPr>
              <a:t>s</a:t>
            </a:r>
            <a:r>
              <a:rPr lang="en-US" sz="2000">
                <a:solidFill>
                  <a:srgbClr val="339933"/>
                </a:solidFill>
              </a:rPr>
              <a:t>)</a:t>
            </a:r>
            <a:r>
              <a:rPr lang="en-US" sz="2000"/>
              <a:t>, </a:t>
            </a:r>
          </a:p>
          <a:p>
            <a:pPr>
              <a:lnSpc>
                <a:spcPct val="90000"/>
              </a:lnSpc>
            </a:pPr>
            <a:r>
              <a:rPr lang="en-US" sz="2000"/>
              <a:t>take </a:t>
            </a:r>
            <a:r>
              <a:rPr lang="en-US" sz="2000" i="1">
                <a:solidFill>
                  <a:srgbClr val="339933"/>
                </a:solidFill>
              </a:rPr>
              <a:t>h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>
                <a:solidFill>
                  <a:srgbClr val="339933"/>
                </a:solidFill>
              </a:rPr>
              <a:t>) =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 i="1" baseline="-25000">
                <a:solidFill>
                  <a:srgbClr val="339933"/>
                </a:solidFill>
              </a:rPr>
              <a:t>s </a:t>
            </a:r>
            <a:r>
              <a:rPr lang="en-US" sz="2000"/>
              <a:t>as hash value </a:t>
            </a:r>
            <a:endParaRPr lang="en-US" sz="2000" i="1" baseline="-25000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this design makes </a:t>
            </a:r>
            <a:r>
              <a:rPr lang="en-US" sz="1600" i="1">
                <a:solidFill>
                  <a:schemeClr val="accent2"/>
                </a:solidFill>
              </a:rPr>
              <a:t>streaming</a:t>
            </a:r>
            <a:r>
              <a:rPr lang="en-US" sz="1600"/>
              <a:t> possible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hash function analysis becomes compression function analysis</a:t>
            </a:r>
          </a:p>
          <a:p>
            <a:pPr lvl="1">
              <a:lnSpc>
                <a:spcPct val="90000"/>
              </a:lnSpc>
            </a:pPr>
            <a:r>
              <a:rPr lang="en-US" sz="1600"/>
              <a:t>analysis easier because domain of </a:t>
            </a:r>
            <a:r>
              <a:rPr lang="en-US" sz="1600" i="1">
                <a:solidFill>
                  <a:srgbClr val="339933"/>
                </a:solidFill>
              </a:rPr>
              <a:t>CF</a:t>
            </a:r>
            <a:r>
              <a:rPr lang="en-US" sz="1600"/>
              <a:t> is finite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00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2B74E-29E8-47E2-8C89-0EF232A7223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padding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padding</a:t>
            </a:r>
            <a:r>
              <a:rPr lang="en-US"/>
              <a:t>: add dummy bits to satisfy block length requirement</a:t>
            </a:r>
          </a:p>
          <a:p>
            <a:r>
              <a:rPr lang="en-US"/>
              <a:t>non-ambiguous padding: add one 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-bit and as many </a:t>
            </a:r>
            <a:r>
              <a:rPr lang="en-US">
                <a:solidFill>
                  <a:srgbClr val="339933"/>
                </a:solidFill>
              </a:rPr>
              <a:t>0</a:t>
            </a:r>
            <a:r>
              <a:rPr lang="en-US"/>
              <a:t>-bits as necessary to fill the final block</a:t>
            </a:r>
          </a:p>
          <a:p>
            <a:pPr lvl="1"/>
            <a:r>
              <a:rPr lang="en-US"/>
              <a:t>when original message length is a multiple of the block length, apply padding anyway, adding an extra dummy block</a:t>
            </a:r>
          </a:p>
          <a:p>
            <a:pPr lvl="1"/>
            <a:r>
              <a:rPr lang="en-US"/>
              <a:t>any other non-ambiguous padding will work as well</a:t>
            </a:r>
          </a:p>
          <a:p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7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AC64F6-9880-449C-A88B-EB045A37E13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Merkle-Damg</a:t>
            </a:r>
            <a:r>
              <a:rPr lang="en-US">
                <a:cs typeface="Arial" pitchFamily="34" charset="0"/>
              </a:rPr>
              <a:t>å</a:t>
            </a:r>
            <a:r>
              <a:rPr lang="en-US"/>
              <a:t>rd strengthening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 padding leave final </a:t>
            </a:r>
            <a:r>
              <a:rPr lang="en-US">
                <a:solidFill>
                  <a:srgbClr val="339933"/>
                </a:solidFill>
              </a:rPr>
              <a:t>64</a:t>
            </a:r>
            <a:r>
              <a:rPr lang="en-US"/>
              <a:t> bits open</a:t>
            </a:r>
          </a:p>
          <a:p>
            <a:r>
              <a:rPr lang="en-US"/>
              <a:t>encode in those </a:t>
            </a:r>
            <a:r>
              <a:rPr lang="en-US">
                <a:solidFill>
                  <a:srgbClr val="339933"/>
                </a:solidFill>
              </a:rPr>
              <a:t>64</a:t>
            </a:r>
            <a:r>
              <a:rPr lang="en-US"/>
              <a:t> bits the original message length</a:t>
            </a:r>
          </a:p>
          <a:p>
            <a:pPr lvl="1"/>
            <a:r>
              <a:rPr lang="en-US"/>
              <a:t>that’s why messages of length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≥</a:t>
            </a:r>
            <a:r>
              <a:rPr lang="en-US">
                <a:solidFill>
                  <a:srgbClr val="339933"/>
                </a:solidFill>
              </a:rPr>
              <a:t> 2</a:t>
            </a:r>
            <a:r>
              <a:rPr lang="en-US" baseline="30000">
                <a:solidFill>
                  <a:srgbClr val="339933"/>
                </a:solidFill>
              </a:rPr>
              <a:t>64</a:t>
            </a:r>
            <a:r>
              <a:rPr lang="en-US"/>
              <a:t> are not supported</a:t>
            </a:r>
          </a:p>
          <a:p>
            <a:r>
              <a:rPr lang="en-US"/>
              <a:t>reasons:</a:t>
            </a:r>
          </a:p>
          <a:p>
            <a:pPr lvl="1"/>
            <a:r>
              <a:rPr lang="en-US"/>
              <a:t>needed in the proof of the Merkle-Damg</a:t>
            </a:r>
            <a:r>
              <a:rPr lang="en-US">
                <a:cs typeface="Arial" pitchFamily="34" charset="0"/>
              </a:rPr>
              <a:t>ård theorem</a:t>
            </a:r>
          </a:p>
          <a:p>
            <a:pPr lvl="1"/>
            <a:r>
              <a:rPr lang="en-US">
                <a:cs typeface="Arial" pitchFamily="34" charset="0"/>
              </a:rPr>
              <a:t>prevents some attacks such as </a:t>
            </a:r>
          </a:p>
          <a:p>
            <a:pPr lvl="2"/>
            <a:r>
              <a:rPr lang="en-US">
                <a:cs typeface="Arial" pitchFamily="34" charset="0"/>
              </a:rPr>
              <a:t>trivial collisions for random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IHV</a:t>
            </a:r>
          </a:p>
          <a:p>
            <a:pPr lvl="3"/>
            <a:endParaRPr lang="en-US" i="1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>
              <a:solidFill>
                <a:srgbClr val="339933"/>
              </a:solidFill>
              <a:cs typeface="Arial" pitchFamily="34" charset="0"/>
            </a:endParaRPr>
          </a:p>
          <a:p>
            <a:pPr lvl="3"/>
            <a:endParaRPr lang="en-US" i="1">
              <a:solidFill>
                <a:srgbClr val="339933"/>
              </a:solidFill>
              <a:cs typeface="Arial" pitchFamily="34" charset="0"/>
            </a:endParaRPr>
          </a:p>
          <a:p>
            <a:pPr lvl="3"/>
            <a:r>
              <a:rPr lang="en-US">
                <a:cs typeface="Arial" pitchFamily="34" charset="0"/>
              </a:rPr>
              <a:t>now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0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||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endParaRPr lang="en-US" i="1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>
                <a:cs typeface="Arial" pitchFamily="34" charset="0"/>
              </a:rPr>
              <a:t>see next slide for more</a:t>
            </a:r>
          </a:p>
        </p:txBody>
      </p:sp>
      <p:pic>
        <p:nvPicPr>
          <p:cNvPr id="95236" name="Picture 4" descr="trivial colli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149725"/>
            <a:ext cx="4333875" cy="952500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07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79966-15A7-48AA-BDDF-E3267C73EDD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continued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89888" cy="4572000"/>
          </a:xfrm>
        </p:spPr>
        <p:txBody>
          <a:bodyPr/>
          <a:lstStyle/>
          <a:p>
            <a:pPr lvl="2"/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 attack</a:t>
            </a:r>
          </a:p>
          <a:p>
            <a:pPr lvl="2">
              <a:buFontTx/>
              <a:buNone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err="1">
                <a:cs typeface="Arial" pitchFamily="34" charset="0"/>
              </a:rPr>
              <a:t>fixpoint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>
                <a:cs typeface="Arial" pitchFamily="34" charset="0"/>
              </a:rPr>
              <a:t>,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cs typeface="Arial" pitchFamily="34" charset="0"/>
              </a:rPr>
              <a:t> such that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CF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IHV</a:t>
            </a:r>
            <a:r>
              <a:rPr lang="en-US" dirty="0" err="1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 dirty="0" err="1">
                <a:solidFill>
                  <a:srgbClr val="339933"/>
                </a:solidFill>
                <a:cs typeface="Arial" pitchFamily="34" charset="0"/>
              </a:rPr>
              <a:t>m</a:t>
            </a:r>
            <a:r>
              <a:rPr lang="en-US" dirty="0">
                <a:solidFill>
                  <a:srgbClr val="339933"/>
                </a:solidFill>
                <a:cs typeface="Arial" pitchFamily="34" charset="0"/>
              </a:rPr>
              <a:t>) = 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IHV</a:t>
            </a: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>
              <a:buFontTx/>
              <a:buNone/>
            </a:pPr>
            <a:endParaRPr lang="en-US" i="1" dirty="0">
              <a:solidFill>
                <a:srgbClr val="339933"/>
              </a:solidFill>
              <a:cs typeface="Arial" pitchFamily="34" charset="0"/>
            </a:endParaRPr>
          </a:p>
          <a:p>
            <a:pPr lvl="2"/>
            <a:r>
              <a:rPr lang="en-US" dirty="0">
                <a:cs typeface="Arial" pitchFamily="34" charset="0"/>
              </a:rPr>
              <a:t>long message attack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0228" name="Picture 4" descr="fix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349500"/>
            <a:ext cx="5746750" cy="1511300"/>
          </a:xfrm>
          <a:prstGeom prst="rect">
            <a:avLst/>
          </a:prstGeom>
          <a:noFill/>
        </p:spPr>
      </p:pic>
      <p:pic>
        <p:nvPicPr>
          <p:cNvPr id="180229" name="Picture 5" descr="long mess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654326"/>
            <a:ext cx="6337300" cy="1150938"/>
          </a:xfrm>
          <a:prstGeom prst="rect">
            <a:avLst/>
          </a:prstGeom>
          <a:noFill/>
        </p:spPr>
      </p:pic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72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D680E-1F0E-4A4C-AD67-75990171D87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compression function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</p:spPr>
            <p:txBody>
              <a:bodyPr/>
              <a:lstStyle/>
              <a:p>
                <a:r>
                  <a:rPr lang="en-US" sz="2000" i="1" dirty="0" smtClean="0">
                    <a:solidFill>
                      <a:schemeClr val="accent2"/>
                    </a:solidFill>
                  </a:rPr>
                  <a:t>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endParaRPr lang="en-US" sz="2000" dirty="0"/>
              </a:p>
              <a:p>
                <a:r>
                  <a:rPr lang="en-US" sz="2000" i="1" dirty="0">
                    <a:solidFill>
                      <a:schemeClr val="accent2"/>
                    </a:solidFill>
                  </a:rPr>
                  <a:t>pseudo-collision</a:t>
                </a:r>
                <a:r>
                  <a:rPr lang="en-US" sz="2000" dirty="0"/>
                  <a:t> for a compression function: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/>
                  <a:t>,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 </a:t>
                </a:r>
                <a:r>
                  <a:rPr lang="en-US" sz="2000" dirty="0"/>
                  <a:t>such that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1</a:t>
                </a:r>
                <a:r>
                  <a:rPr lang="en-US" sz="2000" dirty="0">
                    <a:solidFill>
                      <a:srgbClr val="339933"/>
                    </a:solidFill>
                  </a:rPr>
                  <a:t>) =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</a:t>
                </a:r>
                <a:r>
                  <a:rPr lang="en-US" sz="2000" dirty="0">
                    <a:solidFill>
                      <a:srgbClr val="339933"/>
                    </a:solidFill>
                  </a:rPr>
                  <a:t>(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IHV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,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m</a:t>
                </a:r>
                <a:r>
                  <a:rPr lang="en-US" sz="2000" baseline="-25000" dirty="0">
                    <a:solidFill>
                      <a:srgbClr val="339933"/>
                    </a:solidFill>
                  </a:rPr>
                  <a:t>2</a:t>
                </a:r>
                <a:r>
                  <a:rPr lang="en-US" sz="2000" dirty="0">
                    <a:solidFill>
                      <a:srgbClr val="339933"/>
                    </a:solidFill>
                  </a:rPr>
                  <a:t>)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>
                    <a:solidFill>
                      <a:schemeClr val="accent2"/>
                    </a:solidFill>
                  </a:rPr>
                  <a:t>Theorem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): If the compression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CF </a:t>
                </a:r>
                <a:r>
                  <a:rPr lang="en-US" sz="2000" dirty="0"/>
                  <a:t>is pseudo-collision resistant, then a hash function </a:t>
                </a:r>
                <a:r>
                  <a:rPr lang="en-US" sz="2000" i="1" dirty="0">
                    <a:solidFill>
                      <a:srgbClr val="339933"/>
                    </a:solidFill>
                  </a:rPr>
                  <a:t>h</a:t>
                </a:r>
                <a:r>
                  <a:rPr lang="en-US" sz="2000" dirty="0"/>
                  <a:t> derived by </a:t>
                </a:r>
                <a:r>
                  <a:rPr lang="en-US" sz="2000" dirty="0" err="1"/>
                  <a:t>Merkle-Damg</a:t>
                </a:r>
                <a:r>
                  <a:rPr lang="en-US" sz="2000" dirty="0" err="1">
                    <a:cs typeface="Arial" pitchFamily="34" charset="0"/>
                  </a:rPr>
                  <a:t>å</a:t>
                </a:r>
                <a:r>
                  <a:rPr lang="en-US" sz="2000" dirty="0" err="1"/>
                  <a:t>rd</a:t>
                </a:r>
                <a:r>
                  <a:rPr lang="en-US" sz="2000" dirty="0"/>
                  <a:t> iterated compression is collision resistant.</a:t>
                </a:r>
              </a:p>
              <a:p>
                <a:pPr lvl="1"/>
                <a:r>
                  <a:rPr lang="en-US" sz="1600" dirty="0"/>
                  <a:t>Proof: </a:t>
                </a:r>
                <a:r>
                  <a:rPr lang="en-US" sz="1600" dirty="0" smtClean="0"/>
                  <a:t>Suppose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/>
                  <a:t>, then</a:t>
                </a:r>
                <a:endParaRPr lang="en-US" sz="1600" dirty="0"/>
              </a:p>
              <a:p>
                <a:pPr lvl="2"/>
                <a:r>
                  <a:rPr lang="en-US" sz="160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dirty="0" smtClean="0"/>
                  <a:t> same size: locate </a:t>
                </a:r>
                <a:r>
                  <a:rPr lang="en-US" sz="1600" dirty="0"/>
                  <a:t>the iteration where the collision </a:t>
                </a:r>
                <a:r>
                  <a:rPr lang="en-US" sz="1600" dirty="0" smtClean="0"/>
                  <a:t>occurs</a:t>
                </a:r>
              </a:p>
              <a:p>
                <a:pPr lvl="2"/>
                <a:r>
                  <a:rPr lang="en-US" sz="1600" dirty="0" smtClean="0"/>
                  <a:t>Else a pseudo collision for </a:t>
                </a:r>
                <a:r>
                  <a:rPr lang="en-US" sz="1600" dirty="0" smtClean="0">
                    <a:solidFill>
                      <a:srgbClr val="339933"/>
                    </a:solidFill>
                  </a:rPr>
                  <a:t>CF</a:t>
                </a:r>
                <a:r>
                  <a:rPr lang="en-US" sz="1600" dirty="0" smtClean="0"/>
                  <a:t> appears in the last blocks (cont. length)</a:t>
                </a:r>
                <a:endParaRPr lang="en-US" sz="1600" dirty="0"/>
              </a:p>
              <a:p>
                <a:r>
                  <a:rPr lang="en-US" sz="2000" dirty="0"/>
                  <a:t>Note: </a:t>
                </a:r>
              </a:p>
              <a:p>
                <a:pPr lvl="1"/>
                <a:r>
                  <a:rPr lang="en-US" sz="1600" dirty="0"/>
                  <a:t>a method to find pseudo-collisions does not lead to a method to find collisions for the hash function </a:t>
                </a:r>
              </a:p>
              <a:p>
                <a:pPr lvl="1"/>
                <a:r>
                  <a:rPr lang="en-US" sz="1600" dirty="0"/>
                  <a:t>a method to find collisions for the compression function is almost a method to find collisions for the hash function, we ‘only’ have a wrong </a:t>
                </a:r>
                <a:r>
                  <a:rPr lang="en-US" sz="1600" i="1" dirty="0">
                    <a:solidFill>
                      <a:srgbClr val="339933"/>
                    </a:solidFill>
                  </a:rPr>
                  <a:t>IHV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1587500"/>
                <a:ext cx="8424614" cy="4572000"/>
              </a:xfrm>
              <a:blipFill rotWithShape="1">
                <a:blip r:embed="rId2"/>
                <a:stretch>
                  <a:fillRect l="-651" t="-533" b="-3733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873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83D5-C415-492D-BB65-FB443483CC8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MD4 family of hash functions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3779838" y="17478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MD4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1990)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258888" y="23955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(RIPE 1992)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1042988" y="3619500"/>
            <a:ext cx="18732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RIPEMD-128 RIPEMD-160 RIPEMD-256 RIPEMD-320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(Dobbertin, Bosselaers, Preneel 1992)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3203575" y="31940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MD5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(Rivest 1992)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4716463" y="3194050"/>
            <a:ext cx="14398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HAVAL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(Zheng, Pieprzyk, Seberry 1993)</a:t>
            </a:r>
          </a:p>
        </p:txBody>
      </p:sp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6659563" y="2330450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SHA-0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1993)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6659563" y="3259138"/>
            <a:ext cx="1152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SHA-1</a:t>
            </a:r>
          </a:p>
          <a:p>
            <a:pPr>
              <a:spcBef>
                <a:spcPct val="50000"/>
              </a:spcBef>
            </a:pPr>
            <a:r>
              <a:rPr lang="en-US" sz="1200" i="1">
                <a:solidFill>
                  <a:srgbClr val="00326E"/>
                </a:solidFill>
                <a:latin typeface="Arial" pitchFamily="34" charset="0"/>
              </a:rPr>
              <a:t>(NIST 1995)</a:t>
            </a:r>
          </a:p>
        </p:txBody>
      </p:sp>
      <p:sp>
        <p:nvSpPr>
          <p:cNvPr id="99340" name="Text Box 12"/>
          <p:cNvSpPr txBox="1">
            <a:spLocks noChangeArrowheads="1"/>
          </p:cNvSpPr>
          <p:nvPr/>
        </p:nvSpPr>
        <p:spPr bwMode="auto">
          <a:xfrm>
            <a:off x="6659563" y="4195763"/>
            <a:ext cx="11525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326E"/>
                </a:solidFill>
                <a:latin typeface="Arial" pitchFamily="34" charset="0"/>
              </a:rPr>
              <a:t>SHA-224 SHA-256 SHA-384 SHA-512</a:t>
            </a:r>
          </a:p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0326E"/>
                </a:solidFill>
                <a:latin typeface="Arial" pitchFamily="34" charset="0"/>
              </a:rPr>
              <a:t>(NIST 2004)</a:t>
            </a:r>
          </a:p>
        </p:txBody>
      </p:sp>
      <p:sp>
        <p:nvSpPr>
          <p:cNvPr id="99341" name="Line 13"/>
          <p:cNvSpPr>
            <a:spLocks noChangeShapeType="1"/>
          </p:cNvSpPr>
          <p:nvPr/>
        </p:nvSpPr>
        <p:spPr bwMode="auto">
          <a:xfrm flipH="1">
            <a:off x="2339975" y="1989138"/>
            <a:ext cx="1439863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3492500" y="2420938"/>
            <a:ext cx="35877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>
            <a:off x="4498975" y="2420938"/>
            <a:ext cx="4333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4" name="Line 16"/>
          <p:cNvSpPr>
            <a:spLocks noChangeShapeType="1"/>
          </p:cNvSpPr>
          <p:nvPr/>
        </p:nvSpPr>
        <p:spPr bwMode="auto">
          <a:xfrm>
            <a:off x="4427538" y="1989138"/>
            <a:ext cx="22320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5" name="Line 17"/>
          <p:cNvSpPr>
            <a:spLocks noChangeShapeType="1"/>
          </p:cNvSpPr>
          <p:nvPr/>
        </p:nvSpPr>
        <p:spPr bwMode="auto">
          <a:xfrm flipH="1">
            <a:off x="1763713" y="30686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7091363" y="2997200"/>
            <a:ext cx="15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7092950" y="3933825"/>
            <a:ext cx="15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864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C913-B498-474A-A013-3D9C6D1EEF4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81000"/>
            <a:ext cx="7777163" cy="1143000"/>
          </a:xfrm>
        </p:spPr>
        <p:txBody>
          <a:bodyPr/>
          <a:lstStyle/>
          <a:p>
            <a:r>
              <a:rPr lang="en-US"/>
              <a:t>design of MD4 family compression functions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87500"/>
            <a:ext cx="2951162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message block </a:t>
            </a:r>
          </a:p>
          <a:p>
            <a:pPr>
              <a:buFontTx/>
              <a:buNone/>
            </a:pPr>
            <a:r>
              <a:rPr lang="en-US"/>
              <a:t>	split into words</a:t>
            </a:r>
          </a:p>
          <a:p>
            <a:pPr>
              <a:buFontTx/>
              <a:buNone/>
            </a:pPr>
            <a:r>
              <a:rPr lang="en-US"/>
              <a:t>message expansion</a:t>
            </a:r>
          </a:p>
          <a:p>
            <a:pPr>
              <a:buFontTx/>
              <a:buNone/>
            </a:pPr>
            <a:r>
              <a:rPr lang="en-US"/>
              <a:t>	input words for each step</a:t>
            </a:r>
          </a:p>
          <a:p>
            <a:pPr>
              <a:buFontTx/>
              <a:buNone/>
            </a:pP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/>
              <a:t> </a:t>
            </a:r>
            <a:r>
              <a:rPr lang="en-US">
                <a:sym typeface="Wingdings" pitchFamily="2" charset="2"/>
              </a:rPr>
              <a:t> initial state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each step updates state with an input word</a:t>
            </a:r>
          </a:p>
          <a:p>
            <a:pPr>
              <a:buFontTx/>
              <a:buNone/>
            </a:pPr>
            <a:r>
              <a:rPr lang="en-US">
                <a:sym typeface="Wingdings" pitchFamily="2" charset="2"/>
              </a:rPr>
              <a:t>final state ‘added’  to </a:t>
            </a:r>
            <a:r>
              <a:rPr lang="en-US" i="1">
                <a:solidFill>
                  <a:srgbClr val="339933"/>
                </a:solidFill>
                <a:sym typeface="Wingdings" pitchFamily="2" charset="2"/>
              </a:rPr>
              <a:t>IHV </a:t>
            </a:r>
          </a:p>
          <a:p>
            <a:pPr lvl="1">
              <a:buFontTx/>
              <a:buNone/>
            </a:pPr>
            <a:r>
              <a:rPr lang="en-US">
                <a:sym typeface="Wingdings" pitchFamily="2" charset="2"/>
              </a:rPr>
              <a:t>(feed-forward) </a:t>
            </a:r>
          </a:p>
        </p:txBody>
      </p:sp>
      <p:pic>
        <p:nvPicPr>
          <p:cNvPr id="117765" name="Picture 5" descr="MD4fami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1323975"/>
            <a:ext cx="5675313" cy="5529263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1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06680" cy="4752528"/>
          </a:xfrm>
        </p:spPr>
        <p:txBody>
          <a:bodyPr/>
          <a:lstStyle/>
          <a:p>
            <a:r>
              <a:rPr lang="en-US" dirty="0" smtClean="0"/>
              <a:t>Until this morning 50 students handed in 43 pieces of </a:t>
            </a:r>
            <a:r>
              <a:rPr lang="en-US" dirty="0" err="1" smtClean="0"/>
              <a:t>homeworks</a:t>
            </a:r>
            <a:r>
              <a:rPr lang="en-US" dirty="0" smtClean="0"/>
              <a:t>. (only 7 pairs)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BUT: </a:t>
            </a:r>
            <a:r>
              <a:rPr lang="en-US" dirty="0" err="1" smtClean="0"/>
              <a:t>Homeworks</a:t>
            </a:r>
            <a:r>
              <a:rPr lang="en-US" dirty="0" smtClean="0"/>
              <a:t> should be handed in by </a:t>
            </a:r>
            <a:r>
              <a:rPr lang="en-US" sz="2400" dirty="0" smtClean="0">
                <a:solidFill>
                  <a:srgbClr val="FF0000"/>
                </a:solidFill>
              </a:rPr>
              <a:t>pairs</a:t>
            </a:r>
            <a:r>
              <a:rPr lang="en-US" dirty="0" smtClean="0"/>
              <a:t>!!!</a:t>
            </a:r>
          </a:p>
          <a:p>
            <a:r>
              <a:rPr lang="en-US" dirty="0" smtClean="0"/>
              <a:t>I.E.:   </a:t>
            </a:r>
            <a:r>
              <a:rPr lang="en-US" dirty="0" smtClean="0">
                <a:solidFill>
                  <a:srgbClr val="FF0000"/>
                </a:solidFill>
              </a:rPr>
              <a:t>One</a:t>
            </a:r>
            <a:r>
              <a:rPr lang="en-US" dirty="0" smtClean="0"/>
              <a:t> solution sheet per </a:t>
            </a:r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students.</a:t>
            </a:r>
          </a:p>
          <a:p>
            <a:r>
              <a:rPr lang="en-US" dirty="0" smtClean="0"/>
              <a:t>AND: </a:t>
            </a:r>
            <a:r>
              <a:rPr lang="en-US" dirty="0" err="1" smtClean="0"/>
              <a:t>Homeworks</a:t>
            </a:r>
            <a:r>
              <a:rPr lang="en-US" dirty="0" smtClean="0"/>
              <a:t> should be mailed to </a:t>
            </a:r>
            <a:r>
              <a:rPr lang="en-US" dirty="0" smtClean="0">
                <a:solidFill>
                  <a:srgbClr val="FF0000"/>
                </a:solidFill>
              </a:rPr>
              <a:t>crypto13@tue.nl</a:t>
            </a:r>
          </a:p>
          <a:p>
            <a:endParaRPr lang="en-US" dirty="0" smtClean="0"/>
          </a:p>
          <a:p>
            <a:r>
              <a:rPr lang="en-US" dirty="0" smtClean="0"/>
              <a:t>Individual solutions will not be corrected from week 2</a:t>
            </a:r>
          </a:p>
          <a:p>
            <a:pPr lvl="1"/>
            <a:r>
              <a:rPr lang="en-US" dirty="0"/>
              <a:t>This week </a:t>
            </a:r>
            <a:r>
              <a:rPr lang="en-US" dirty="0" smtClean="0"/>
              <a:t>all </a:t>
            </a:r>
            <a:r>
              <a:rPr lang="en-US" dirty="0" err="1"/>
              <a:t>homeworks</a:t>
            </a:r>
            <a:r>
              <a:rPr lang="en-US" dirty="0"/>
              <a:t> </a:t>
            </a:r>
            <a:r>
              <a:rPr lang="en-US" dirty="0" smtClean="0"/>
              <a:t>will be corrected though</a:t>
            </a:r>
          </a:p>
          <a:p>
            <a:r>
              <a:rPr lang="en-US" dirty="0" smtClean="0"/>
              <a:t>There will be </a:t>
            </a:r>
            <a:r>
              <a:rPr lang="en-US" dirty="0" smtClean="0">
                <a:solidFill>
                  <a:srgbClr val="FF0000"/>
                </a:solidFill>
              </a:rPr>
              <a:t>No Exceptions </a:t>
            </a:r>
          </a:p>
          <a:p>
            <a:pPr lvl="1"/>
            <a:r>
              <a:rPr lang="en-US" dirty="0" smtClean="0"/>
              <a:t>Except for one student who is not in NL</a:t>
            </a:r>
            <a:endParaRPr lang="en-US" dirty="0"/>
          </a:p>
          <a:p>
            <a:r>
              <a:rPr lang="en-US" dirty="0" smtClean="0"/>
              <a:t>Questions about </a:t>
            </a:r>
            <a:r>
              <a:rPr lang="en-US" dirty="0" err="1" smtClean="0"/>
              <a:t>homeworks</a:t>
            </a:r>
            <a:r>
              <a:rPr lang="en-US" dirty="0" smtClean="0"/>
              <a:t>: </a:t>
            </a:r>
            <a:r>
              <a:rPr lang="en-US" dirty="0">
                <a:solidFill>
                  <a:srgbClr val="FF0000"/>
                </a:solidFill>
              </a:rPr>
              <a:t>crypto13@tue.nl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303612" cy="457200"/>
          </a:xfrm>
        </p:spPr>
        <p:txBody>
          <a:bodyPr/>
          <a:lstStyle/>
          <a:p>
            <a:r>
              <a:rPr lang="en-US" dirty="0" smtClean="0"/>
              <a:t>September 12, 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5186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EB340-A2CC-4705-9318-F44E612109A6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details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918450" cy="4572000"/>
          </a:xfrm>
        </p:spPr>
        <p:txBody>
          <a:bodyPr/>
          <a:lstStyle/>
          <a:p>
            <a:r>
              <a:rPr lang="en-US" dirty="0"/>
              <a:t>MD4, MD5, SHA-0, SHA-1 details:</a:t>
            </a:r>
          </a:p>
          <a:p>
            <a:pPr lvl="1"/>
            <a:r>
              <a:rPr lang="en-US" dirty="0">
                <a:solidFill>
                  <a:srgbClr val="339933"/>
                </a:solidFill>
              </a:rPr>
              <a:t>512</a:t>
            </a:r>
            <a:r>
              <a:rPr lang="en-US" dirty="0"/>
              <a:t>-bit message block split into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state consists of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(MD4, MD5) or </a:t>
            </a:r>
            <a:r>
              <a:rPr lang="en-US" dirty="0">
                <a:solidFill>
                  <a:srgbClr val="339933"/>
                </a:solidFill>
              </a:rPr>
              <a:t>5</a:t>
            </a:r>
            <a:r>
              <a:rPr lang="en-US" dirty="0"/>
              <a:t> (SHA-0, SHA-1) </a:t>
            </a:r>
            <a:r>
              <a:rPr lang="en-US" dirty="0">
                <a:solidFill>
                  <a:srgbClr val="339933"/>
                </a:solidFill>
              </a:rPr>
              <a:t>32</a:t>
            </a:r>
            <a:r>
              <a:rPr lang="en-US" dirty="0"/>
              <a:t>-bit words</a:t>
            </a:r>
          </a:p>
          <a:p>
            <a:pPr lvl="1"/>
            <a:r>
              <a:rPr lang="en-US" dirty="0"/>
              <a:t>MD4: </a:t>
            </a:r>
            <a:r>
              <a:rPr lang="en-US" dirty="0">
                <a:solidFill>
                  <a:srgbClr val="339933"/>
                </a:solidFill>
              </a:rPr>
              <a:t>3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48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48</a:t>
            </a:r>
            <a:r>
              <a:rPr lang="en-US" dirty="0"/>
              <a:t> input words </a:t>
            </a:r>
            <a:endParaRPr lang="en-US" dirty="0">
              <a:solidFill>
                <a:srgbClr val="339933"/>
              </a:solidFill>
            </a:endParaRPr>
          </a:p>
          <a:p>
            <a:pPr lvl="1"/>
            <a:r>
              <a:rPr lang="en-US" dirty="0"/>
              <a:t>MD5: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16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64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64</a:t>
            </a:r>
            <a:r>
              <a:rPr lang="en-US" dirty="0"/>
              <a:t> input words </a:t>
            </a:r>
          </a:p>
          <a:p>
            <a:pPr lvl="1"/>
            <a:r>
              <a:rPr lang="en-US" dirty="0"/>
              <a:t>SHA-0, SHA-1: </a:t>
            </a:r>
            <a:r>
              <a:rPr lang="en-US" dirty="0">
                <a:solidFill>
                  <a:srgbClr val="339933"/>
                </a:solidFill>
              </a:rPr>
              <a:t>4</a:t>
            </a:r>
            <a:r>
              <a:rPr lang="en-US" dirty="0"/>
              <a:t> rounds of </a:t>
            </a:r>
            <a:r>
              <a:rPr lang="en-US" dirty="0">
                <a:solidFill>
                  <a:srgbClr val="339933"/>
                </a:solidFill>
              </a:rPr>
              <a:t>20</a:t>
            </a:r>
            <a:r>
              <a:rPr lang="en-US" dirty="0"/>
              <a:t> steps each, so </a:t>
            </a:r>
            <a:r>
              <a:rPr lang="en-US" dirty="0">
                <a:solidFill>
                  <a:srgbClr val="339933"/>
                </a:solidFill>
              </a:rPr>
              <a:t>80 </a:t>
            </a:r>
            <a:r>
              <a:rPr lang="en-US" dirty="0"/>
              <a:t>steps, </a:t>
            </a:r>
            <a:r>
              <a:rPr lang="en-US" dirty="0">
                <a:solidFill>
                  <a:srgbClr val="339933"/>
                </a:solidFill>
              </a:rPr>
              <a:t>80</a:t>
            </a:r>
            <a:r>
              <a:rPr lang="en-US" dirty="0"/>
              <a:t> input words</a:t>
            </a:r>
          </a:p>
          <a:p>
            <a:pPr lvl="1"/>
            <a:r>
              <a:rPr lang="en-US" dirty="0"/>
              <a:t>message expansion and step operations use only very easy to implement operations:</a:t>
            </a:r>
          </a:p>
          <a:p>
            <a:pPr lvl="2"/>
            <a:r>
              <a:rPr lang="en-US" dirty="0"/>
              <a:t>bitwise Boolean operations</a:t>
            </a:r>
          </a:p>
          <a:p>
            <a:pPr lvl="2"/>
            <a:r>
              <a:rPr lang="en-US" dirty="0"/>
              <a:t>bit shifts and bit rotations</a:t>
            </a:r>
          </a:p>
          <a:p>
            <a:pPr lvl="2"/>
            <a:r>
              <a:rPr lang="en-US" dirty="0"/>
              <a:t>addition modulo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</a:p>
          <a:p>
            <a:pPr lvl="1"/>
            <a:r>
              <a:rPr lang="en-US" dirty="0"/>
              <a:t>proper mixing believed to be cryptographically strong</a:t>
            </a:r>
            <a:endParaRPr lang="en-US" baseline="30000" dirty="0">
              <a:solidFill>
                <a:srgbClr val="339933"/>
              </a:solidFill>
            </a:endParaRPr>
          </a:p>
          <a:p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4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0A3B4-41F2-4D81-85CF-292B109116F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expansion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MD4, MD5 use </a:t>
            </a:r>
            <a:r>
              <a:rPr lang="en-US" i="1">
                <a:solidFill>
                  <a:schemeClr val="accent2"/>
                </a:solidFill>
              </a:rPr>
              <a:t>roundwise permutation</a:t>
            </a:r>
            <a:r>
              <a:rPr lang="en-US"/>
              <a:t>, for MD5:</a:t>
            </a:r>
          </a:p>
          <a:p>
            <a:pPr lvl="1"/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, </a:t>
            </a:r>
            <a:r>
              <a:rPr lang="en-US">
                <a:solidFill>
                  <a:srgbClr val="339933"/>
                </a:solidFill>
              </a:rPr>
              <a:t>…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15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15</a:t>
            </a:r>
            <a:r>
              <a:rPr lang="en-US"/>
              <a:t>,</a:t>
            </a:r>
          </a:p>
          <a:p>
            <a:pPr lvl="1"/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16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17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6</a:t>
            </a:r>
            <a:r>
              <a:rPr lang="en-US"/>
              <a:t>, </a:t>
            </a:r>
            <a:r>
              <a:rPr lang="en-US">
                <a:solidFill>
                  <a:srgbClr val="339933"/>
                </a:solidFill>
              </a:rPr>
              <a:t>…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31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12</a:t>
            </a:r>
            <a:r>
              <a:rPr lang="en-US"/>
              <a:t>, (jump </a:t>
            </a:r>
            <a:r>
              <a:rPr lang="en-US">
                <a:solidFill>
                  <a:srgbClr val="339933"/>
                </a:solidFill>
              </a:rPr>
              <a:t>5</a:t>
            </a:r>
            <a:r>
              <a:rPr lang="en-US"/>
              <a:t> mod </a:t>
            </a:r>
            <a:r>
              <a:rPr lang="en-US">
                <a:solidFill>
                  <a:srgbClr val="339933"/>
                </a:solidFill>
              </a:rPr>
              <a:t>16</a:t>
            </a:r>
            <a:r>
              <a:rPr lang="en-US"/>
              <a:t>)</a:t>
            </a:r>
          </a:p>
          <a:p>
            <a:pPr lvl="1"/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32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5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33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8</a:t>
            </a:r>
            <a:r>
              <a:rPr lang="en-US"/>
              <a:t>, </a:t>
            </a:r>
            <a:r>
              <a:rPr lang="en-US">
                <a:solidFill>
                  <a:srgbClr val="339933"/>
                </a:solidFill>
              </a:rPr>
              <a:t>…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47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/>
              <a:t>, (jump </a:t>
            </a:r>
            <a:r>
              <a:rPr lang="en-US">
                <a:solidFill>
                  <a:srgbClr val="339933"/>
                </a:solidFill>
              </a:rPr>
              <a:t>3</a:t>
            </a:r>
            <a:r>
              <a:rPr lang="en-US"/>
              <a:t> mod </a:t>
            </a:r>
            <a:r>
              <a:rPr lang="en-US">
                <a:solidFill>
                  <a:srgbClr val="339933"/>
                </a:solidFill>
              </a:rPr>
              <a:t>16</a:t>
            </a:r>
            <a:r>
              <a:rPr lang="en-US"/>
              <a:t>)</a:t>
            </a:r>
          </a:p>
          <a:p>
            <a:pPr lvl="1"/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48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49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7</a:t>
            </a:r>
            <a:r>
              <a:rPr lang="en-US"/>
              <a:t>, </a:t>
            </a:r>
            <a:r>
              <a:rPr lang="en-US">
                <a:solidFill>
                  <a:srgbClr val="339933"/>
                </a:solidFill>
              </a:rPr>
              <a:t>…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63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9</a:t>
            </a:r>
            <a:r>
              <a:rPr lang="en-US"/>
              <a:t> (jump </a:t>
            </a:r>
            <a:r>
              <a:rPr lang="en-US">
                <a:solidFill>
                  <a:srgbClr val="339933"/>
                </a:solidFill>
              </a:rPr>
              <a:t>7</a:t>
            </a:r>
            <a:r>
              <a:rPr lang="en-US"/>
              <a:t> mod </a:t>
            </a:r>
            <a:r>
              <a:rPr lang="en-US">
                <a:solidFill>
                  <a:srgbClr val="339933"/>
                </a:solidFill>
              </a:rPr>
              <a:t>16</a:t>
            </a:r>
            <a:r>
              <a:rPr lang="en-US"/>
              <a:t>)</a:t>
            </a:r>
          </a:p>
          <a:p>
            <a:r>
              <a:rPr lang="en-US"/>
              <a:t>SHA-0, SHA-1 use </a:t>
            </a:r>
            <a:r>
              <a:rPr lang="en-US" i="1">
                <a:solidFill>
                  <a:schemeClr val="accent2"/>
                </a:solidFill>
              </a:rPr>
              <a:t>recursivity</a:t>
            </a:r>
          </a:p>
          <a:p>
            <a:pPr lvl="1"/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, </a:t>
            </a:r>
            <a:r>
              <a:rPr lang="en-US">
                <a:solidFill>
                  <a:srgbClr val="339933"/>
                </a:solidFill>
              </a:rPr>
              <a:t>…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baseline="-25000">
                <a:solidFill>
                  <a:srgbClr val="339933"/>
                </a:solidFill>
              </a:rPr>
              <a:t>15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15</a:t>
            </a:r>
            <a:r>
              <a:rPr lang="en-US"/>
              <a:t>,</a:t>
            </a:r>
          </a:p>
          <a:p>
            <a:pPr lvl="1"/>
            <a:r>
              <a:rPr lang="en-US"/>
              <a:t>SHA-0:</a:t>
            </a:r>
            <a:r>
              <a:rPr lang="en-US" i="1">
                <a:solidFill>
                  <a:srgbClr val="339933"/>
                </a:solidFill>
              </a:rPr>
              <a:t> 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-3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-8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-14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-16 </a:t>
            </a:r>
            <a:r>
              <a:rPr lang="en-US"/>
              <a:t>for</a:t>
            </a:r>
            <a:r>
              <a:rPr lang="en-US">
                <a:solidFill>
                  <a:srgbClr val="339933"/>
                </a:solidFill>
              </a:rPr>
              <a:t> i = 17, …, 80</a:t>
            </a:r>
          </a:p>
          <a:p>
            <a:pPr lvl="1"/>
            <a:r>
              <a:rPr lang="en-US"/>
              <a:t>problem: </a:t>
            </a:r>
            <a:r>
              <a:rPr lang="en-US" i="1">
                <a:solidFill>
                  <a:srgbClr val="339933"/>
                </a:solidFill>
              </a:rPr>
              <a:t>k</a:t>
            </a:r>
            <a:r>
              <a:rPr lang="en-US" baseline="30000"/>
              <a:t>th</a:t>
            </a:r>
            <a:r>
              <a:rPr lang="en-US"/>
              <a:t> bit influenced only by </a:t>
            </a:r>
            <a:r>
              <a:rPr lang="en-US" i="1">
                <a:solidFill>
                  <a:srgbClr val="339933"/>
                </a:solidFill>
              </a:rPr>
              <a:t>k</a:t>
            </a:r>
            <a:r>
              <a:rPr lang="en-US" baseline="30000"/>
              <a:t>th</a:t>
            </a:r>
            <a:r>
              <a:rPr lang="en-US"/>
              <a:t> bits of preceding words, so not much diffusion</a:t>
            </a:r>
          </a:p>
          <a:p>
            <a:pPr lvl="1"/>
            <a:r>
              <a:rPr lang="en-US"/>
              <a:t>SHA-1: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>
                <a:solidFill>
                  <a:srgbClr val="339933"/>
                </a:solidFill>
              </a:rPr>
              <a:t> = (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-3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-8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-14</a:t>
            </a:r>
            <a:r>
              <a:rPr lang="en-US">
                <a:solidFill>
                  <a:srgbClr val="339933"/>
                </a:solidFill>
              </a:rPr>
              <a:t> XOR </a:t>
            </a:r>
            <a:r>
              <a:rPr lang="en-US" i="1">
                <a:solidFill>
                  <a:srgbClr val="339933"/>
                </a:solidFill>
              </a:rPr>
              <a:t>W</a:t>
            </a:r>
            <a:r>
              <a:rPr lang="en-US" i="1" baseline="-25000">
                <a:solidFill>
                  <a:srgbClr val="339933"/>
                </a:solidFill>
              </a:rPr>
              <a:t>i</a:t>
            </a:r>
            <a:r>
              <a:rPr lang="en-US" baseline="-25000">
                <a:solidFill>
                  <a:srgbClr val="339933"/>
                </a:solidFill>
              </a:rPr>
              <a:t>-16 </a:t>
            </a:r>
            <a:r>
              <a:rPr lang="en-US">
                <a:solidFill>
                  <a:srgbClr val="339933"/>
                </a:solidFill>
              </a:rPr>
              <a:t>)&lt;&lt;&lt;1</a:t>
            </a:r>
          </a:p>
          <a:p>
            <a:pPr lvl="1">
              <a:buFontTx/>
              <a:buNone/>
            </a:pPr>
            <a:r>
              <a:rPr lang="en-US"/>
              <a:t>	(additional rotation by 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 bit,</a:t>
            </a:r>
          </a:p>
          <a:p>
            <a:pPr lvl="1">
              <a:buFontTx/>
              <a:buNone/>
            </a:pPr>
            <a:r>
              <a:rPr lang="en-US"/>
              <a:t>		this is the </a:t>
            </a:r>
            <a:r>
              <a:rPr lang="en-US" i="1"/>
              <a:t>only</a:t>
            </a:r>
            <a:r>
              <a:rPr lang="en-US"/>
              <a:t> difference between SHA-0 and SHA-1)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27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C229B-56D5-41EA-AE67-197146563ACB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step </a:t>
            </a:r>
            <a:r>
              <a:rPr lang="en-US" dirty="0"/>
              <a:t>operations in MD5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8278813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each step only one state word is updated</a:t>
            </a:r>
          </a:p>
          <a:p>
            <a:pPr>
              <a:lnSpc>
                <a:spcPct val="90000"/>
              </a:lnSpc>
            </a:pPr>
            <a:r>
              <a:rPr lang="en-US" dirty="0"/>
              <a:t>the other state words are </a:t>
            </a:r>
            <a:r>
              <a:rPr lang="en-US" i="1" dirty="0">
                <a:solidFill>
                  <a:schemeClr val="accent2"/>
                </a:solidFill>
              </a:rPr>
              <a:t>rotated</a:t>
            </a:r>
            <a:r>
              <a:rPr lang="en-US" dirty="0"/>
              <a:t> by </a:t>
            </a:r>
            <a:r>
              <a:rPr lang="en-US" dirty="0">
                <a:solidFill>
                  <a:srgbClr val="339933"/>
                </a:solidFill>
              </a:rPr>
              <a:t>1</a:t>
            </a:r>
          </a:p>
          <a:p>
            <a:r>
              <a:rPr lang="en-US" dirty="0" smtClean="0"/>
              <a:t>state </a:t>
            </a:r>
            <a:r>
              <a:rPr lang="en-US" dirty="0"/>
              <a:t>update:</a:t>
            </a:r>
          </a:p>
          <a:p>
            <a:pPr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A’ </a:t>
            </a:r>
            <a:r>
              <a:rPr lang="en-US" dirty="0">
                <a:solidFill>
                  <a:srgbClr val="339933"/>
                </a:solidFill>
              </a:rPr>
              <a:t>= 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 + ((</a:t>
            </a:r>
            <a:r>
              <a:rPr lang="en-US" i="1" dirty="0">
                <a:solidFill>
                  <a:srgbClr val="339933"/>
                </a:solidFill>
              </a:rPr>
              <a:t>A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B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C</a:t>
            </a:r>
            <a:r>
              <a:rPr lang="en-US" dirty="0">
                <a:solidFill>
                  <a:srgbClr val="339933"/>
                </a:solidFill>
              </a:rPr>
              <a:t>,</a:t>
            </a:r>
            <a:r>
              <a:rPr lang="en-US" i="1" dirty="0">
                <a:solidFill>
                  <a:srgbClr val="339933"/>
                </a:solidFill>
              </a:rPr>
              <a:t>D</a:t>
            </a:r>
            <a:r>
              <a:rPr lang="en-US" dirty="0">
                <a:solidFill>
                  <a:srgbClr val="339933"/>
                </a:solidFill>
              </a:rPr>
              <a:t>) + </a:t>
            </a:r>
            <a:r>
              <a:rPr lang="en-US" i="1" dirty="0">
                <a:solidFill>
                  <a:srgbClr val="339933"/>
                </a:solidFill>
              </a:rPr>
              <a:t>W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+ 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) &lt;&lt;&lt;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>
                <a:solidFill>
                  <a:srgbClr val="339933"/>
                </a:solidFill>
              </a:rPr>
              <a:t>)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i="1" baseline="-25000" dirty="0">
                <a:solidFill>
                  <a:srgbClr val="339933"/>
                </a:solidFill>
              </a:rPr>
              <a:t>		</a:t>
            </a:r>
            <a:r>
              <a:rPr lang="en-US" i="1" dirty="0">
                <a:solidFill>
                  <a:srgbClr val="339933"/>
                </a:solidFill>
              </a:rPr>
              <a:t>K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i="1" dirty="0">
                <a:solidFill>
                  <a:srgbClr val="339933"/>
                </a:solidFill>
              </a:rPr>
              <a:t>,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i="1" dirty="0" err="1">
                <a:solidFill>
                  <a:srgbClr val="339933"/>
                </a:solidFill>
              </a:rPr>
              <a:t>s</a:t>
            </a:r>
            <a:r>
              <a:rPr lang="en-US" i="1" baseline="-25000" dirty="0" err="1">
                <a:solidFill>
                  <a:srgbClr val="339933"/>
                </a:solidFill>
              </a:rPr>
              <a:t>i</a:t>
            </a:r>
            <a:r>
              <a:rPr lang="en-US" i="1" baseline="-25000" dirty="0">
                <a:solidFill>
                  <a:srgbClr val="339933"/>
                </a:solidFill>
              </a:rPr>
              <a:t> </a:t>
            </a:r>
            <a:r>
              <a:rPr lang="en-US" dirty="0"/>
              <a:t>step dependent constants,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dirty="0">
                <a:solidFill>
                  <a:srgbClr val="339933"/>
                </a:solidFill>
              </a:rPr>
              <a:t>+</a:t>
            </a:r>
            <a:r>
              <a:rPr lang="en-US" dirty="0"/>
              <a:t> is addition mod </a:t>
            </a:r>
            <a:r>
              <a:rPr lang="en-US" dirty="0">
                <a:solidFill>
                  <a:srgbClr val="339933"/>
                </a:solidFill>
              </a:rPr>
              <a:t>2</a:t>
            </a:r>
            <a:r>
              <a:rPr lang="en-US" baseline="30000" dirty="0">
                <a:solidFill>
                  <a:srgbClr val="339933"/>
                </a:solidFill>
              </a:rPr>
              <a:t>32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/>
              <a:t> round </a:t>
            </a:r>
            <a:r>
              <a:rPr lang="en-US" dirty="0" err="1"/>
              <a:t>dependend</a:t>
            </a:r>
            <a:r>
              <a:rPr lang="en-US" dirty="0"/>
              <a:t> </a:t>
            </a:r>
            <a:r>
              <a:rPr lang="en-US" dirty="0" err="1"/>
              <a:t>boolean</a:t>
            </a:r>
            <a:r>
              <a:rPr lang="en-US" dirty="0"/>
              <a:t> functions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i="1" dirty="0">
                <a:solidFill>
                  <a:srgbClr val="339933"/>
                </a:solidFill>
              </a:rPr>
              <a:t>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xy</a:t>
            </a:r>
            <a:r>
              <a:rPr lang="en-US" i="1" dirty="0">
                <a:solidFill>
                  <a:srgbClr val="339933"/>
                </a:solidFill>
              </a:rPr>
              <a:t>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x</a:t>
            </a:r>
            <a:r>
              <a:rPr lang="en-US" dirty="0">
                <a:solidFill>
                  <a:srgbClr val="339933"/>
                </a:solidFill>
              </a:rPr>
              <a:t>)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1, …, 16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i="1" dirty="0" smtClean="0">
                <a:solidFill>
                  <a:srgbClr val="339933"/>
                </a:solidFill>
              </a:rPr>
              <a:t>		f</a:t>
            </a:r>
            <a:r>
              <a:rPr lang="en-US" i="1" baseline="-25000" dirty="0" smtClean="0">
                <a:solidFill>
                  <a:srgbClr val="339933"/>
                </a:solidFill>
              </a:rPr>
              <a:t>i</a:t>
            </a:r>
            <a:r>
              <a:rPr lang="en-US" dirty="0" smtClean="0">
                <a:solidFill>
                  <a:srgbClr val="339933"/>
                </a:solidFill>
              </a:rPr>
              <a:t>(</a:t>
            </a:r>
            <a:r>
              <a:rPr lang="en-US" i="1" dirty="0" err="1" smtClean="0">
                <a:solidFill>
                  <a:srgbClr val="339933"/>
                </a:solidFill>
              </a:rPr>
              <a:t>x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y</a:t>
            </a:r>
            <a:r>
              <a:rPr lang="en-US" dirty="0" err="1" smtClean="0">
                <a:solidFill>
                  <a:srgbClr val="339933"/>
                </a:solidFill>
              </a:rPr>
              <a:t>,</a:t>
            </a:r>
            <a:r>
              <a:rPr lang="en-US" i="1" dirty="0" err="1" smtClean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 err="1">
                <a:solidFill>
                  <a:srgbClr val="339933"/>
                </a:solidFill>
              </a:rPr>
              <a:t>xz</a:t>
            </a:r>
            <a:r>
              <a:rPr lang="en-US" i="1" dirty="0">
                <a:solidFill>
                  <a:srgbClr val="339933"/>
                </a:solidFill>
              </a:rPr>
              <a:t> OR y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17, …, 32</a:t>
            </a:r>
            <a:r>
              <a:rPr lang="en-US" dirty="0"/>
              <a:t>, </a:t>
            </a:r>
            <a:r>
              <a:rPr lang="en-US" i="1" dirty="0">
                <a:solidFill>
                  <a:srgbClr val="339933"/>
                </a:solidFill>
              </a:rPr>
              <a:t>		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x XOR y XOR z</a:t>
            </a:r>
            <a:r>
              <a:rPr lang="en-US" dirty="0">
                <a:solidFill>
                  <a:srgbClr val="339933"/>
                </a:solidFill>
              </a:rPr>
              <a:t>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33, …, 48</a:t>
            </a:r>
            <a:r>
              <a:rPr lang="en-US" dirty="0" smtClean="0"/>
              <a:t>,</a:t>
            </a:r>
            <a:endParaRPr lang="en-US" dirty="0"/>
          </a:p>
          <a:p>
            <a:pPr>
              <a:buFontTx/>
              <a:buNone/>
            </a:pPr>
            <a:r>
              <a:rPr lang="en-US" i="1" dirty="0">
                <a:solidFill>
                  <a:srgbClr val="339933"/>
                </a:solidFill>
              </a:rPr>
              <a:t>		f</a:t>
            </a:r>
            <a:r>
              <a:rPr lang="en-US" i="1" baseline="-25000" dirty="0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 err="1">
                <a:solidFill>
                  <a:srgbClr val="339933"/>
                </a:solidFill>
              </a:rPr>
              <a:t>x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y</a:t>
            </a:r>
            <a:r>
              <a:rPr lang="en-US" dirty="0" err="1">
                <a:solidFill>
                  <a:srgbClr val="339933"/>
                </a:solidFill>
              </a:rPr>
              <a:t>,</a:t>
            </a:r>
            <a:r>
              <a:rPr lang="en-US" i="1" dirty="0" err="1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y XOR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y OR 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  <a:cs typeface="Arial" pitchFamily="34" charset="0"/>
              </a:rPr>
              <a:t>¬</a:t>
            </a:r>
            <a:r>
              <a:rPr lang="en-US" i="1" dirty="0">
                <a:solidFill>
                  <a:srgbClr val="339933"/>
                </a:solidFill>
              </a:rPr>
              <a:t>z</a:t>
            </a:r>
            <a:r>
              <a:rPr lang="en-US" dirty="0">
                <a:solidFill>
                  <a:srgbClr val="339933"/>
                </a:solidFill>
              </a:rPr>
              <a:t>)) </a:t>
            </a:r>
            <a:r>
              <a:rPr lang="en-US" dirty="0"/>
              <a:t>for </a:t>
            </a:r>
            <a:r>
              <a:rPr lang="en-US" i="1" dirty="0" err="1">
                <a:solidFill>
                  <a:srgbClr val="339933"/>
                </a:solidFill>
              </a:rPr>
              <a:t>i</a:t>
            </a:r>
            <a:r>
              <a:rPr lang="en-US" dirty="0">
                <a:solidFill>
                  <a:srgbClr val="339933"/>
                </a:solidFill>
              </a:rPr>
              <a:t> = 49, …, 64</a:t>
            </a:r>
            <a:r>
              <a:rPr lang="en-US" dirty="0"/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these </a:t>
            </a:r>
            <a:r>
              <a:rPr lang="en-US" dirty="0"/>
              <a:t>functions are nonlinear, balanced,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	have an </a:t>
            </a:r>
            <a:r>
              <a:rPr lang="en-US" i="1" dirty="0">
                <a:solidFill>
                  <a:schemeClr val="accent2"/>
                </a:solidFill>
              </a:rPr>
              <a:t>avalanche effect</a:t>
            </a:r>
            <a:endParaRPr lang="en-US" i="1" baseline="-25000" dirty="0">
              <a:solidFill>
                <a:srgbClr val="339933"/>
              </a:solidFill>
            </a:endParaRPr>
          </a:p>
          <a:p>
            <a:pPr>
              <a:buFontTx/>
              <a:buNone/>
            </a:pPr>
            <a:r>
              <a:rPr lang="en-US" dirty="0"/>
              <a:t>		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8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tep operations in MD5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22</a:t>
            </a:fld>
            <a:endParaRPr lang="en-US" alt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784500"/>
              </p:ext>
            </p:extLst>
          </p:nvPr>
        </p:nvGraphicFramePr>
        <p:xfrm>
          <a:off x="2195736" y="1196752"/>
          <a:ext cx="4607753" cy="5016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4" name="CorelDRAW" r:id="rId3" imgW="10283760" imgH="11195280" progId="CorelDraw.Graphic.15">
                  <p:embed/>
                </p:oleObj>
              </mc:Choice>
              <mc:Fallback>
                <p:oleObj name="CorelDRAW" r:id="rId3" imgW="10283760" imgH="11195280" progId="CorelDraw.Graphic.1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96752"/>
                        <a:ext cx="4607753" cy="5016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62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F9177-7C2D-45E6-8752-DCD1944DEE3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trivial (brute force) attacks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772400" cy="473075"/>
          </a:xfrm>
        </p:spPr>
        <p:txBody>
          <a:bodyPr/>
          <a:lstStyle/>
          <a:p>
            <a:r>
              <a:rPr lang="en-US"/>
              <a:t>assume: hash function behaves like random function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684213" y="1989138"/>
            <a:ext cx="604837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 err="1">
                <a:solidFill>
                  <a:schemeClr val="accent2"/>
                </a:solidFill>
                <a:latin typeface="Arial" pitchFamily="34" charset="0"/>
              </a:rPr>
              <a:t>preimages</a:t>
            </a:r>
            <a:r>
              <a:rPr lang="en-US" sz="2200" b="1" dirty="0">
                <a:solidFill>
                  <a:srgbClr val="00326E"/>
                </a:solidFill>
                <a:latin typeface="Arial" pitchFamily="34" charset="0"/>
              </a:rPr>
              <a:t> and </a:t>
            </a:r>
            <a:r>
              <a:rPr lang="en-US" sz="2200" b="1" dirty="0">
                <a:solidFill>
                  <a:schemeClr val="accent2"/>
                </a:solidFill>
                <a:latin typeface="Arial" pitchFamily="34" charset="0"/>
              </a:rPr>
              <a:t>second </a:t>
            </a:r>
            <a:r>
              <a:rPr lang="en-US" sz="2200" b="1" dirty="0" err="1">
                <a:solidFill>
                  <a:schemeClr val="accent2"/>
                </a:solidFill>
                <a:latin typeface="Arial" pitchFamily="34" charset="0"/>
              </a:rPr>
              <a:t>preimages</a:t>
            </a:r>
            <a:r>
              <a:rPr lang="en-US" sz="2200" b="1" dirty="0">
                <a:solidFill>
                  <a:srgbClr val="00326E"/>
                </a:solidFill>
                <a:latin typeface="Arial" pitchFamily="34" charset="0"/>
              </a:rPr>
              <a:t> can be found by </a:t>
            </a:r>
            <a:r>
              <a:rPr lang="en-US" sz="2200" b="1" dirty="0">
                <a:solidFill>
                  <a:schemeClr val="accent2"/>
                </a:solidFill>
                <a:latin typeface="Arial" pitchFamily="34" charset="0"/>
              </a:rPr>
              <a:t>random guessing search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search space: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≈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</a:t>
            </a:r>
            <a:r>
              <a:rPr lang="en-US" sz="1800" b="1" i="1" dirty="0">
                <a:solidFill>
                  <a:srgbClr val="339933"/>
                </a:solidFill>
                <a:latin typeface="Arial" pitchFamily="34" charset="0"/>
              </a:rPr>
              <a:t>n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bits,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≈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2</a:t>
            </a:r>
            <a:r>
              <a:rPr lang="en-US" sz="1800" b="1" i="1" baseline="30000" dirty="0">
                <a:solidFill>
                  <a:srgbClr val="339933"/>
                </a:solidFill>
                <a:latin typeface="Arial" pitchFamily="34" charset="0"/>
              </a:rPr>
              <a:t>n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hash function calls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chemeClr val="accent2"/>
                </a:solidFill>
                <a:latin typeface="Arial" pitchFamily="34" charset="0"/>
              </a:rPr>
              <a:t>collisions</a:t>
            </a:r>
            <a:r>
              <a:rPr lang="en-US" sz="2200" b="1" dirty="0">
                <a:solidFill>
                  <a:srgbClr val="00326E"/>
                </a:solidFill>
                <a:latin typeface="Arial" pitchFamily="34" charset="0"/>
              </a:rPr>
              <a:t> can be found by </a:t>
            </a:r>
            <a:r>
              <a:rPr lang="en-US" sz="2200" b="1" dirty="0" err="1">
                <a:solidFill>
                  <a:schemeClr val="accent2"/>
                </a:solidFill>
                <a:latin typeface="Arial" pitchFamily="34" charset="0"/>
              </a:rPr>
              <a:t>birthdaying</a:t>
            </a:r>
            <a:endParaRPr lang="en-US" sz="2200" b="1" dirty="0">
              <a:solidFill>
                <a:schemeClr val="accent2"/>
              </a:solidFill>
              <a:latin typeface="Arial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search space: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≈ ½</a:t>
            </a:r>
            <a:r>
              <a:rPr lang="en-US" sz="1800" b="1" i="1" dirty="0">
                <a:solidFill>
                  <a:srgbClr val="339933"/>
                </a:solidFill>
                <a:latin typeface="Arial" pitchFamily="34" charset="0"/>
              </a:rPr>
              <a:t>n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bits,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		≈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2</a:t>
            </a:r>
            <a:r>
              <a:rPr lang="en-US" sz="1800" b="1" baseline="30000" dirty="0">
                <a:solidFill>
                  <a:srgbClr val="339933"/>
                </a:solidFill>
                <a:latin typeface="Arial" pitchFamily="34" charset="0"/>
              </a:rPr>
              <a:t>½</a:t>
            </a:r>
            <a:r>
              <a:rPr lang="en-US" sz="1800" b="1" i="1" baseline="30000" dirty="0">
                <a:solidFill>
                  <a:srgbClr val="339933"/>
                </a:solidFill>
                <a:latin typeface="Arial" pitchFamily="34" charset="0"/>
              </a:rPr>
              <a:t>n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hash function calls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 dirty="0">
                <a:solidFill>
                  <a:srgbClr val="00326E"/>
                </a:solidFill>
                <a:latin typeface="Arial" pitchFamily="34" charset="0"/>
              </a:rPr>
              <a:t>this is a big difference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MD5 is a 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128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bit hash function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(second) </a:t>
            </a:r>
            <a:r>
              <a:rPr lang="en-US" sz="1800" b="1" dirty="0" err="1">
                <a:solidFill>
                  <a:srgbClr val="53738D"/>
                </a:solidFill>
                <a:latin typeface="Arial" pitchFamily="34" charset="0"/>
              </a:rPr>
              <a:t>preimage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random search: 		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≈ 2</a:t>
            </a:r>
            <a:r>
              <a:rPr lang="en-US" sz="1800" b="1" baseline="30000" dirty="0">
                <a:solidFill>
                  <a:srgbClr val="339933"/>
                </a:solidFill>
                <a:latin typeface="Arial" pitchFamily="34" charset="0"/>
              </a:rPr>
              <a:t>128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 ≈ 3x10</a:t>
            </a:r>
            <a:r>
              <a:rPr lang="en-US" sz="1800" b="1" baseline="30000" dirty="0">
                <a:solidFill>
                  <a:srgbClr val="339933"/>
                </a:solidFill>
                <a:latin typeface="Arial" pitchFamily="34" charset="0"/>
              </a:rPr>
              <a:t>38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MD5 calls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collision birthday search: only 			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≈ 2</a:t>
            </a:r>
            <a:r>
              <a:rPr lang="en-US" sz="1800" b="1" baseline="30000" dirty="0">
                <a:solidFill>
                  <a:srgbClr val="339933"/>
                </a:solidFill>
                <a:latin typeface="Arial" pitchFamily="34" charset="0"/>
              </a:rPr>
              <a:t>64</a:t>
            </a:r>
            <a:r>
              <a:rPr lang="en-US" sz="1800" b="1" dirty="0">
                <a:solidFill>
                  <a:srgbClr val="339933"/>
                </a:solidFill>
                <a:latin typeface="Arial" pitchFamily="34" charset="0"/>
              </a:rPr>
              <a:t> ≈ 2x10</a:t>
            </a:r>
            <a:r>
              <a:rPr lang="en-US" sz="1800" b="1" baseline="30000" dirty="0">
                <a:solidFill>
                  <a:srgbClr val="339933"/>
                </a:solidFill>
                <a:latin typeface="Arial" pitchFamily="34" charset="0"/>
              </a:rPr>
              <a:t>19</a:t>
            </a:r>
            <a:r>
              <a:rPr lang="en-US" sz="1800" b="1" dirty="0">
                <a:solidFill>
                  <a:srgbClr val="53738D"/>
                </a:solidFill>
                <a:latin typeface="Arial" pitchFamily="34" charset="0"/>
              </a:rPr>
              <a:t> MD5 calls</a:t>
            </a:r>
          </a:p>
        </p:txBody>
      </p:sp>
      <p:pic>
        <p:nvPicPr>
          <p:cNvPr id="17413" name="Picture 5" descr="schaakb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568700"/>
            <a:ext cx="2654300" cy="2668588"/>
          </a:xfrm>
          <a:prstGeom prst="rect">
            <a:avLst/>
          </a:prstGeom>
          <a:noFill/>
        </p:spPr>
      </p:pic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5D238-1B30-4404-9477-48C356CA987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birthday paradox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birthday paradox</a:t>
            </a:r>
          </a:p>
          <a:p>
            <a:pPr>
              <a:buFontTx/>
              <a:buNone/>
            </a:pPr>
            <a:r>
              <a:rPr lang="en-US"/>
              <a:t>	given a set of </a:t>
            </a:r>
            <a:r>
              <a:rPr lang="en-US" i="1">
                <a:solidFill>
                  <a:srgbClr val="339933"/>
                </a:solidFill>
              </a:rPr>
              <a:t>t</a:t>
            </a:r>
            <a:r>
              <a:rPr lang="en-US"/>
              <a:t> (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≥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10</a:t>
            </a:r>
            <a:r>
              <a:rPr lang="en-US">
                <a:cs typeface="Arial" pitchFamily="34" charset="0"/>
              </a:rPr>
              <a:t>) elements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take a sample of size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 (drawn with repetition)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in order to get a probability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≥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>
                <a:cs typeface="Arial" pitchFamily="34" charset="0"/>
              </a:rPr>
              <a:t> on a collision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	(i.e. an element drawn at least twice)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k</a:t>
            </a:r>
            <a:r>
              <a:rPr lang="en-US">
                <a:cs typeface="Arial" pitchFamily="34" charset="0"/>
              </a:rPr>
              <a:t> has to be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&gt;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1.2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√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t</a:t>
            </a:r>
          </a:p>
          <a:p>
            <a:r>
              <a:rPr lang="en-US">
                <a:solidFill>
                  <a:schemeClr val="accent2"/>
                </a:solidFill>
              </a:rPr>
              <a:t>consequence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</a:rPr>
              <a:t>	if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F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: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 A </a:t>
            </a:r>
            <a:r>
              <a:rPr lang="en-US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</a:t>
            </a:r>
            <a:r>
              <a:rPr lang="en-US" i="1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 B</a:t>
            </a:r>
            <a:r>
              <a:rPr lang="en-US">
                <a:cs typeface="Arial" pitchFamily="34" charset="0"/>
                <a:sym typeface="Wingdings" pitchFamily="2" charset="2"/>
              </a:rPr>
              <a:t> is a surjective random function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  <a:sym typeface="Wingdings" pitchFamily="2" charset="2"/>
              </a:rPr>
              <a:t>	and </a:t>
            </a:r>
            <a:r>
              <a:rPr lang="en-US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#</a:t>
            </a:r>
            <a:r>
              <a:rPr lang="en-US" i="1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A</a:t>
            </a:r>
            <a:r>
              <a:rPr lang="en-US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 &gt;&gt; #</a:t>
            </a:r>
            <a:r>
              <a:rPr lang="en-US" i="1">
                <a:solidFill>
                  <a:srgbClr val="339933"/>
                </a:solidFill>
                <a:cs typeface="Arial" pitchFamily="34" charset="0"/>
                <a:sym typeface="Wingdings" pitchFamily="2" charset="2"/>
              </a:rPr>
              <a:t>B</a:t>
            </a:r>
          </a:p>
          <a:p>
            <a:pPr>
              <a:buFontTx/>
              <a:buNone/>
            </a:pPr>
            <a:r>
              <a:rPr lang="en-US">
                <a:cs typeface="Arial" pitchFamily="34" charset="0"/>
                <a:sym typeface="Wingdings" pitchFamily="2" charset="2"/>
              </a:rPr>
              <a:t>	then one can expect a collision after about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√(#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B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 </a:t>
            </a:r>
            <a:r>
              <a:rPr lang="en-US">
                <a:cs typeface="Arial" pitchFamily="34" charset="0"/>
                <a:sym typeface="Wingdings" pitchFamily="2" charset="2"/>
              </a:rPr>
              <a:t>random function calls 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76E2B-4AB8-4CDC-AFFC-97700B41716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proof of birthday paradox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87500"/>
            <a:ext cx="7558088" cy="4572000"/>
          </a:xfrm>
        </p:spPr>
        <p:txBody>
          <a:bodyPr/>
          <a:lstStyle/>
          <a:p>
            <a:r>
              <a:rPr lang="en-US" sz="2000" dirty="0"/>
              <a:t>probability that all k elements are distinct 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	and this is </a:t>
            </a:r>
            <a:r>
              <a:rPr lang="en-US" sz="2000" dirty="0" smtClean="0">
                <a:solidFill>
                  <a:srgbClr val="339933"/>
                </a:solidFill>
              </a:rPr>
              <a:t>&lt; ½</a:t>
            </a:r>
            <a:r>
              <a:rPr lang="en-US" sz="2000" dirty="0" smtClean="0"/>
              <a:t> </a:t>
            </a:r>
            <a:r>
              <a:rPr lang="en-US" sz="2000" dirty="0"/>
              <a:t>when </a:t>
            </a:r>
            <a:r>
              <a:rPr lang="en-US" sz="2000" i="1" dirty="0">
                <a:solidFill>
                  <a:srgbClr val="339933"/>
                </a:solidFill>
              </a:rPr>
              <a:t>k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</a:rPr>
              <a:t>k</a:t>
            </a:r>
            <a:r>
              <a:rPr lang="en-US" sz="2000" dirty="0">
                <a:solidFill>
                  <a:srgbClr val="339933"/>
                </a:solidFill>
              </a:rPr>
              <a:t>-1) &gt; (2 log 2)</a:t>
            </a:r>
            <a:r>
              <a:rPr lang="en-US" sz="2000" i="1" dirty="0">
                <a:solidFill>
                  <a:srgbClr val="339933"/>
                </a:solidFill>
              </a:rPr>
              <a:t>t</a:t>
            </a:r>
          </a:p>
          <a:p>
            <a:pPr>
              <a:buFontTx/>
              <a:buNone/>
            </a:pPr>
            <a:r>
              <a:rPr lang="en-US" sz="2000" i="1" dirty="0">
                <a:solidFill>
                  <a:srgbClr val="339933"/>
                </a:solidFill>
              </a:rPr>
              <a:t>				  </a:t>
            </a:r>
            <a:r>
              <a:rPr lang="en-US" sz="2000" dirty="0">
                <a:solidFill>
                  <a:srgbClr val="339933"/>
                </a:solidFill>
              </a:rPr>
              <a:t>(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≈ k</a:t>
            </a:r>
            <a:r>
              <a:rPr lang="en-US" sz="2000" baseline="30000" dirty="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 sz="2000" dirty="0">
                <a:solidFill>
                  <a:srgbClr val="339933"/>
                </a:solidFill>
              </a:rPr>
              <a:t>)       (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≈ </a:t>
            </a:r>
            <a:r>
              <a:rPr lang="en-US" sz="2000" dirty="0">
                <a:solidFill>
                  <a:srgbClr val="339933"/>
                </a:solidFill>
                <a:cs typeface="Arial" pitchFamily="34" charset="0"/>
              </a:rPr>
              <a:t>1.4</a:t>
            </a:r>
            <a:r>
              <a:rPr lang="en-US" sz="2000" i="1" dirty="0">
                <a:solidFill>
                  <a:srgbClr val="339933"/>
                </a:solidFill>
                <a:cs typeface="Arial" pitchFamily="34" charset="0"/>
              </a:rPr>
              <a:t> t</a:t>
            </a:r>
            <a:r>
              <a:rPr lang="en-US" sz="2000" dirty="0">
                <a:solidFill>
                  <a:srgbClr val="339933"/>
                </a:solidFill>
              </a:rPr>
              <a:t>)</a:t>
            </a:r>
            <a:endParaRPr lang="en-US" sz="2000" baseline="30000" dirty="0">
              <a:solidFill>
                <a:srgbClr val="339933"/>
              </a:solidFill>
              <a:cs typeface="Arial" pitchFamily="34" charset="0"/>
            </a:endParaRPr>
          </a:p>
          <a:p>
            <a:pPr>
              <a:buFontTx/>
              <a:buNone/>
            </a:pPr>
            <a:endParaRPr lang="en-US" sz="2000" baseline="30000" dirty="0">
              <a:solidFill>
                <a:srgbClr val="339933"/>
              </a:solidFill>
              <a:cs typeface="Arial" pitchFamily="34" charset="0"/>
            </a:endParaRPr>
          </a:p>
          <a:p>
            <a:pPr>
              <a:buFontTx/>
              <a:buNone/>
            </a:pPr>
            <a:r>
              <a:rPr lang="en-US" sz="2000" dirty="0"/>
              <a:t>		</a:t>
            </a:r>
          </a:p>
        </p:txBody>
      </p:sp>
      <p:graphicFrame>
        <p:nvGraphicFramePr>
          <p:cNvPr id="92164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068716"/>
              </p:ext>
            </p:extLst>
          </p:nvPr>
        </p:nvGraphicFramePr>
        <p:xfrm>
          <a:off x="1547813" y="1963738"/>
          <a:ext cx="6119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4" name="Vergelijking" r:id="rId3" imgW="3073320" imgH="507960" progId="Equation.3">
                  <p:embed/>
                </p:oleObj>
              </mc:Choice>
              <mc:Fallback>
                <p:oleObj name="Vergelijking" r:id="rId3" imgW="3073320" imgH="5079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963738"/>
                        <a:ext cx="6119812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907DC-44DC-4EF0-9501-56484902734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meaningful birthdaying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random birthdaying </a:t>
            </a:r>
          </a:p>
          <a:p>
            <a:pPr lvl="1"/>
            <a:r>
              <a:rPr lang="en-US"/>
              <a:t>do exhaustive search on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n</a:t>
            </a:r>
            <a:r>
              <a:rPr lang="en-US"/>
              <a:t> bits</a:t>
            </a:r>
          </a:p>
          <a:p>
            <a:pPr lvl="1"/>
            <a:r>
              <a:rPr lang="en-US"/>
              <a:t>messages will be ‘random’</a:t>
            </a:r>
          </a:p>
          <a:p>
            <a:pPr lvl="1"/>
            <a:r>
              <a:rPr lang="en-US"/>
              <a:t>messages will not be ‘meaningful’</a:t>
            </a:r>
          </a:p>
          <a:p>
            <a:r>
              <a:rPr lang="en-US"/>
              <a:t>Yuval (1979)</a:t>
            </a:r>
          </a:p>
          <a:p>
            <a:pPr lvl="1"/>
            <a:r>
              <a:rPr lang="en-US"/>
              <a:t>start with two meaningful messages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 </a:t>
            </a:r>
            <a:r>
              <a:rPr lang="en-US"/>
              <a:t>for which you want to find a collision</a:t>
            </a:r>
          </a:p>
          <a:p>
            <a:pPr lvl="1"/>
            <a:r>
              <a:rPr lang="en-US"/>
              <a:t>identify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n</a:t>
            </a:r>
            <a:r>
              <a:rPr lang="en-US"/>
              <a:t> independent positions where the messages can be changed at bitlevel without changing the meaning</a:t>
            </a:r>
          </a:p>
          <a:p>
            <a:pPr lvl="2"/>
            <a:r>
              <a:rPr lang="en-US"/>
              <a:t>e.g. tab </a:t>
            </a:r>
            <a:r>
              <a:rPr lang="en-US">
                <a:sym typeface="Wingdings" pitchFamily="2" charset="2"/>
              </a:rPr>
              <a:t> space, space  newline, etc.</a:t>
            </a:r>
          </a:p>
          <a:p>
            <a:pPr lvl="1"/>
            <a:r>
              <a:rPr lang="en-US"/>
              <a:t>do random search on those positions</a:t>
            </a:r>
          </a:p>
        </p:txBody>
      </p:sp>
      <p:pic>
        <p:nvPicPr>
          <p:cNvPr id="19460" name="Picture 4" descr="MCj03973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1412875"/>
            <a:ext cx="1614487" cy="1812925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B688F-CBA3-416E-ACF3-C37A2F278187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implementing birthdaying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naïve</a:t>
            </a:r>
          </a:p>
          <a:p>
            <a:pPr lvl="1"/>
            <a:r>
              <a:rPr lang="en-US"/>
              <a:t>store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/>
              <a:t> possible messages for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 and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 baseline="30000">
                <a:solidFill>
                  <a:srgbClr val="339933"/>
                </a:solidFill>
              </a:rPr>
              <a:t>n </a:t>
            </a:r>
            <a:r>
              <a:rPr lang="en-US"/>
              <a:t>possible messages for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 </a:t>
            </a:r>
            <a:r>
              <a:rPr lang="en-US"/>
              <a:t>and check all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/>
              <a:t> pairs</a:t>
            </a:r>
          </a:p>
          <a:p>
            <a:r>
              <a:rPr lang="en-US"/>
              <a:t>less naïve</a:t>
            </a:r>
          </a:p>
          <a:p>
            <a:pPr lvl="1"/>
            <a:r>
              <a:rPr lang="en-US"/>
              <a:t>store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/>
              <a:t> possible messages for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 and for each possible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/>
              <a:t> check whether its hash is in the list</a:t>
            </a:r>
          </a:p>
          <a:p>
            <a:r>
              <a:rPr lang="en-US"/>
              <a:t>smart: </a:t>
            </a:r>
            <a:r>
              <a:rPr lang="en-US">
                <a:solidFill>
                  <a:schemeClr val="accent2"/>
                </a:solidFill>
              </a:rPr>
              <a:t>Pollard-</a:t>
            </a:r>
            <a:r>
              <a:rPr lang="el-GR">
                <a:solidFill>
                  <a:schemeClr val="accent2"/>
                </a:solidFill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 with </a:t>
            </a:r>
            <a:r>
              <a:rPr lang="en-US">
                <a:solidFill>
                  <a:schemeClr val="accent2"/>
                </a:solidFill>
                <a:cs typeface="Arial" pitchFamily="34" charset="0"/>
              </a:rPr>
              <a:t>Floyd’s cycle finding</a:t>
            </a:r>
            <a:r>
              <a:rPr lang="en-US">
                <a:cs typeface="Arial" pitchFamily="34" charset="0"/>
              </a:rPr>
              <a:t> </a:t>
            </a:r>
            <a:r>
              <a:rPr lang="en-US">
                <a:solidFill>
                  <a:schemeClr val="accent2"/>
                </a:solidFill>
                <a:cs typeface="Arial" pitchFamily="34" charset="0"/>
              </a:rPr>
              <a:t>algorithm</a:t>
            </a:r>
          </a:p>
          <a:p>
            <a:pPr lvl="1"/>
            <a:r>
              <a:rPr lang="en-US"/>
              <a:t>computational complexity still </a:t>
            </a:r>
            <a:r>
              <a:rPr lang="en-US">
                <a:solidFill>
                  <a:srgbClr val="339933"/>
                </a:solidFill>
              </a:rPr>
              <a:t>O(2</a:t>
            </a:r>
            <a:r>
              <a:rPr lang="en-US" baseline="30000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  <a:r>
              <a:rPr lang="en-US">
                <a:solidFill>
                  <a:srgbClr val="339933"/>
                </a:solidFill>
              </a:rPr>
              <a:t>)</a:t>
            </a:r>
          </a:p>
          <a:p>
            <a:pPr lvl="1"/>
            <a:r>
              <a:rPr lang="en-US"/>
              <a:t>but only constant small storage required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AE484-A276-4871-99DA-4B79F6692B32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Pollard-</a:t>
            </a:r>
            <a:r>
              <a:rPr lang="el-GR"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 and Floyd cycle finding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5181600" cy="4572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Pollard-</a:t>
            </a:r>
            <a:r>
              <a:rPr lang="el-GR">
                <a:solidFill>
                  <a:schemeClr val="accent2"/>
                </a:solidFill>
                <a:cs typeface="Arial" pitchFamily="34" charset="0"/>
              </a:rPr>
              <a:t>ρ</a:t>
            </a:r>
            <a:r>
              <a:rPr lang="en-US">
                <a:cs typeface="Arial" pitchFamily="34" charset="0"/>
              </a:rPr>
              <a:t> </a:t>
            </a:r>
          </a:p>
          <a:p>
            <a:pPr lvl="1"/>
            <a:r>
              <a:rPr lang="en-US">
                <a:cs typeface="Arial" pitchFamily="34" charset="0"/>
              </a:rPr>
              <a:t>iterate the hash function: </a:t>
            </a:r>
          </a:p>
          <a:p>
            <a:pPr lvl="1">
              <a:buFontTx/>
              <a:buNone/>
            </a:pPr>
            <a:r>
              <a:rPr lang="en-US" i="1">
                <a:solidFill>
                  <a:srgbClr val="339933"/>
                </a:solidFill>
                <a:cs typeface="Arial" pitchFamily="34" charset="0"/>
              </a:rPr>
              <a:t>	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0</a:t>
            </a:r>
            <a:r>
              <a:rPr lang="en-US">
                <a:cs typeface="Arial" pitchFamily="34" charset="0"/>
              </a:rPr>
              <a:t>,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0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3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…</a:t>
            </a:r>
          </a:p>
          <a:p>
            <a:pPr lvl="1"/>
            <a:r>
              <a:rPr lang="en-US">
                <a:cs typeface="Arial" pitchFamily="34" charset="0"/>
              </a:rPr>
              <a:t>this is ultimately periodic: </a:t>
            </a:r>
          </a:p>
          <a:p>
            <a:pPr lvl="2"/>
            <a:r>
              <a:rPr lang="en-US">
                <a:cs typeface="Arial" pitchFamily="34" charset="0"/>
              </a:rPr>
              <a:t>there are minimal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t</a:t>
            </a:r>
            <a:r>
              <a:rPr lang="en-US">
                <a:cs typeface="Arial" pitchFamily="34" charset="0"/>
              </a:rPr>
              <a:t>,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p</a:t>
            </a:r>
            <a:r>
              <a:rPr lang="en-US">
                <a:cs typeface="Arial" pitchFamily="34" charset="0"/>
              </a:rPr>
              <a:t> such that </a:t>
            </a:r>
          </a:p>
          <a:p>
            <a:pPr lvl="2">
              <a:buFontTx/>
              <a:buNone/>
            </a:pPr>
            <a:r>
              <a:rPr lang="en-US" i="1">
                <a:solidFill>
                  <a:srgbClr val="339933"/>
                </a:solidFill>
                <a:cs typeface="Arial" pitchFamily="34" charset="0"/>
              </a:rPr>
              <a:t>	a</a:t>
            </a:r>
            <a:r>
              <a:rPr lang="en-US" i="1" baseline="-25000">
                <a:solidFill>
                  <a:srgbClr val="339933"/>
                </a:solidFill>
                <a:cs typeface="Arial" pitchFamily="34" charset="0"/>
              </a:rPr>
              <a:t>t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+</a:t>
            </a:r>
            <a:r>
              <a:rPr lang="en-US" i="1" baseline="-25000">
                <a:solidFill>
                  <a:srgbClr val="339933"/>
                </a:solidFill>
                <a:cs typeface="Arial" pitchFamily="34" charset="0"/>
              </a:rPr>
              <a:t>p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i="1" baseline="-25000">
                <a:solidFill>
                  <a:srgbClr val="339933"/>
                </a:solidFill>
                <a:cs typeface="Arial" pitchFamily="34" charset="0"/>
              </a:rPr>
              <a:t>t</a:t>
            </a:r>
          </a:p>
          <a:p>
            <a:pPr lvl="2"/>
            <a:r>
              <a:rPr lang="en-US">
                <a:cs typeface="Arial" pitchFamily="34" charset="0"/>
              </a:rPr>
              <a:t>theory of random functions: </a:t>
            </a:r>
          </a:p>
          <a:p>
            <a:pPr lvl="2">
              <a:buFontTx/>
              <a:buNone/>
            </a:pPr>
            <a:r>
              <a:rPr lang="en-US">
                <a:cs typeface="Arial" pitchFamily="34" charset="0"/>
              </a:rPr>
              <a:t>	both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t</a:t>
            </a:r>
            <a:r>
              <a:rPr lang="en-US">
                <a:cs typeface="Arial" pitchFamily="34" charset="0"/>
              </a:rPr>
              <a:t>,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p</a:t>
            </a:r>
            <a:r>
              <a:rPr lang="en-US">
                <a:cs typeface="Arial" pitchFamily="34" charset="0"/>
              </a:rPr>
              <a:t> are of size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  <a:cs typeface="Arial" pitchFamily="34" charset="0"/>
              </a:rPr>
              <a:t>½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</a:p>
          <a:p>
            <a:r>
              <a:rPr lang="en-US">
                <a:solidFill>
                  <a:schemeClr val="accent2"/>
                </a:solidFill>
                <a:cs typeface="Arial" pitchFamily="34" charset="0"/>
              </a:rPr>
              <a:t>Floyd’s cycle finding</a:t>
            </a:r>
            <a:r>
              <a:rPr lang="en-US">
                <a:cs typeface="Arial" pitchFamily="34" charset="0"/>
              </a:rPr>
              <a:t> </a:t>
            </a:r>
            <a:r>
              <a:rPr lang="en-US">
                <a:solidFill>
                  <a:schemeClr val="accent2"/>
                </a:solidFill>
                <a:cs typeface="Arial" pitchFamily="34" charset="0"/>
              </a:rPr>
              <a:t>algorithm</a:t>
            </a:r>
          </a:p>
          <a:p>
            <a:pPr lvl="1"/>
            <a:r>
              <a:rPr lang="en-US">
                <a:cs typeface="Arial" pitchFamily="34" charset="0"/>
              </a:rPr>
              <a:t>Floyd: start with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1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 </a:t>
            </a:r>
            <a:r>
              <a:rPr lang="en-US">
                <a:cs typeface="Arial" pitchFamily="34" charset="0"/>
              </a:rPr>
              <a:t>and compute </a:t>
            </a:r>
          </a:p>
          <a:p>
            <a:pPr lvl="1">
              <a:buFontTx/>
              <a:buNone/>
            </a:pPr>
            <a:r>
              <a:rPr lang="en-US">
                <a:solidFill>
                  <a:srgbClr val="339933"/>
                </a:solidFill>
                <a:cs typeface="Arial" pitchFamily="34" charset="0"/>
              </a:rPr>
              <a:t>	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4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3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6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4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8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</a:t>
            </a:r>
            <a:r>
              <a:rPr lang="en-US">
                <a:cs typeface="Arial" pitchFamily="34" charset="0"/>
              </a:rPr>
              <a:t>,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…</a:t>
            </a:r>
            <a:r>
              <a:rPr lang="en-US">
                <a:cs typeface="Arial" pitchFamily="34" charset="0"/>
              </a:rPr>
              <a:t>,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(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q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,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2q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) </a:t>
            </a:r>
          </a:p>
          <a:p>
            <a:pPr lvl="1">
              <a:buFontTx/>
              <a:buNone/>
            </a:pPr>
            <a:r>
              <a:rPr lang="en-US">
                <a:solidFill>
                  <a:srgbClr val="339933"/>
                </a:solidFill>
                <a:cs typeface="Arial" pitchFamily="34" charset="0"/>
              </a:rPr>
              <a:t>	</a:t>
            </a:r>
            <a:r>
              <a:rPr lang="en-US">
                <a:cs typeface="Arial" pitchFamily="34" charset="0"/>
              </a:rPr>
              <a:t>until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2q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 =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a</a:t>
            </a:r>
            <a:r>
              <a:rPr lang="en-US" baseline="-25000">
                <a:solidFill>
                  <a:srgbClr val="339933"/>
                </a:solidFill>
                <a:cs typeface="Arial" pitchFamily="34" charset="0"/>
              </a:rPr>
              <a:t>q</a:t>
            </a:r>
            <a:r>
              <a:rPr lang="en-US">
                <a:cs typeface="Arial" pitchFamily="34" charset="0"/>
              </a:rPr>
              <a:t>; </a:t>
            </a:r>
          </a:p>
          <a:p>
            <a:pPr lvl="1">
              <a:buFontTx/>
              <a:buNone/>
            </a:pPr>
            <a:r>
              <a:rPr lang="en-US">
                <a:cs typeface="Arial" pitchFamily="34" charset="0"/>
              </a:rPr>
              <a:t>	this happens for some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q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&lt;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t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+ </a:t>
            </a:r>
            <a:r>
              <a:rPr lang="en-US" i="1">
                <a:solidFill>
                  <a:srgbClr val="339933"/>
                </a:solidFill>
                <a:cs typeface="Arial" pitchFamily="34" charset="0"/>
              </a:rPr>
              <a:t>p</a:t>
            </a:r>
            <a:r>
              <a:rPr lang="en-US">
                <a:cs typeface="Arial" pitchFamily="34" charset="0"/>
              </a:rPr>
              <a:t> </a:t>
            </a:r>
            <a:endParaRPr lang="el-GR">
              <a:cs typeface="Arial" pitchFamily="34" charset="0"/>
            </a:endParaRPr>
          </a:p>
        </p:txBody>
      </p:sp>
      <p:pic>
        <p:nvPicPr>
          <p:cNvPr id="114692" name="Picture 4" descr="Pollard-r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412875"/>
            <a:ext cx="2879725" cy="4610100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D39F0-1272-48E1-98D1-5152CDEDFEF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are hash functions used?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integrity </a:t>
            </a:r>
            <a:r>
              <a:rPr lang="en-US" dirty="0"/>
              <a:t>protection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strong </a:t>
            </a:r>
            <a:r>
              <a:rPr lang="en-US" dirty="0" smtClean="0"/>
              <a:t>checksum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for </a:t>
            </a:r>
            <a:r>
              <a:rPr lang="en-US" dirty="0"/>
              <a:t>file system integrity </a:t>
            </a:r>
            <a:r>
              <a:rPr lang="en-US" dirty="0" smtClean="0"/>
              <a:t>(Bit-torrent) or </a:t>
            </a:r>
            <a:r>
              <a:rPr lang="en-US" dirty="0"/>
              <a:t>software downloads</a:t>
            </a:r>
          </a:p>
          <a:p>
            <a:pPr>
              <a:lnSpc>
                <a:spcPct val="90000"/>
              </a:lnSpc>
            </a:pPr>
            <a:r>
              <a:rPr lang="en-US" dirty="0"/>
              <a:t>one-way ‘encryption’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 password protection</a:t>
            </a:r>
          </a:p>
          <a:p>
            <a:pPr>
              <a:lnSpc>
                <a:spcPct val="90000"/>
              </a:lnSpc>
            </a:pPr>
            <a:r>
              <a:rPr lang="en-US" dirty="0"/>
              <a:t>asymmetric digital signature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MAC </a:t>
            </a:r>
            <a:r>
              <a:rPr lang="en-US" dirty="0"/>
              <a:t>– message authentication code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Efficient symmetric </a:t>
            </a:r>
            <a:r>
              <a:rPr lang="en-US" dirty="0"/>
              <a:t>‘digital signature’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key </a:t>
            </a:r>
            <a:r>
              <a:rPr lang="en-US" dirty="0"/>
              <a:t>derivation</a:t>
            </a:r>
          </a:p>
          <a:p>
            <a:pPr>
              <a:lnSpc>
                <a:spcPct val="90000"/>
              </a:lnSpc>
            </a:pPr>
            <a:r>
              <a:rPr lang="en-US" dirty="0"/>
              <a:t>pseudo-random number generation</a:t>
            </a:r>
          </a:p>
          <a:p>
            <a:pPr>
              <a:lnSpc>
                <a:spcPct val="90000"/>
              </a:lnSpc>
            </a:pPr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7A84A-CC5F-4F68-A12F-71213D9AFF4C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security parameter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chemeClr val="accent2"/>
                </a:solidFill>
              </a:rPr>
              <a:t>security parameter</a:t>
            </a:r>
            <a:r>
              <a:rPr lang="en-US"/>
              <a:t> </a:t>
            </a:r>
            <a:r>
              <a:rPr lang="en-US" i="1">
                <a:solidFill>
                  <a:srgbClr val="339933"/>
                </a:solidFill>
              </a:rPr>
              <a:t>n</a:t>
            </a:r>
            <a:r>
              <a:rPr lang="en-US"/>
              <a:t>: resistant against (brute force / random guessing) attack with search space of size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i="1" baseline="30000">
                <a:solidFill>
                  <a:srgbClr val="339933"/>
                </a:solidFill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/>
              <a:t>complexity of an </a:t>
            </a:r>
            <a:r>
              <a:rPr lang="en-US" i="1">
                <a:solidFill>
                  <a:srgbClr val="339933"/>
                </a:solidFill>
              </a:rPr>
              <a:t>n</a:t>
            </a:r>
            <a:r>
              <a:rPr lang="en-US"/>
              <a:t>-bit exhaustive search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i="1">
                <a:solidFill>
                  <a:srgbClr val="339933"/>
                </a:solidFill>
              </a:rPr>
              <a:t>n</a:t>
            </a:r>
            <a:r>
              <a:rPr lang="en-US"/>
              <a:t>-bit </a:t>
            </a:r>
            <a:r>
              <a:rPr lang="en-US" i="1">
                <a:solidFill>
                  <a:schemeClr val="accent2"/>
                </a:solidFill>
              </a:rPr>
              <a:t>security level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/>
              <a:t>nowadays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</a:rPr>
              <a:t>80</a:t>
            </a:r>
            <a:r>
              <a:rPr lang="en-US"/>
              <a:t> computations deemed impractical</a:t>
            </a:r>
          </a:p>
          <a:p>
            <a:pPr lvl="1">
              <a:lnSpc>
                <a:spcPct val="90000"/>
              </a:lnSpc>
            </a:pPr>
            <a:r>
              <a:rPr lang="en-US"/>
              <a:t>security parameter </a:t>
            </a:r>
            <a:r>
              <a:rPr lang="en-US">
                <a:solidFill>
                  <a:srgbClr val="339933"/>
                </a:solidFill>
              </a:rPr>
              <a:t>80</a:t>
            </a:r>
            <a:r>
              <a:rPr lang="en-US"/>
              <a:t> seen as sufficient in most cases</a:t>
            </a:r>
          </a:p>
          <a:p>
            <a:pPr>
              <a:lnSpc>
                <a:spcPct val="90000"/>
              </a:lnSpc>
            </a:pPr>
            <a:r>
              <a:rPr lang="en-US"/>
              <a:t>but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baseline="30000">
                <a:solidFill>
                  <a:srgbClr val="339933"/>
                </a:solidFill>
              </a:rPr>
              <a:t>64</a:t>
            </a:r>
            <a:r>
              <a:rPr lang="en-US"/>
              <a:t> computations should be about possible</a:t>
            </a:r>
          </a:p>
          <a:p>
            <a:pPr lvl="1">
              <a:lnSpc>
                <a:spcPct val="90000"/>
              </a:lnSpc>
            </a:pPr>
            <a:r>
              <a:rPr lang="en-US"/>
              <a:t>though a.f.a.i.k. nobody has done it yet</a:t>
            </a:r>
          </a:p>
          <a:p>
            <a:pPr lvl="1">
              <a:lnSpc>
                <a:spcPct val="90000"/>
              </a:lnSpc>
            </a:pPr>
            <a:r>
              <a:rPr lang="en-US"/>
              <a:t>security parameter </a:t>
            </a:r>
            <a:r>
              <a:rPr lang="en-US">
                <a:solidFill>
                  <a:srgbClr val="339933"/>
                </a:solidFill>
              </a:rPr>
              <a:t>64</a:t>
            </a:r>
            <a:r>
              <a:rPr lang="en-US"/>
              <a:t> now seen as </a:t>
            </a:r>
            <a:r>
              <a:rPr lang="en-US">
                <a:solidFill>
                  <a:srgbClr val="DF0601"/>
                </a:solidFill>
              </a:rPr>
              <a:t>insufficient</a:t>
            </a:r>
            <a:r>
              <a:rPr lang="en-US"/>
              <a:t> in most cases</a:t>
            </a:r>
          </a:p>
          <a:p>
            <a:pPr>
              <a:lnSpc>
                <a:spcPct val="90000"/>
              </a:lnSpc>
            </a:pPr>
            <a:r>
              <a:rPr lang="en-US"/>
              <a:t>in the future: security parameter </a:t>
            </a:r>
            <a:r>
              <a:rPr lang="en-US">
                <a:solidFill>
                  <a:srgbClr val="339933"/>
                </a:solidFill>
              </a:rPr>
              <a:t>128 </a:t>
            </a:r>
            <a:r>
              <a:rPr lang="en-US"/>
              <a:t>will be required </a:t>
            </a:r>
            <a:endParaRPr lang="en-US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</a:pPr>
            <a:endParaRPr lang="en-US">
              <a:solidFill>
                <a:srgbClr val="339933"/>
              </a:solidFill>
            </a:endParaRPr>
          </a:p>
          <a:p>
            <a:pPr>
              <a:lnSpc>
                <a:spcPct val="90000"/>
              </a:lnSpc>
            </a:pPr>
            <a:r>
              <a:rPr lang="en-US"/>
              <a:t>for collision resistance hash length should be </a:t>
            </a:r>
            <a:r>
              <a:rPr lang="en-US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n</a:t>
            </a:r>
            <a:r>
              <a:rPr lang="en-US"/>
              <a:t> to reach security with parameter </a:t>
            </a:r>
            <a:r>
              <a:rPr lang="en-US" i="1">
                <a:solidFill>
                  <a:srgbClr val="339933"/>
                </a:solidFill>
              </a:rPr>
              <a:t>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387CA-2D74-4482-A3E9-FBDC60DC8D59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provable hash functions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847013" cy="4572000"/>
          </a:xfrm>
        </p:spPr>
        <p:txBody>
          <a:bodyPr/>
          <a:lstStyle/>
          <a:p>
            <a:r>
              <a:rPr lang="en-US" dirty="0"/>
              <a:t>people don’t like that one can’t prove much about hash functions</a:t>
            </a:r>
          </a:p>
          <a:p>
            <a:r>
              <a:rPr lang="en-US" dirty="0"/>
              <a:t>reduction to established ‘hard problem’ such as factoring is seen as an </a:t>
            </a:r>
            <a:r>
              <a:rPr lang="en-US" dirty="0" smtClean="0"/>
              <a:t>advantage</a:t>
            </a:r>
          </a:p>
          <a:p>
            <a:r>
              <a:rPr lang="en-US" dirty="0" smtClean="0"/>
              <a:t>Example: VSH </a:t>
            </a:r>
            <a:r>
              <a:rPr lang="en-US" dirty="0"/>
              <a:t>– Very Smooth </a:t>
            </a:r>
            <a:r>
              <a:rPr lang="en-US" dirty="0" smtClean="0"/>
              <a:t>Hash</a:t>
            </a:r>
          </a:p>
          <a:p>
            <a:pPr lvl="1"/>
            <a:r>
              <a:rPr lang="en-US" dirty="0" err="1"/>
              <a:t>Contini-Lenstra-Steinfeld</a:t>
            </a:r>
            <a:r>
              <a:rPr lang="en-US" dirty="0"/>
              <a:t> 2006</a:t>
            </a:r>
          </a:p>
          <a:p>
            <a:pPr lvl="1"/>
            <a:r>
              <a:rPr lang="en-US" dirty="0" smtClean="0"/>
              <a:t>collision </a:t>
            </a:r>
            <a:r>
              <a:rPr lang="en-US" dirty="0"/>
              <a:t>resistance provable under assumption that a problem directly related to factoring is hard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still far from ideal</a:t>
            </a:r>
          </a:p>
          <a:p>
            <a:pPr lvl="2"/>
            <a:r>
              <a:rPr lang="en-US" dirty="0"/>
              <a:t>bad performance compared to SHA-256</a:t>
            </a:r>
          </a:p>
          <a:p>
            <a:pPr lvl="2"/>
            <a:r>
              <a:rPr lang="en-US" dirty="0"/>
              <a:t>all kinds of multiplicative relations between hash values exist</a:t>
            </a:r>
          </a:p>
          <a:p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00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5DFB8-8739-445D-A25D-C84C3E0E1244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SHA-3 competition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NIST </a:t>
            </a:r>
            <a:r>
              <a:rPr lang="en-US" sz="2000" dirty="0" smtClean="0"/>
              <a:t>started in 2007 an </a:t>
            </a:r>
            <a:r>
              <a:rPr lang="en-US" sz="2000" dirty="0"/>
              <a:t>open competition for a new hash function to replace SHA-256 as standard</a:t>
            </a:r>
          </a:p>
          <a:p>
            <a:r>
              <a:rPr lang="en-US" sz="2000" dirty="0" smtClean="0"/>
              <a:t>more than 50 candidates in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round</a:t>
            </a:r>
          </a:p>
          <a:p>
            <a:r>
              <a:rPr lang="en-US" sz="2000" dirty="0" smtClean="0"/>
              <a:t>Winner 2012: </a:t>
            </a:r>
            <a:r>
              <a:rPr lang="en-US" sz="2000" dirty="0" err="1" smtClean="0"/>
              <a:t>Keccak</a:t>
            </a:r>
            <a:endParaRPr lang="en-US" sz="2000" dirty="0" smtClean="0"/>
          </a:p>
          <a:p>
            <a:pPr lvl="1"/>
            <a:r>
              <a:rPr lang="nl-NL" sz="1600" dirty="0"/>
              <a:t>Guido </a:t>
            </a:r>
            <a:r>
              <a:rPr lang="nl-NL" sz="1600" dirty="0" err="1" smtClean="0"/>
              <a:t>Bertoni</a:t>
            </a:r>
            <a:r>
              <a:rPr lang="nl-NL" sz="1600" dirty="0" smtClean="0"/>
              <a:t>, </a:t>
            </a:r>
            <a:r>
              <a:rPr lang="nl-NL" sz="1600" dirty="0"/>
              <a:t>Joan </a:t>
            </a:r>
            <a:r>
              <a:rPr lang="nl-NL" sz="1600" dirty="0" err="1" smtClean="0"/>
              <a:t>Daemen</a:t>
            </a:r>
            <a:r>
              <a:rPr lang="nl-NL" sz="1600" dirty="0" smtClean="0"/>
              <a:t>, </a:t>
            </a:r>
            <a:r>
              <a:rPr lang="nl-NL" sz="1600" dirty="0"/>
              <a:t>Michaël </a:t>
            </a:r>
            <a:r>
              <a:rPr lang="nl-NL" sz="1600" dirty="0" smtClean="0"/>
              <a:t>Peeters </a:t>
            </a:r>
            <a:r>
              <a:rPr lang="nl-NL" sz="1600" dirty="0" err="1"/>
              <a:t>and</a:t>
            </a:r>
            <a:r>
              <a:rPr lang="nl-NL" sz="1600" dirty="0"/>
              <a:t> Gilles Van </a:t>
            </a:r>
            <a:r>
              <a:rPr lang="nl-NL" sz="1600" dirty="0" err="1" smtClean="0"/>
              <a:t>Assche</a:t>
            </a:r>
            <a:endParaRPr lang="nl-NL" sz="1600" dirty="0" smtClean="0"/>
          </a:p>
          <a:p>
            <a:pPr lvl="1"/>
            <a:r>
              <a:rPr lang="en-US" sz="1600" dirty="0" smtClean="0"/>
              <a:t>“Family of Sponge Functions”</a:t>
            </a:r>
            <a:endParaRPr lang="nl-NL" sz="1600" dirty="0" smtClean="0"/>
          </a:p>
          <a:p>
            <a:pPr lvl="1"/>
            <a:endParaRPr lang="nl-NL" sz="1600" dirty="0"/>
          </a:p>
          <a:p>
            <a:pPr lvl="1"/>
            <a:endParaRPr lang="en-US" sz="1600" dirty="0"/>
          </a:p>
        </p:txBody>
      </p:sp>
      <p:pic>
        <p:nvPicPr>
          <p:cNvPr id="94210" name="Picture 2" descr="C:\Users\shoogh\Pictures\Sponge-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73016"/>
            <a:ext cx="5400600" cy="272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24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3212976"/>
            <a:ext cx="6362700" cy="1143000"/>
          </a:xfrm>
        </p:spPr>
        <p:txBody>
          <a:bodyPr/>
          <a:lstStyle/>
          <a:p>
            <a:r>
              <a:rPr lang="en-US" dirty="0" smtClean="0"/>
              <a:t>Message Authentication Codes</a:t>
            </a:r>
            <a:br>
              <a:rPr lang="en-US" dirty="0" smtClean="0"/>
            </a:br>
            <a:r>
              <a:rPr lang="en-US" dirty="0" smtClean="0"/>
              <a:t>MACs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1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362700" cy="1143000"/>
          </a:xfrm>
        </p:spPr>
        <p:txBody>
          <a:bodyPr/>
          <a:lstStyle/>
          <a:p>
            <a:r>
              <a:rPr lang="en-US" dirty="0" smtClean="0"/>
              <a:t>Message </a:t>
            </a:r>
            <a:r>
              <a:rPr lang="en-US" dirty="0" smtClean="0"/>
              <a:t>Authentication Codes (MACs)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772400" cy="4386684"/>
          </a:xfrm>
        </p:spPr>
        <p:txBody>
          <a:bodyPr/>
          <a:lstStyle/>
          <a:p>
            <a:r>
              <a:rPr lang="en-US" dirty="0" smtClean="0"/>
              <a:t>Efficient Signatures based on Symmetric Keys</a:t>
            </a:r>
          </a:p>
          <a:p>
            <a:r>
              <a:rPr lang="en-US" dirty="0" smtClean="0"/>
              <a:t>Used to provide:</a:t>
            </a:r>
          </a:p>
          <a:p>
            <a:pPr lvl="1"/>
            <a:r>
              <a:rPr lang="en-US" dirty="0" smtClean="0"/>
              <a:t>Integrity: </a:t>
            </a:r>
          </a:p>
          <a:p>
            <a:pPr lvl="2"/>
            <a:r>
              <a:rPr lang="en-US" b="0" dirty="0"/>
              <a:t>Messages cannot be modified by (active) interceptor</a:t>
            </a:r>
            <a:endParaRPr lang="en-US" dirty="0" smtClean="0"/>
          </a:p>
          <a:p>
            <a:pPr lvl="1"/>
            <a:r>
              <a:rPr lang="en-US" dirty="0" smtClean="0"/>
              <a:t>Data Origin Authenticity:</a:t>
            </a:r>
          </a:p>
          <a:p>
            <a:pPr lvl="2"/>
            <a:r>
              <a:rPr lang="en-US" b="0" dirty="0"/>
              <a:t>Some data originates from the entity it is claimed to come from</a:t>
            </a:r>
            <a:endParaRPr lang="en-US" dirty="0"/>
          </a:p>
          <a:p>
            <a:r>
              <a:rPr lang="en-US" dirty="0" smtClean="0"/>
              <a:t>Should maintain confidentiality</a:t>
            </a:r>
          </a:p>
          <a:p>
            <a:pPr lvl="1"/>
            <a:r>
              <a:rPr lang="en-US" b="0" dirty="0"/>
              <a:t>Content of messages remains hidden from (passive) interceptor</a:t>
            </a:r>
            <a:endParaRPr lang="en-US" dirty="0" smtClean="0"/>
          </a:p>
          <a:p>
            <a:r>
              <a:rPr lang="en-US" dirty="0" smtClean="0"/>
              <a:t>Does not provide non-repudiation:</a:t>
            </a:r>
          </a:p>
          <a:p>
            <a:pPr lvl="1"/>
            <a:r>
              <a:rPr lang="en-US" b="0" dirty="0"/>
              <a:t>The originator of a message cannot deny this in front of a third </a:t>
            </a:r>
            <a:r>
              <a:rPr lang="en-US" b="0" dirty="0" smtClean="0"/>
              <a:t>party. By construction, sender and receiver would generate the same MAC on a certain message.</a:t>
            </a:r>
            <a:endParaRPr lang="en-US" dirty="0" smtClean="0"/>
          </a:p>
          <a:p>
            <a:r>
              <a:rPr lang="en-US" dirty="0" smtClean="0"/>
              <a:t>Example applications: IPsec and SSL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484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(Weak) Constructions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268760"/>
                <a:ext cx="7772400" cy="4890740"/>
              </a:xfrm>
            </p:spPr>
            <p:txBody>
              <a:bodyPr/>
              <a:lstStyle/>
              <a:p>
                <a:r>
                  <a:rPr lang="en-US" dirty="0" smtClean="0"/>
                  <a:t>Typically, base MAC on a keyed-hash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 hash function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</m:oMath>
                </a14:m>
                <a:r>
                  <a:rPr lang="en-US" dirty="0" smtClean="0"/>
                  <a:t>, compute MAC as: </a:t>
                </a:r>
              </a:p>
              <a:p>
                <a:pPr lvl="1"/>
                <a:r>
                  <a:rPr lang="en-US" dirty="0" smtClean="0"/>
                  <a:t>Suffix MAC:</a:t>
                </a:r>
                <a:r>
                  <a:rPr lang="en-US" sz="2000" b="1" dirty="0" smtClean="0">
                    <a:solidFill>
                      <a:srgbClr val="339933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||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b="1" dirty="0" smtClean="0">
                  <a:solidFill>
                    <a:srgbClr val="339933"/>
                  </a:solidFill>
                </a:endParaRPr>
              </a:p>
              <a:p>
                <a:pPr lvl="2"/>
                <a:r>
                  <a:rPr lang="en-US" dirty="0" smtClean="0"/>
                  <a:t>Collisions for the hash function can be used to forge signatures, i.e., compute a valid signature without knowing the key.</a:t>
                </a:r>
              </a:p>
              <a:p>
                <a:pPr lvl="3"/>
                <a:r>
                  <a:rPr lang="en-US" sz="1600" b="0" dirty="0"/>
                  <a:t>If for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rgbClr val="339933"/>
                        </a:solidFill>
                        <a:latin typeface="Cambria Math"/>
                      </a:rPr>
                      <m:t>𝑚</m:t>
                    </m:r>
                  </m:oMath>
                </a14:m>
                <a:r>
                  <a:rPr lang="en-US" sz="1600" b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1600" b="0" i="1"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600" b="0" dirty="0"/>
                  <a:t> of equal size </a:t>
                </a:r>
                <a14:m>
                  <m:oMath xmlns:m="http://schemas.openxmlformats.org/officeDocument/2006/math">
                    <m:r>
                      <a:rPr lang="en-US" sz="1600" b="0" i="1">
                        <a:solidFill>
                          <a:srgbClr val="339933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1600" b="0" i="1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>
                        <a:solidFill>
                          <a:srgbClr val="339933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600" b="0" dirty="0">
                    <a:solidFill>
                      <a:srgbClr val="339933"/>
                    </a:solidFill>
                  </a:rPr>
                  <a:t> </a:t>
                </a:r>
                <a:r>
                  <a:rPr lang="en-US" sz="1600" b="0" dirty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1600" b="0" i="1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600" b="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600" b="0" i="1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sz="1600" dirty="0" smtClean="0"/>
              </a:p>
              <a:p>
                <a:pPr lvl="1"/>
                <a:r>
                  <a:rPr lang="en-US" dirty="0" smtClean="0"/>
                  <a:t>Prefix MAC: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2000" i="1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2000" i="1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sz="2000" i="1">
                        <a:solidFill>
                          <a:srgbClr val="339933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||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  <m:r>
                      <a:rPr lang="en-US" sz="2000" i="1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rgbClr val="339933"/>
                    </a:solidFill>
                  </a:rPr>
                  <a:t> </a:t>
                </a:r>
              </a:p>
              <a:p>
                <a:pPr lvl="2"/>
                <a:r>
                  <a:rPr lang="en-US" dirty="0" smtClean="0"/>
                  <a:t>Length-Extension Attack: Signatures can be forged from intercepted signatures:</a:t>
                </a:r>
                <a:endParaRPr lang="en-US" sz="1600" b="0" i="0" dirty="0" smtClean="0">
                  <a:solidFill>
                    <a:srgbClr val="339933"/>
                  </a:solidFill>
                  <a:latin typeface="Cambria Math"/>
                </a:endParaRPr>
              </a:p>
              <a:p>
                <a:pPr marL="914400" lvl="2" indent="0">
                  <a:buNone/>
                </a:pPr>
                <a:r>
                  <a:rPr lang="en-US" sz="1600" b="0" dirty="0" smtClean="0">
                    <a:solidFill>
                      <a:srgbClr val="339933"/>
                    </a:solidFill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solidFill>
                          <a:srgbClr val="339933"/>
                        </a:solidFill>
                        <a:latin typeface="Cambria Math"/>
                      </a:rPr>
                      <m:t>|</m:t>
                    </m:r>
                    <m:d>
                      <m:dPr>
                        <m:begChr m:val="|"/>
                        <m:ctrlP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339933"/>
                        </a:solidFill>
                        <a:latin typeface="Cambria Math"/>
                      </a:rPr>
                      <m:t>𝐶𝐹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3399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b="0" dirty="0" smtClean="0"/>
                  <a:t>.</a:t>
                </a:r>
              </a:p>
              <a:p>
                <a:pPr lvl="2"/>
                <a:r>
                  <a:rPr lang="en-US" dirty="0" smtClean="0"/>
                  <a:t>Note:</a:t>
                </a:r>
              </a:p>
              <a:p>
                <a:pPr lvl="3"/>
                <a:r>
                  <a:rPr lang="en-US" b="0" dirty="0" smtClean="0"/>
                  <a:t>Length-block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b="0" dirty="0" smtClean="0"/>
                  <a:t>should be correctly added</a:t>
                </a:r>
              </a:p>
              <a:p>
                <a:pPr lvl="3"/>
                <a:r>
                  <a:rPr lang="en-US" b="0" dirty="0" smtClean="0"/>
                  <a:t>does not apply on </a:t>
                </a:r>
                <a:r>
                  <a:rPr lang="en-US" b="0" dirty="0" err="1" smtClean="0"/>
                  <a:t>Keccak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268760"/>
                <a:ext cx="7772400" cy="4890740"/>
              </a:xfrm>
              <a:blipFill rotWithShape="1">
                <a:blip r:embed="rId2"/>
                <a:stretch>
                  <a:fillRect l="-941" t="-623" r="-1098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53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construction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HMAC: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d>
                      <m:dPr>
                        <m:ctrlP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⊕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𝒐𝒑𝒂𝒅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||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𝒉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[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𝒌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⊕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𝒊𝒑𝒂𝒅</m:t>
                    </m:r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 |</m:t>
                    </m:r>
                    <m:d>
                      <m:dPr>
                        <m:begChr m:val="|"/>
                        <m:endChr m:val="]"/>
                        <m:ctrlP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20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339933"/>
                  </a:solidFill>
                </a:endParaRPr>
              </a:p>
              <a:p>
                <a:pPr lvl="1"/>
                <a:r>
                  <a:rPr lang="en-US" sz="1600" dirty="0" err="1" smtClean="0"/>
                  <a:t>opad</a:t>
                </a:r>
                <a:r>
                  <a:rPr lang="en-US" sz="1600" dirty="0" smtClean="0"/>
                  <a:t> and </a:t>
                </a:r>
                <a:r>
                  <a:rPr lang="en-US" sz="1600" dirty="0" err="1" smtClean="0"/>
                  <a:t>ipad</a:t>
                </a:r>
                <a:r>
                  <a:rPr lang="en-US" sz="1600" dirty="0" smtClean="0"/>
                  <a:t> some fixed public values</a:t>
                </a:r>
              </a:p>
              <a:p>
                <a:pPr lvl="1"/>
                <a:r>
                  <a:rPr lang="en-US" sz="1600" dirty="0" smtClean="0"/>
                  <a:t>Nested design</a:t>
                </a:r>
              </a:p>
              <a:p>
                <a:pPr lvl="1"/>
                <a:endParaRPr lang="en-US" sz="2000" dirty="0" smtClean="0"/>
              </a:p>
              <a:p>
                <a:r>
                  <a:rPr lang="en-US" sz="2000" dirty="0" smtClean="0"/>
                  <a:t>Usage of MAC as a digital signature: </a:t>
                </a:r>
              </a:p>
              <a:p>
                <a:pPr lvl="1"/>
                <a:r>
                  <a:rPr lang="en-US" sz="1600" dirty="0" smtClean="0"/>
                  <a:t>Sender sends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</m:oMath>
                </a14:m>
                <a:r>
                  <a:rPr lang="en-US" sz="16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  <m:r>
                      <a:rPr lang="en-US" sz="1600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1600" dirty="0" smtClean="0">
                    <a:solidFill>
                      <a:srgbClr val="339933"/>
                    </a:solidFill>
                  </a:rPr>
                  <a:t> </a:t>
                </a:r>
              </a:p>
              <a:p>
                <a:pPr lvl="1"/>
                <a:r>
                  <a:rPr lang="en-US" sz="1600" dirty="0" smtClean="0"/>
                  <a:t>Receiver computes and verifies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sz="1600" i="1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r>
                      <a:rPr lang="en-US" sz="1600" i="1">
                        <a:solidFill>
                          <a:srgbClr val="339933"/>
                        </a:solidFill>
                        <a:latin typeface="Cambria Math"/>
                      </a:rPr>
                      <m:t>𝒎</m:t>
                    </m:r>
                    <m:r>
                      <a:rPr lang="en-US" sz="1600" i="1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 smtClean="0">
                  <a:solidFill>
                    <a:srgbClr val="339933"/>
                  </a:solidFill>
                </a:endParaRPr>
              </a:p>
              <a:p>
                <a:pPr lvl="1"/>
                <a:endParaRPr lang="en-US" sz="2000" dirty="0" smtClean="0"/>
              </a:p>
              <a:p>
                <a:r>
                  <a:rPr lang="en-US" sz="2000" dirty="0" smtClean="0"/>
                  <a:t>In practice use 3 parts of the shared secret key</a:t>
                </a:r>
                <a:endParaRPr lang="en-US" dirty="0" smtClean="0">
                  <a:solidFill>
                    <a:srgbClr val="339933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33993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𝑬𝒏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||</m:t>
                    </m:r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𝑬𝒏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𝒄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𝒉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339933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339933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1" i="1" smtClean="0">
                        <a:solidFill>
                          <a:srgbClr val="339933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nl-NL" dirty="0">
                  <a:solidFill>
                    <a:srgbClr val="339933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41" t="-667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34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6362700" cy="1143000"/>
          </a:xfrm>
        </p:spPr>
        <p:txBody>
          <a:bodyPr/>
          <a:lstStyle/>
          <a:p>
            <a:r>
              <a:rPr lang="en-US" dirty="0" smtClean="0"/>
              <a:t>Collisions for MD5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33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Hash-then-Sign in Browser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7964"/>
            <a:ext cx="6313512" cy="496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4" y="2204864"/>
            <a:ext cx="2782691" cy="3480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9712" y="3140968"/>
            <a:ext cx="576064" cy="2880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596188" y="6381750"/>
            <a:ext cx="847725" cy="381000"/>
          </a:xfrm>
        </p:spPr>
        <p:txBody>
          <a:bodyPr/>
          <a:lstStyle/>
          <a:p>
            <a:fld id="{5943CFC4-EBD1-4466-832D-026E7D94D47B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44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3A8AD-90AB-4479-95BC-6DED6A95089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Wang’s </a:t>
            </a:r>
            <a:r>
              <a:rPr lang="en-US" dirty="0"/>
              <a:t>attack on MD5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two-block</a:t>
            </a:r>
            <a:r>
              <a:rPr lang="en-US"/>
              <a:t> collision</a:t>
            </a:r>
          </a:p>
          <a:p>
            <a:pPr lvl="1"/>
            <a:r>
              <a:rPr lang="en-US"/>
              <a:t>for any input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/>
              <a:t>, identical for the two messages</a:t>
            </a:r>
          </a:p>
          <a:p>
            <a:pPr lvl="1">
              <a:buFontTx/>
              <a:buNone/>
            </a:pPr>
            <a:r>
              <a:rPr lang="en-US"/>
              <a:t>	i.e.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 i="1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</a:rPr>
              <a:t>=</a:t>
            </a:r>
            <a:r>
              <a:rPr lang="en-US" i="1">
                <a:solidFill>
                  <a:srgbClr val="339933"/>
                </a:solidFill>
              </a:rPr>
              <a:t> 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/>
              <a:t>,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 </a:t>
            </a:r>
            <a:r>
              <a:rPr lang="en-US">
                <a:solidFill>
                  <a:srgbClr val="339933"/>
                </a:solidFill>
              </a:rPr>
              <a:t>= 0</a:t>
            </a:r>
          </a:p>
          <a:p>
            <a:pPr lvl="1"/>
            <a:r>
              <a:rPr lang="en-US" i="1">
                <a:solidFill>
                  <a:schemeClr val="accent2"/>
                </a:solidFill>
              </a:rPr>
              <a:t>near-collision</a:t>
            </a:r>
            <a:r>
              <a:rPr lang="en-US"/>
              <a:t> after first block: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</a:p>
          <a:p>
            <a:pPr lvl="1">
              <a:buFontTx/>
              <a:buNone/>
            </a:pPr>
            <a:r>
              <a:rPr lang="en-US"/>
              <a:t>	with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 </a:t>
            </a:r>
            <a:r>
              <a:rPr lang="en-US"/>
              <a:t>having only a few carefully chosen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±</a:t>
            </a:r>
            <a:r>
              <a:rPr lang="en-US">
                <a:solidFill>
                  <a:srgbClr val="339933"/>
                </a:solidFill>
              </a:rPr>
              <a:t>1</a:t>
            </a:r>
            <a:r>
              <a:rPr lang="en-US"/>
              <a:t>s</a:t>
            </a:r>
          </a:p>
          <a:p>
            <a:pPr lvl="1"/>
            <a:r>
              <a:rPr lang="en-US"/>
              <a:t>full collision after second block:</a:t>
            </a:r>
          </a:p>
          <a:p>
            <a:pPr lvl="1">
              <a:buFontTx/>
              <a:buNone/>
            </a:pPr>
            <a:r>
              <a:rPr lang="en-US"/>
              <a:t>	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</a:t>
            </a:r>
            <a:r>
              <a:rPr lang="en-US">
                <a:solidFill>
                  <a:srgbClr val="339933"/>
                </a:solidFill>
              </a:rPr>
              <a:t> = </a:t>
            </a:r>
            <a:r>
              <a:rPr lang="en-US" i="1">
                <a:solidFill>
                  <a:srgbClr val="339933"/>
                </a:solidFill>
              </a:rPr>
              <a:t>CF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,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, </a:t>
            </a:r>
          </a:p>
          <a:p>
            <a:pPr lvl="1">
              <a:buFontTx/>
              <a:buNone/>
            </a:pPr>
            <a:r>
              <a:rPr lang="en-US"/>
              <a:t>	i.e.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</a:rPr>
              <a:t>=</a:t>
            </a:r>
            <a:r>
              <a:rPr lang="en-US" i="1">
                <a:solidFill>
                  <a:srgbClr val="339933"/>
                </a:solidFill>
              </a:rPr>
              <a:t> IHV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 i="1">
                <a:solidFill>
                  <a:srgbClr val="339933"/>
                </a:solidFill>
              </a:rPr>
              <a:t>’</a:t>
            </a:r>
            <a:r>
              <a:rPr lang="en-US"/>
              <a:t>, </a:t>
            </a:r>
            <a:r>
              <a:rPr lang="el-GR" i="1">
                <a:solidFill>
                  <a:srgbClr val="339933"/>
                </a:solidFill>
                <a:cs typeface="Arial" pitchFamily="34" charset="0"/>
              </a:rPr>
              <a:t>Δ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2 </a:t>
            </a:r>
            <a:r>
              <a:rPr lang="en-US">
                <a:solidFill>
                  <a:srgbClr val="339933"/>
                </a:solidFill>
              </a:rPr>
              <a:t>= 0</a:t>
            </a:r>
            <a:endParaRPr lang="en-US"/>
          </a:p>
          <a:p>
            <a:r>
              <a:rPr lang="en-US"/>
              <a:t>with </a:t>
            </a:r>
            <a:r>
              <a:rPr lang="en-US" i="1">
                <a:solidFill>
                  <a:srgbClr val="339933"/>
                </a:solidFill>
              </a:rPr>
              <a:t>IHV</a:t>
            </a:r>
            <a:r>
              <a:rPr lang="en-US" baseline="-25000">
                <a:solidFill>
                  <a:srgbClr val="339933"/>
                </a:solidFill>
              </a:rPr>
              <a:t>0 </a:t>
            </a:r>
            <a:r>
              <a:rPr lang="en-US"/>
              <a:t>the standard </a:t>
            </a:r>
            <a:r>
              <a:rPr lang="en-US" i="1">
                <a:solidFill>
                  <a:srgbClr val="339933"/>
                </a:solidFill>
              </a:rPr>
              <a:t>IV </a:t>
            </a:r>
            <a:r>
              <a:rPr lang="en-US"/>
              <a:t>for MD5, and a third block for padding and MD-strengthening, this gives a collision for the full MD5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89658-7CD5-4EA2-AEA8-BF4D1959FCE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hash function?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5254625" cy="4572000"/>
          </a:xfrm>
        </p:spPr>
        <p:txBody>
          <a:bodyPr/>
          <a:lstStyle/>
          <a:p>
            <a:r>
              <a:rPr lang="en-US" sz="2000" i="1">
                <a:solidFill>
                  <a:srgbClr val="339933"/>
                </a:solidFill>
              </a:rPr>
              <a:t>h </a:t>
            </a:r>
            <a:r>
              <a:rPr lang="en-US" sz="2000">
                <a:solidFill>
                  <a:srgbClr val="339933"/>
                </a:solidFill>
              </a:rPr>
              <a:t>: {0,1}</a:t>
            </a:r>
            <a:r>
              <a:rPr lang="en-US" sz="2000" baseline="30000">
                <a:solidFill>
                  <a:srgbClr val="339933"/>
                </a:solidFill>
              </a:rPr>
              <a:t>* </a:t>
            </a:r>
            <a:r>
              <a:rPr lang="en-US" sz="200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>
                <a:solidFill>
                  <a:srgbClr val="339933"/>
                </a:solidFill>
                <a:sym typeface="Wingdings" pitchFamily="2" charset="2"/>
              </a:rPr>
              <a:t>n</a:t>
            </a:r>
          </a:p>
          <a:p>
            <a:pPr>
              <a:buFontTx/>
              <a:buNone/>
            </a:pPr>
            <a:r>
              <a:rPr lang="en-US" sz="2000">
                <a:sym typeface="Wingdings" pitchFamily="2" charset="2"/>
              </a:rPr>
              <a:t>	(general: </a:t>
            </a:r>
            <a:r>
              <a:rPr lang="en-US" sz="2000" i="1">
                <a:solidFill>
                  <a:srgbClr val="339933"/>
                </a:solidFill>
              </a:rPr>
              <a:t>h </a:t>
            </a:r>
            <a:r>
              <a:rPr lang="en-US" sz="2000">
                <a:solidFill>
                  <a:srgbClr val="339933"/>
                </a:solidFill>
              </a:rPr>
              <a:t>: </a:t>
            </a:r>
            <a:r>
              <a:rPr lang="en-US" sz="2000" i="1">
                <a:solidFill>
                  <a:srgbClr val="339933"/>
                </a:solidFill>
              </a:rPr>
              <a:t>S</a:t>
            </a:r>
            <a:r>
              <a:rPr lang="en-US" sz="2000" baseline="30000">
                <a:solidFill>
                  <a:srgbClr val="339933"/>
                </a:solidFill>
              </a:rPr>
              <a:t> </a:t>
            </a:r>
            <a:r>
              <a:rPr lang="en-US" sz="2000">
                <a:solidFill>
                  <a:srgbClr val="339933"/>
                </a:solidFill>
                <a:sym typeface="Wingdings" pitchFamily="2" charset="2"/>
              </a:rPr>
              <a:t> {0,1}</a:t>
            </a:r>
            <a:r>
              <a:rPr lang="en-US" sz="2000" i="1" baseline="30000">
                <a:solidFill>
                  <a:srgbClr val="339933"/>
                </a:solidFill>
                <a:sym typeface="Wingdings" pitchFamily="2" charset="2"/>
              </a:rPr>
              <a:t>n</a:t>
            </a:r>
            <a:r>
              <a:rPr lang="en-US" sz="2000" i="1" baseline="30000">
                <a:sym typeface="Wingdings" pitchFamily="2" charset="2"/>
              </a:rPr>
              <a:t> </a:t>
            </a:r>
            <a:r>
              <a:rPr lang="en-US" sz="2000">
                <a:sym typeface="Wingdings" pitchFamily="2" charset="2"/>
              </a:rPr>
              <a:t>for some set</a:t>
            </a:r>
            <a:r>
              <a:rPr lang="en-US" sz="2000" i="1">
                <a:sym typeface="Wingdings" pitchFamily="2" charset="2"/>
              </a:rPr>
              <a:t> </a:t>
            </a:r>
            <a:r>
              <a:rPr lang="en-US" sz="2000" i="1">
                <a:solidFill>
                  <a:srgbClr val="339933"/>
                </a:solidFill>
                <a:sym typeface="Wingdings" pitchFamily="2" charset="2"/>
              </a:rPr>
              <a:t>S</a:t>
            </a:r>
            <a:r>
              <a:rPr lang="en-US" sz="2000">
                <a:sym typeface="Wingdings" pitchFamily="2" charset="2"/>
              </a:rPr>
              <a:t>)</a:t>
            </a:r>
          </a:p>
          <a:p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input</a:t>
            </a:r>
            <a:r>
              <a:rPr lang="en-US" sz="2000">
                <a:sym typeface="Wingdings" pitchFamily="2" charset="2"/>
              </a:rPr>
              <a:t>: bit string </a:t>
            </a:r>
            <a:r>
              <a:rPr lang="en-US" sz="2000" i="1">
                <a:solidFill>
                  <a:srgbClr val="339933"/>
                </a:solidFill>
                <a:sym typeface="Wingdings" pitchFamily="2" charset="2"/>
              </a:rPr>
              <a:t>m</a:t>
            </a:r>
            <a:r>
              <a:rPr lang="en-US" sz="2000">
                <a:sym typeface="Wingdings" pitchFamily="2" charset="2"/>
              </a:rPr>
              <a:t> of </a:t>
            </a:r>
            <a:r>
              <a:rPr lang="en-US" sz="2000">
                <a:solidFill>
                  <a:schemeClr val="accent2"/>
                </a:solidFill>
                <a:sym typeface="Wingdings" pitchFamily="2" charset="2"/>
              </a:rPr>
              <a:t>arbitrary length</a:t>
            </a:r>
            <a:r>
              <a:rPr lang="en-US" sz="2000">
                <a:sym typeface="Wingdings" pitchFamily="2" charset="2"/>
              </a:rPr>
              <a:t> </a:t>
            </a:r>
          </a:p>
          <a:p>
            <a:pPr lvl="1"/>
            <a:r>
              <a:rPr lang="en-US" sz="1600">
                <a:sym typeface="Wingdings" pitchFamily="2" charset="2"/>
              </a:rPr>
              <a:t>length may be </a:t>
            </a:r>
            <a:r>
              <a:rPr lang="en-US" sz="1600">
                <a:solidFill>
                  <a:srgbClr val="339933"/>
                </a:solidFill>
                <a:sym typeface="Wingdings" pitchFamily="2" charset="2"/>
              </a:rPr>
              <a:t>0</a:t>
            </a:r>
            <a:endParaRPr lang="en-US" sz="1600">
              <a:sym typeface="Wingdings" pitchFamily="2" charset="2"/>
            </a:endParaRPr>
          </a:p>
          <a:p>
            <a:pPr lvl="1"/>
            <a:r>
              <a:rPr lang="en-US" sz="1600"/>
              <a:t>in practice a very large bound on the length is imposed, such as </a:t>
            </a:r>
            <a:r>
              <a:rPr lang="en-US" sz="1600">
                <a:solidFill>
                  <a:srgbClr val="339933"/>
                </a:solidFill>
              </a:rPr>
              <a:t>2</a:t>
            </a:r>
            <a:r>
              <a:rPr lang="en-US" sz="1600" baseline="30000">
                <a:solidFill>
                  <a:srgbClr val="339933"/>
                </a:solidFill>
              </a:rPr>
              <a:t>64</a:t>
            </a:r>
            <a:r>
              <a:rPr lang="en-US" sz="1600">
                <a:solidFill>
                  <a:srgbClr val="339933"/>
                </a:solidFill>
              </a:rPr>
              <a:t> </a:t>
            </a:r>
            <a:r>
              <a:rPr lang="en-US" sz="1600"/>
              <a:t>(</a:t>
            </a:r>
            <a:r>
              <a:rPr lang="en-US" sz="1600">
                <a:solidFill>
                  <a:srgbClr val="339933"/>
                </a:solidFill>
                <a:cs typeface="Arial" pitchFamily="34" charset="0"/>
              </a:rPr>
              <a:t>≈ </a:t>
            </a:r>
            <a:r>
              <a:rPr lang="en-US" sz="1600">
                <a:solidFill>
                  <a:srgbClr val="339933"/>
                </a:solidFill>
              </a:rPr>
              <a:t>2.1 </a:t>
            </a:r>
            <a:r>
              <a:rPr lang="en-US" sz="1600"/>
              <a:t>million TB) </a:t>
            </a:r>
            <a:endParaRPr lang="en-US" sz="1600">
              <a:solidFill>
                <a:srgbClr val="339933"/>
              </a:solidFill>
            </a:endParaRPr>
          </a:p>
          <a:p>
            <a:pPr lvl="1"/>
            <a:r>
              <a:rPr lang="en-US" sz="1600"/>
              <a:t>input often called the </a:t>
            </a:r>
            <a:r>
              <a:rPr lang="en-US" sz="1600" i="1">
                <a:solidFill>
                  <a:schemeClr val="accent2"/>
                </a:solidFill>
              </a:rPr>
              <a:t>message</a:t>
            </a:r>
            <a:endParaRPr lang="en-US" sz="1600">
              <a:solidFill>
                <a:schemeClr val="accent2"/>
              </a:solidFill>
            </a:endParaRPr>
          </a:p>
          <a:p>
            <a:r>
              <a:rPr lang="en-US" sz="2000">
                <a:solidFill>
                  <a:schemeClr val="accent2"/>
                </a:solidFill>
              </a:rPr>
              <a:t>output</a:t>
            </a:r>
            <a:r>
              <a:rPr lang="en-US" sz="2000"/>
              <a:t>: bit string </a:t>
            </a:r>
            <a:r>
              <a:rPr lang="en-US" sz="2000" i="1">
                <a:solidFill>
                  <a:srgbClr val="339933"/>
                </a:solidFill>
              </a:rPr>
              <a:t>h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>
                <a:solidFill>
                  <a:srgbClr val="339933"/>
                </a:solidFill>
              </a:rPr>
              <a:t>)</a:t>
            </a:r>
            <a:r>
              <a:rPr lang="en-US" sz="2000"/>
              <a:t> of </a:t>
            </a:r>
            <a:r>
              <a:rPr lang="en-US" sz="2000">
                <a:solidFill>
                  <a:schemeClr val="accent2"/>
                </a:solidFill>
              </a:rPr>
              <a:t>fixed length</a:t>
            </a:r>
            <a:r>
              <a:rPr lang="en-US" sz="2000"/>
              <a:t> </a:t>
            </a:r>
            <a:r>
              <a:rPr lang="en-US" sz="2000" i="1">
                <a:solidFill>
                  <a:srgbClr val="339933"/>
                </a:solidFill>
              </a:rPr>
              <a:t>n</a:t>
            </a:r>
          </a:p>
          <a:p>
            <a:pPr lvl="1"/>
            <a:r>
              <a:rPr lang="en-US" sz="1600"/>
              <a:t>e.g.</a:t>
            </a:r>
            <a:r>
              <a:rPr lang="en-US" sz="1600" i="1"/>
              <a:t> </a:t>
            </a:r>
            <a:r>
              <a:rPr lang="en-US" sz="1600" i="1">
                <a:solidFill>
                  <a:srgbClr val="339933"/>
                </a:solidFill>
              </a:rPr>
              <a:t>n </a:t>
            </a:r>
            <a:r>
              <a:rPr lang="en-US" sz="1600">
                <a:solidFill>
                  <a:srgbClr val="339933"/>
                </a:solidFill>
              </a:rPr>
              <a:t>= 128, 160, 224, 256, 384, 512</a:t>
            </a:r>
          </a:p>
          <a:p>
            <a:pPr lvl="1"/>
            <a:r>
              <a:rPr lang="en-US" sz="1600" i="1">
                <a:solidFill>
                  <a:schemeClr val="accent2"/>
                </a:solidFill>
              </a:rPr>
              <a:t>compression</a:t>
            </a:r>
          </a:p>
          <a:p>
            <a:pPr lvl="1"/>
            <a:r>
              <a:rPr lang="en-US" sz="1600"/>
              <a:t>output often called </a:t>
            </a:r>
            <a:r>
              <a:rPr lang="en-US" sz="1600" i="1">
                <a:solidFill>
                  <a:schemeClr val="accent2"/>
                </a:solidFill>
              </a:rPr>
              <a:t>hash value</a:t>
            </a:r>
            <a:r>
              <a:rPr lang="en-US" sz="1600"/>
              <a:t>, </a:t>
            </a:r>
            <a:r>
              <a:rPr lang="en-US" sz="1600" i="1">
                <a:solidFill>
                  <a:schemeClr val="accent2"/>
                </a:solidFill>
              </a:rPr>
              <a:t>message digest</a:t>
            </a:r>
            <a:r>
              <a:rPr lang="en-US" sz="1600"/>
              <a:t>, </a:t>
            </a:r>
            <a:r>
              <a:rPr lang="en-US" sz="1600" i="1">
                <a:solidFill>
                  <a:schemeClr val="accent2"/>
                </a:solidFill>
              </a:rPr>
              <a:t>fingerprint</a:t>
            </a:r>
          </a:p>
          <a:p>
            <a:r>
              <a:rPr lang="en-US" sz="2000" i="1">
                <a:solidFill>
                  <a:srgbClr val="339933"/>
                </a:solidFill>
              </a:rPr>
              <a:t>h</a:t>
            </a:r>
            <a:r>
              <a:rPr lang="en-US" sz="2000">
                <a:solidFill>
                  <a:srgbClr val="339933"/>
                </a:solidFill>
              </a:rPr>
              <a:t>(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r>
              <a:rPr lang="en-US" sz="2000">
                <a:solidFill>
                  <a:srgbClr val="339933"/>
                </a:solidFill>
              </a:rPr>
              <a:t>)</a:t>
            </a:r>
            <a:r>
              <a:rPr lang="en-US" sz="2000"/>
              <a:t> is </a:t>
            </a:r>
            <a:r>
              <a:rPr lang="en-US" sz="2000">
                <a:solidFill>
                  <a:schemeClr val="accent2"/>
                </a:solidFill>
              </a:rPr>
              <a:t>easy to compute</a:t>
            </a:r>
            <a:r>
              <a:rPr lang="en-US" sz="2000"/>
              <a:t> from </a:t>
            </a:r>
            <a:r>
              <a:rPr lang="en-US" sz="2000" i="1">
                <a:solidFill>
                  <a:srgbClr val="339933"/>
                </a:solidFill>
              </a:rPr>
              <a:t>m</a:t>
            </a:r>
            <a:endParaRPr lang="en-US" sz="2000">
              <a:solidFill>
                <a:srgbClr val="339933"/>
              </a:solidFill>
            </a:endParaRPr>
          </a:p>
          <a:p>
            <a:r>
              <a:rPr lang="en-US" sz="2000"/>
              <a:t>no secret information, no key</a:t>
            </a:r>
          </a:p>
        </p:txBody>
      </p:sp>
      <p:pic>
        <p:nvPicPr>
          <p:cNvPr id="7172" name="Picture 4" descr="bitst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276475"/>
            <a:ext cx="3024188" cy="720725"/>
          </a:xfrm>
          <a:prstGeom prst="rect">
            <a:avLst/>
          </a:prstGeom>
          <a:noFill/>
        </p:spPr>
      </p:pic>
      <p:pic>
        <p:nvPicPr>
          <p:cNvPr id="7173" name="Picture 5" descr="ha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6313" y="4414838"/>
            <a:ext cx="1711325" cy="258762"/>
          </a:xfrm>
          <a:prstGeom prst="rect">
            <a:avLst/>
          </a:prstGeom>
          <a:noFill/>
        </p:spPr>
      </p:pic>
      <p:pic>
        <p:nvPicPr>
          <p:cNvPr id="7174" name="Picture 6" descr="hash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125" y="3355975"/>
            <a:ext cx="2159000" cy="739775"/>
          </a:xfrm>
          <a:prstGeom prst="rect">
            <a:avLst/>
          </a:prstGeom>
          <a:noFill/>
        </p:spPr>
      </p:pic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8461375" y="4005263"/>
            <a:ext cx="0" cy="4318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6804025" y="2997200"/>
            <a:ext cx="0" cy="503238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3240-8428-4D5E-ADE9-6BAE0832A3BA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chosen-prefix collisions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87500"/>
            <a:ext cx="7415213" cy="4572000"/>
          </a:xfrm>
        </p:spPr>
        <p:txBody>
          <a:bodyPr/>
          <a:lstStyle/>
          <a:p>
            <a:r>
              <a:rPr lang="en-US" dirty="0"/>
              <a:t>latest development on MD5</a:t>
            </a:r>
          </a:p>
          <a:p>
            <a:r>
              <a:rPr lang="en-US" dirty="0"/>
              <a:t>Marc Stevens (TU/e </a:t>
            </a:r>
            <a:r>
              <a:rPr lang="en-US" dirty="0" err="1"/>
              <a:t>MSc</a:t>
            </a:r>
            <a:r>
              <a:rPr lang="en-US" dirty="0"/>
              <a:t> student) 2006</a:t>
            </a:r>
          </a:p>
          <a:p>
            <a:pPr lvl="1"/>
            <a:r>
              <a:rPr lang="en-US" dirty="0"/>
              <a:t>paper by </a:t>
            </a:r>
            <a:r>
              <a:rPr lang="en-US" dirty="0" smtClean="0"/>
              <a:t>Marc Stevens, </a:t>
            </a:r>
            <a:r>
              <a:rPr lang="en-US" dirty="0" err="1"/>
              <a:t>Arjen</a:t>
            </a:r>
            <a:r>
              <a:rPr lang="en-US" dirty="0"/>
              <a:t> </a:t>
            </a:r>
            <a:r>
              <a:rPr lang="en-US" dirty="0" err="1"/>
              <a:t>Lenstra</a:t>
            </a:r>
            <a:r>
              <a:rPr lang="en-US" dirty="0"/>
              <a:t> and </a:t>
            </a:r>
            <a:r>
              <a:rPr lang="en-US" dirty="0" smtClean="0"/>
              <a:t>Benne de Weger, </a:t>
            </a:r>
            <a:r>
              <a:rPr lang="en-US" dirty="0" err="1"/>
              <a:t>EuroCrypt</a:t>
            </a:r>
            <a:r>
              <a:rPr lang="en-US" dirty="0"/>
              <a:t> </a:t>
            </a:r>
            <a:r>
              <a:rPr lang="en-US" dirty="0" smtClean="0"/>
              <a:t>2007</a:t>
            </a:r>
          </a:p>
          <a:p>
            <a:r>
              <a:rPr lang="en-US" dirty="0" smtClean="0"/>
              <a:t>Marc Stevens (CWI PhD student) 2009</a:t>
            </a:r>
          </a:p>
          <a:p>
            <a:pPr lvl="1"/>
            <a:r>
              <a:rPr lang="en-US" dirty="0" smtClean="0"/>
              <a:t>paper by Marc Stevens, Alex </a:t>
            </a:r>
            <a:r>
              <a:rPr lang="en-US" dirty="0" err="1" smtClean="0"/>
              <a:t>Sotirov</a:t>
            </a:r>
            <a:r>
              <a:rPr lang="en-US" dirty="0" smtClean="0"/>
              <a:t>, Jacob </a:t>
            </a:r>
            <a:r>
              <a:rPr lang="en-US" dirty="0" err="1" smtClean="0"/>
              <a:t>Appelbaum</a:t>
            </a:r>
            <a:r>
              <a:rPr lang="en-US" dirty="0" smtClean="0"/>
              <a:t>, David Molnar, Dag Arne </a:t>
            </a:r>
            <a:r>
              <a:rPr lang="en-US" dirty="0" err="1" smtClean="0"/>
              <a:t>Osvik</a:t>
            </a:r>
            <a:r>
              <a:rPr lang="en-US" dirty="0" smtClean="0"/>
              <a:t>, </a:t>
            </a:r>
            <a:r>
              <a:rPr lang="en-US" dirty="0" err="1" smtClean="0"/>
              <a:t>Arjen</a:t>
            </a:r>
            <a:r>
              <a:rPr lang="en-US" dirty="0" smtClean="0"/>
              <a:t> </a:t>
            </a:r>
            <a:r>
              <a:rPr lang="en-US" dirty="0" err="1" smtClean="0"/>
              <a:t>Lenstra</a:t>
            </a:r>
            <a:r>
              <a:rPr lang="en-US" dirty="0" smtClean="0"/>
              <a:t> and Benne de Weger, Crypto 2007</a:t>
            </a:r>
          </a:p>
          <a:p>
            <a:pPr lvl="1"/>
            <a:r>
              <a:rPr lang="en-US" dirty="0" smtClean="0"/>
              <a:t>rogue CA attack</a:t>
            </a:r>
            <a:endParaRPr lang="en-US" dirty="0"/>
          </a:p>
          <a:p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A52A5-1997-4BAA-878F-2420377A2EC5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/>
              <a:t>MD5: identical IV attacks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87500"/>
            <a:ext cx="3598863" cy="4572000"/>
          </a:xfrm>
        </p:spPr>
        <p:txBody>
          <a:bodyPr/>
          <a:lstStyle/>
          <a:p>
            <a:r>
              <a:rPr lang="en-US" sz="2000"/>
              <a:t>all attacks following Wang’s method, up to recently</a:t>
            </a:r>
          </a:p>
          <a:p>
            <a:r>
              <a:rPr lang="en-US" sz="2000"/>
              <a:t>MD5 collision attacks work for any starting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</a:p>
          <a:p>
            <a:pPr lvl="1">
              <a:buFontTx/>
              <a:buNone/>
            </a:pPr>
            <a:r>
              <a:rPr lang="en-US" sz="1600"/>
              <a:t>data before and after the collision can be </a:t>
            </a:r>
            <a:r>
              <a:rPr lang="en-US" sz="1600" i="1"/>
              <a:t>chosen at will</a:t>
            </a:r>
          </a:p>
          <a:p>
            <a:r>
              <a:rPr lang="en-US" sz="2000"/>
              <a:t>but starting </a:t>
            </a:r>
            <a:r>
              <a:rPr lang="en-US" sz="2000" i="1">
                <a:solidFill>
                  <a:srgbClr val="339933"/>
                </a:solidFill>
              </a:rPr>
              <a:t>IHV</a:t>
            </a:r>
            <a:r>
              <a:rPr lang="en-US" sz="2000"/>
              <a:t>s must be identical</a:t>
            </a:r>
          </a:p>
          <a:p>
            <a:pPr lvl="1">
              <a:buFontTx/>
              <a:buNone/>
            </a:pPr>
            <a:r>
              <a:rPr lang="en-US" sz="1600"/>
              <a:t>data before and after the collision </a:t>
            </a:r>
            <a:r>
              <a:rPr lang="en-US" sz="1600" i="1"/>
              <a:t>must be identical</a:t>
            </a:r>
          </a:p>
          <a:p>
            <a:r>
              <a:rPr lang="en-US" sz="2000"/>
              <a:t>called </a:t>
            </a:r>
            <a:r>
              <a:rPr lang="en-US" sz="2000" i="1">
                <a:solidFill>
                  <a:schemeClr val="accent2"/>
                </a:solidFill>
              </a:rPr>
              <a:t>random collision</a:t>
            </a:r>
          </a:p>
        </p:txBody>
      </p:sp>
      <p:pic>
        <p:nvPicPr>
          <p:cNvPr id="157701" name="Picture 5" descr="ident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395413"/>
            <a:ext cx="5256213" cy="4857750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2C0F6-CC05-463F-AED3-F9778D5DB70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/>
              <a:t>MD5: different IV attacks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5900"/>
            <a:ext cx="3238500" cy="4535488"/>
          </a:xfrm>
        </p:spPr>
        <p:txBody>
          <a:bodyPr/>
          <a:lstStyle/>
          <a:p>
            <a:r>
              <a:rPr lang="en-US" sz="1800" dirty="0"/>
              <a:t>new attack</a:t>
            </a:r>
          </a:p>
          <a:p>
            <a:pPr lvl="1"/>
            <a:r>
              <a:rPr lang="en-US" sz="1400" dirty="0"/>
              <a:t>Marc Stevens, TU/e</a:t>
            </a:r>
          </a:p>
          <a:p>
            <a:pPr lvl="1"/>
            <a:r>
              <a:rPr lang="en-US" sz="1400" dirty="0"/>
              <a:t>Oct. 2006</a:t>
            </a:r>
          </a:p>
          <a:p>
            <a:r>
              <a:rPr lang="en-US" sz="1800" dirty="0"/>
              <a:t>MD5 collisions for any starting pair {</a:t>
            </a:r>
            <a:r>
              <a:rPr lang="en-US" sz="1800" i="1" dirty="0">
                <a:solidFill>
                  <a:srgbClr val="339933"/>
                </a:solidFill>
              </a:rPr>
              <a:t>IHV</a:t>
            </a:r>
            <a:r>
              <a:rPr lang="en-US" sz="1800" baseline="-25000" dirty="0">
                <a:solidFill>
                  <a:srgbClr val="339933"/>
                </a:solidFill>
              </a:rPr>
              <a:t>1</a:t>
            </a:r>
            <a:r>
              <a:rPr lang="en-US" sz="1800" dirty="0"/>
              <a:t>, </a:t>
            </a:r>
            <a:r>
              <a:rPr lang="en-US" sz="1800" i="1" dirty="0">
                <a:solidFill>
                  <a:srgbClr val="339933"/>
                </a:solidFill>
              </a:rPr>
              <a:t>IHV</a:t>
            </a:r>
            <a:r>
              <a:rPr lang="en-US" sz="1800" baseline="-25000" dirty="0">
                <a:solidFill>
                  <a:srgbClr val="339933"/>
                </a:solidFill>
              </a:rPr>
              <a:t>2</a:t>
            </a:r>
            <a:r>
              <a:rPr lang="en-US" sz="1800" dirty="0"/>
              <a:t>}</a:t>
            </a:r>
          </a:p>
          <a:p>
            <a:pPr lvl="1">
              <a:buFontTx/>
              <a:buNone/>
            </a:pPr>
            <a:r>
              <a:rPr lang="en-US" sz="1400" dirty="0"/>
              <a:t>data before the collision </a:t>
            </a:r>
            <a:r>
              <a:rPr lang="en-US" sz="1400" i="1" dirty="0"/>
              <a:t>needs not to be identical</a:t>
            </a:r>
            <a:endParaRPr lang="en-US" sz="1400" dirty="0"/>
          </a:p>
          <a:p>
            <a:pPr lvl="1">
              <a:buFontTx/>
              <a:buNone/>
            </a:pPr>
            <a:r>
              <a:rPr lang="en-US" sz="1400" dirty="0"/>
              <a:t>data before the collision can still be chosen at will, for each of the two documents</a:t>
            </a:r>
          </a:p>
          <a:p>
            <a:pPr lvl="1">
              <a:buFontTx/>
              <a:buNone/>
            </a:pPr>
            <a:r>
              <a:rPr lang="en-US" sz="1400" dirty="0"/>
              <a:t>data after the collision still must be identical</a:t>
            </a:r>
          </a:p>
          <a:p>
            <a:r>
              <a:rPr lang="en-US" sz="1800" dirty="0"/>
              <a:t>called</a:t>
            </a:r>
            <a:r>
              <a:rPr lang="en-US" sz="1800" i="1" dirty="0"/>
              <a:t> </a:t>
            </a:r>
            <a:r>
              <a:rPr lang="en-US" sz="1800" i="1" dirty="0">
                <a:solidFill>
                  <a:schemeClr val="accent2"/>
                </a:solidFill>
              </a:rPr>
              <a:t>chosen-prefix collision</a:t>
            </a:r>
          </a:p>
          <a:p>
            <a:r>
              <a:rPr lang="en-US" sz="1800" dirty="0"/>
              <a:t>one example produced so </a:t>
            </a:r>
            <a:r>
              <a:rPr lang="en-US" sz="1800" dirty="0" smtClean="0"/>
              <a:t>far (2011)</a:t>
            </a:r>
            <a:endParaRPr lang="en-US" sz="1800" dirty="0"/>
          </a:p>
        </p:txBody>
      </p:sp>
      <p:pic>
        <p:nvPicPr>
          <p:cNvPr id="159749" name="Picture 5" descr="diff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377950"/>
            <a:ext cx="5257800" cy="4859338"/>
          </a:xfrm>
          <a:prstGeom prst="rect">
            <a:avLst/>
          </a:prstGeom>
          <a:noFill/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6F9A9-3917-4E58-AED1-4D70201216AA}" type="slidenum">
              <a:rPr lang="nl-NL"/>
              <a:pPr/>
              <a:t>42</a:t>
            </a:fld>
            <a:endParaRPr lang="nl-NL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344816" cy="1143000"/>
          </a:xfrm>
        </p:spPr>
        <p:txBody>
          <a:bodyPr/>
          <a:lstStyle/>
          <a:p>
            <a:r>
              <a:rPr lang="en-US" dirty="0" smtClean="0"/>
              <a:t>indeed that was not the end</a:t>
            </a:r>
            <a:br>
              <a:rPr lang="en-US" dirty="0" smtClean="0"/>
            </a:br>
            <a:r>
              <a:rPr lang="en-US" dirty="0" smtClean="0"/>
              <a:t>in 2008 the ethical hackers came by</a:t>
            </a:r>
            <a:endParaRPr lang="en-US" dirty="0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8137525" cy="4325814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observation: commerci</a:t>
            </a:r>
            <a:r>
              <a:rPr lang="en-US" sz="2000" dirty="0" smtClean="0">
                <a:cs typeface="Arial" pitchFamily="34" charset="0"/>
              </a:rPr>
              <a:t>al</a:t>
            </a:r>
            <a:r>
              <a:rPr lang="en-US" sz="2000" dirty="0" smtClean="0"/>
              <a:t> certification authorities still use </a:t>
            </a:r>
            <a:r>
              <a:rPr lang="en-US" sz="2000" dirty="0"/>
              <a:t>MD5</a:t>
            </a:r>
          </a:p>
          <a:p>
            <a:pPr>
              <a:buFontTx/>
              <a:buNone/>
            </a:pPr>
            <a:r>
              <a:rPr lang="en-US" sz="2000" dirty="0"/>
              <a:t>	</a:t>
            </a:r>
          </a:p>
          <a:p>
            <a:pPr>
              <a:buFontTx/>
              <a:buNone/>
            </a:pPr>
            <a:r>
              <a:rPr lang="en-US" sz="2000" dirty="0" smtClean="0"/>
              <a:t>idea: </a:t>
            </a:r>
            <a:r>
              <a:rPr lang="en-US" sz="2000" dirty="0"/>
              <a:t>proof of concept </a:t>
            </a:r>
            <a:r>
              <a:rPr lang="en-US" sz="2000" dirty="0" smtClean="0"/>
              <a:t>of realistic attack as </a:t>
            </a:r>
            <a:r>
              <a:rPr lang="en-US" sz="2000" dirty="0"/>
              <a:t>wake up call</a:t>
            </a:r>
          </a:p>
          <a:p>
            <a:pPr>
              <a:buFont typeface="Wingdings"/>
              <a:buChar char="à"/>
            </a:pPr>
            <a:r>
              <a:rPr lang="en-US" sz="2000" dirty="0" smtClean="0">
                <a:sym typeface="Wingdings" pitchFamily="2" charset="2"/>
              </a:rPr>
              <a:t>attack a real, </a:t>
            </a:r>
            <a:r>
              <a:rPr lang="en-US" sz="2000" dirty="0" smtClean="0"/>
              <a:t>commerci</a:t>
            </a:r>
            <a:r>
              <a:rPr lang="en-US" sz="2000" dirty="0" smtClean="0">
                <a:cs typeface="Arial" pitchFamily="34" charset="0"/>
              </a:rPr>
              <a:t>a</a:t>
            </a:r>
            <a:r>
              <a:rPr lang="en-US" sz="2000" dirty="0" smtClean="0"/>
              <a:t>l </a:t>
            </a:r>
            <a:r>
              <a:rPr lang="en-US" sz="2000" dirty="0">
                <a:sym typeface="Wingdings" pitchFamily="2" charset="2"/>
              </a:rPr>
              <a:t>certification </a:t>
            </a:r>
            <a:r>
              <a:rPr lang="en-US" sz="2000" dirty="0" smtClean="0">
                <a:sym typeface="Wingdings" pitchFamily="2" charset="2"/>
              </a:rPr>
              <a:t>authority</a:t>
            </a:r>
          </a:p>
          <a:p>
            <a:pPr marL="0" indent="0"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purchase a web certificate for a valid web domain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but with a “little spy” built in</a:t>
            </a:r>
            <a:endParaRPr lang="en-US" sz="2000" dirty="0"/>
          </a:p>
          <a:p>
            <a:pPr>
              <a:buFontTx/>
              <a:buNone/>
            </a:pPr>
            <a:r>
              <a:rPr lang="en-US" sz="2000" dirty="0" smtClean="0"/>
              <a:t>prepare a rogue CA certificate with identical </a:t>
            </a:r>
            <a:r>
              <a:rPr lang="en-US" sz="2000" dirty="0"/>
              <a:t>MD5 hash</a:t>
            </a:r>
          </a:p>
          <a:p>
            <a:pPr>
              <a:buFontTx/>
              <a:buNone/>
            </a:pPr>
            <a:r>
              <a:rPr lang="en-US" sz="2000" dirty="0" smtClean="0"/>
              <a:t>the commerci</a:t>
            </a:r>
            <a:r>
              <a:rPr lang="en-US" sz="2000" dirty="0" smtClean="0">
                <a:cs typeface="Arial" pitchFamily="34" charset="0"/>
              </a:rPr>
              <a:t>a</a:t>
            </a:r>
            <a:r>
              <a:rPr lang="en-US" sz="2000" dirty="0" smtClean="0"/>
              <a:t>l CA’s signature also holds for the rogue CA certificate</a:t>
            </a:r>
            <a:endParaRPr lang="en-US" sz="2000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</a:t>
            </a:r>
            <a:r>
              <a:rPr lang="en-US" dirty="0" err="1" smtClean="0"/>
              <a:t>RogueCA</a:t>
            </a:r>
            <a:r>
              <a:rPr lang="en-US" dirty="0" smtClean="0"/>
              <a:t> Attack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CFC4-EBD1-4466-832D-026E7D94D47B}" type="slidenum">
              <a:rPr lang="en-US" altLang="en-US" smtClean="0"/>
              <a:pPr/>
              <a:t>43</a:t>
            </a:fld>
            <a:endParaRPr lang="en-US" altLang="en-US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392488" cy="4404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88862"/>
            <a:ext cx="6048672" cy="4444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53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D91B7-3191-4B86-AB42-A892004EF4FF}" type="slidenum">
              <a:rPr lang="nl-NL"/>
              <a:pPr/>
              <a:t>44</a:t>
            </a:fld>
            <a:endParaRPr lang="nl-NL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81987" cy="895350"/>
          </a:xfrm>
        </p:spPr>
        <p:txBody>
          <a:bodyPr/>
          <a:lstStyle/>
          <a:p>
            <a:endParaRPr lang="en-US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12324" name="Picture 4" descr="certs2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-26988"/>
            <a:ext cx="7777162" cy="5830888"/>
          </a:xfrm>
          <a:prstGeom prst="rect">
            <a:avLst/>
          </a:prstGeom>
          <a:noFill/>
        </p:spPr>
      </p:pic>
      <p:sp>
        <p:nvSpPr>
          <p:cNvPr id="312326" name="Rectangle 6"/>
          <p:cNvSpPr>
            <a:spLocks noChangeArrowheads="1"/>
          </p:cNvSpPr>
          <p:nvPr/>
        </p:nvSpPr>
        <p:spPr bwMode="auto">
          <a:xfrm>
            <a:off x="1476375" y="4797425"/>
            <a:ext cx="1582738" cy="215900"/>
          </a:xfrm>
          <a:prstGeom prst="rect">
            <a:avLst/>
          </a:prstGeom>
          <a:solidFill>
            <a:schemeClr val="tx2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Rectangle 7"/>
          <p:cNvSpPr>
            <a:spLocks noChangeArrowheads="1"/>
          </p:cNvSpPr>
          <p:nvPr/>
        </p:nvSpPr>
        <p:spPr bwMode="auto">
          <a:xfrm>
            <a:off x="5940425" y="3429000"/>
            <a:ext cx="1582738" cy="2159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1042988" y="4724400"/>
            <a:ext cx="2520950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Subject = End Entity</a:t>
            </a:r>
          </a:p>
        </p:txBody>
      </p:sp>
      <p:sp>
        <p:nvSpPr>
          <p:cNvPr id="312328" name="Text Box 8"/>
          <p:cNvSpPr txBox="1">
            <a:spLocks noChangeArrowheads="1"/>
          </p:cNvSpPr>
          <p:nvPr/>
        </p:nvSpPr>
        <p:spPr bwMode="auto">
          <a:xfrm>
            <a:off x="5507434" y="3356992"/>
            <a:ext cx="252095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Arial" pitchFamily="34" charset="0"/>
              </a:rPr>
              <a:t>Subject = CA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E78D9-7D72-4C79-982B-889C3ED7E7DF}" type="slidenum">
              <a:rPr lang="nl-NL"/>
              <a:pPr/>
              <a:t>45</a:t>
            </a:fld>
            <a:endParaRPr lang="nl-NL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to be solved</a:t>
            </a:r>
            <a:endParaRPr lang="en-US" dirty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84784"/>
            <a:ext cx="7993062" cy="453660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predict the serial number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predict the time interval of validity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at the same time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a few days before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more complicated certificate structure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“Subject Type” </a:t>
            </a:r>
            <a:r>
              <a:rPr lang="en-US" dirty="0" smtClean="0"/>
              <a:t>after the public key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small space for the collision blocks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is possible but much more computations needed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not much time to do computations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to keep probability of prediction success reasonable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0288C-BC9D-4BAF-B397-26C77E7CE694}" type="slidenum">
              <a:rPr lang="nl-NL"/>
              <a:pPr/>
              <a:t>46</a:t>
            </a:fld>
            <a:endParaRPr lang="nl-NL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difficult is predicting?</a:t>
            </a:r>
            <a:endParaRPr lang="en-US" dirty="0"/>
          </a:p>
        </p:txBody>
      </p: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993062" cy="51133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t</a:t>
            </a:r>
            <a:r>
              <a:rPr lang="en-US" sz="2000" dirty="0" smtClean="0"/>
              <a:t>ime interval: 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CA </a:t>
            </a:r>
            <a:r>
              <a:rPr lang="en-US" sz="2000" dirty="0" smtClean="0"/>
              <a:t>uses automated certification procedure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	</a:t>
            </a:r>
            <a:r>
              <a:rPr lang="en-US" sz="2000" dirty="0" smtClean="0"/>
              <a:t>certificate issued exactly </a:t>
            </a:r>
            <a:r>
              <a:rPr lang="en-US" sz="2000" dirty="0"/>
              <a:t>6 </a:t>
            </a:r>
            <a:r>
              <a:rPr lang="en-US" sz="2000" dirty="0" smtClean="0"/>
              <a:t>seconds after click</a:t>
            </a: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serial number :</a:t>
            </a:r>
            <a:endParaRPr lang="en-US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07:44:08 2008 GMT   </a:t>
            </a:r>
            <a:r>
              <a:rPr lang="en-US" sz="2000" dirty="0">
                <a:solidFill>
                  <a:srgbClr val="FF0000"/>
                </a:solidFill>
              </a:rPr>
              <a:t>643006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07:45:02 2008 GMT   </a:t>
            </a:r>
            <a:r>
              <a:rPr lang="en-US" sz="2000" dirty="0">
                <a:solidFill>
                  <a:srgbClr val="FF0000"/>
                </a:solidFill>
              </a:rPr>
              <a:t>643007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07:46:02 2008 GMT   </a:t>
            </a:r>
            <a:r>
              <a:rPr lang="en-US" sz="2000" dirty="0">
                <a:solidFill>
                  <a:srgbClr val="FF0000"/>
                </a:solidFill>
              </a:rPr>
              <a:t>643008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07:47:03 2008 GMT   </a:t>
            </a:r>
            <a:r>
              <a:rPr lang="en-US" sz="2000" dirty="0">
                <a:solidFill>
                  <a:srgbClr val="FF0000"/>
                </a:solidFill>
              </a:rPr>
              <a:t>643009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07:48:02 2008 GMT   </a:t>
            </a:r>
            <a:r>
              <a:rPr lang="en-US" sz="2000" dirty="0">
                <a:solidFill>
                  <a:srgbClr val="FF0000"/>
                </a:solidFill>
              </a:rPr>
              <a:t>643010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07:49:02 2008 GMT   </a:t>
            </a:r>
            <a:r>
              <a:rPr lang="en-US" sz="2000" dirty="0">
                <a:solidFill>
                  <a:srgbClr val="FF0000"/>
                </a:solidFill>
              </a:rPr>
              <a:t>643011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07:50:02 2008 GMT   </a:t>
            </a:r>
            <a:r>
              <a:rPr lang="en-US" sz="2000" dirty="0">
                <a:solidFill>
                  <a:srgbClr val="FF0000"/>
                </a:solidFill>
              </a:rPr>
              <a:t>643012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07:51:12 2008 GMT   </a:t>
            </a:r>
            <a:r>
              <a:rPr lang="en-US" sz="2000" dirty="0">
                <a:solidFill>
                  <a:srgbClr val="FF0000"/>
                </a:solidFill>
              </a:rPr>
              <a:t>643013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07:51:29 2008 GMT   </a:t>
            </a:r>
            <a:r>
              <a:rPr lang="en-US" sz="2000" dirty="0">
                <a:solidFill>
                  <a:srgbClr val="FF0000"/>
                </a:solidFill>
              </a:rPr>
              <a:t>643014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2000" dirty="0"/>
              <a:t>Nov  3 07:52:02 2008 GMT   </a:t>
            </a:r>
            <a:r>
              <a:rPr lang="en-US" sz="2000" dirty="0" smtClean="0">
                <a:solidFill>
                  <a:srgbClr val="FF0000"/>
                </a:solidFill>
              </a:rPr>
              <a:t>have a guess…</a:t>
            </a:r>
            <a:endParaRPr lang="nl-NL" sz="2000" dirty="0">
              <a:solidFill>
                <a:srgbClr val="FF0000"/>
              </a:solidFill>
            </a:endParaRPr>
          </a:p>
        </p:txBody>
      </p:sp>
      <p:pic>
        <p:nvPicPr>
          <p:cNvPr id="3430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2205683"/>
            <a:ext cx="4103687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6D4B2-5FBE-4F01-9ED5-D796AA6F57F8}" type="slidenum">
              <a:rPr lang="nl-NL"/>
              <a:pPr/>
              <a:t>47</a:t>
            </a:fld>
            <a:endParaRPr lang="nl-NL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attack at work</a:t>
            </a:r>
            <a:endParaRPr lang="en-US" dirty="0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800"/>
            <a:ext cx="7993062" cy="3960788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 smtClean="0"/>
              <a:t>estimated: </a:t>
            </a:r>
            <a:r>
              <a:rPr lang="en-US" dirty="0"/>
              <a:t>800-1000 </a:t>
            </a:r>
            <a:r>
              <a:rPr lang="en-US" dirty="0" smtClean="0"/>
              <a:t>certificates issued in a weekend</a:t>
            </a:r>
            <a:endParaRPr lang="en-US" dirty="0"/>
          </a:p>
          <a:p>
            <a:pPr marL="457200" indent="-457200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n-US" dirty="0"/>
              <a:t>procedure: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buy certificate on </a:t>
            </a:r>
            <a:r>
              <a:rPr lang="en-US" dirty="0"/>
              <a:t>F</a:t>
            </a:r>
            <a:r>
              <a:rPr lang="en-US" dirty="0" smtClean="0"/>
              <a:t>riday, serial number </a:t>
            </a:r>
            <a:r>
              <a:rPr lang="en-US" i="1" dirty="0" smtClean="0"/>
              <a:t>S</a:t>
            </a:r>
            <a:r>
              <a:rPr lang="en-US" dirty="0" smtClean="0"/>
              <a:t>-1000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predict serial number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for time </a:t>
            </a:r>
            <a:r>
              <a:rPr lang="en-US" i="1" dirty="0" smtClean="0"/>
              <a:t>T</a:t>
            </a:r>
            <a:r>
              <a:rPr lang="en-US" dirty="0" smtClean="0"/>
              <a:t> Sunday evening</a:t>
            </a:r>
            <a:endParaRPr lang="en-US" dirty="0"/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make collision for serial number </a:t>
            </a:r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and time </a:t>
            </a:r>
            <a:r>
              <a:rPr lang="en-US" i="1" dirty="0" smtClean="0"/>
              <a:t>T</a:t>
            </a:r>
            <a:r>
              <a:rPr lang="en-US" b="0" dirty="0" smtClean="0"/>
              <a:t>:</a:t>
            </a:r>
            <a:r>
              <a:rPr lang="en-US" i="1" dirty="0" smtClean="0"/>
              <a:t>  </a:t>
            </a:r>
            <a:r>
              <a:rPr lang="en-US" dirty="0" smtClean="0"/>
              <a:t>2 days time</a:t>
            </a:r>
            <a:endParaRPr lang="en-US" dirty="0"/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short before </a:t>
            </a:r>
            <a:r>
              <a:rPr lang="en-US" i="1" dirty="0" smtClean="0"/>
              <a:t>T</a:t>
            </a:r>
            <a:r>
              <a:rPr lang="en-US" dirty="0" smtClean="0"/>
              <a:t> buy additional certificates until </a:t>
            </a:r>
            <a:r>
              <a:rPr lang="en-US" i="1" dirty="0"/>
              <a:t>S</a:t>
            </a:r>
            <a:r>
              <a:rPr lang="en-US" dirty="0"/>
              <a:t>-1</a:t>
            </a:r>
          </a:p>
          <a:p>
            <a:pPr marL="688975" lvl="1" indent="-419100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buy certificate on time </a:t>
            </a:r>
            <a:r>
              <a:rPr lang="en-US" i="1" dirty="0"/>
              <a:t>T-6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hope that nobody comes in between and steals our serial number </a:t>
            </a:r>
            <a:r>
              <a:rPr lang="en-US" i="1" dirty="0" smtClean="0"/>
              <a:t>S</a:t>
            </a:r>
            <a:endParaRPr lang="en-US" i="1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CC3F5-2862-4DCB-9D7A-B596820F1D3B}" type="slidenum">
              <a:rPr lang="nl-NL"/>
              <a:pPr/>
              <a:t>48</a:t>
            </a:fld>
            <a:endParaRPr lang="nl-NL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let it work</a:t>
            </a:r>
            <a:endParaRPr lang="en-US" dirty="0"/>
          </a:p>
        </p:txBody>
      </p:sp>
      <p:pic>
        <p:nvPicPr>
          <p:cNvPr id="345092" name="Picture 4" descr="marc_arjen_benne_ps3_cl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2378075"/>
            <a:ext cx="4824412" cy="4364038"/>
          </a:xfrm>
          <a:prstGeom prst="rect">
            <a:avLst/>
          </a:prstGeom>
          <a:noFill/>
        </p:spPr>
      </p:pic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611188" y="1341438"/>
            <a:ext cx="7993062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</a:rPr>
              <a:t>cluster </a:t>
            </a:r>
            <a:r>
              <a:rPr lang="en-US" sz="2400" b="1" dirty="0" smtClean="0">
                <a:latin typeface="+mj-lt"/>
              </a:rPr>
              <a:t>of &gt;200 </a:t>
            </a: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</a:rPr>
              <a:t>PlayStation3 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game consoles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b="1" dirty="0" smtClean="0">
                <a:latin typeface="+mj-lt"/>
              </a:rPr>
              <a:t>(1 PS3 = 40 PC’s)</a:t>
            </a: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complexity: </a:t>
            </a:r>
            <a:r>
              <a:rPr lang="en-US" sz="2400" b="1" dirty="0">
                <a:latin typeface="+mj-lt"/>
              </a:rPr>
              <a:t>2</a:t>
            </a:r>
            <a:r>
              <a:rPr lang="en-US" sz="2400" b="1" baseline="30000" dirty="0">
                <a:latin typeface="+mj-lt"/>
              </a:rPr>
              <a:t>50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 smtClean="0">
                <a:latin typeface="+mj-lt"/>
              </a:rPr>
              <a:t>memory: </a:t>
            </a:r>
            <a:r>
              <a:rPr lang="en-US" sz="2400" b="1" dirty="0">
                <a:latin typeface="+mj-lt"/>
              </a:rPr>
              <a:t>30 GB</a:t>
            </a: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endParaRPr lang="en-US" sz="2400" b="1" baseline="30000" dirty="0">
              <a:latin typeface="+mj-lt"/>
            </a:endParaRPr>
          </a:p>
          <a:p>
            <a:pPr marL="268288" indent="-268288" algn="l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2400" b="1" dirty="0">
                <a:latin typeface="+mj-lt"/>
                <a:sym typeface="Wingdings" pitchFamily="2" charset="2"/>
              </a:rPr>
              <a:t>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collision </a:t>
            </a:r>
            <a:r>
              <a:rPr lang="en-US" sz="2400" b="1" dirty="0">
                <a:latin typeface="+mj-lt"/>
              </a:rPr>
              <a:t>in 1 </a:t>
            </a:r>
            <a:r>
              <a:rPr lang="en-US" sz="2400" b="1" dirty="0" smtClean="0">
                <a:latin typeface="+mj-lt"/>
              </a:rPr>
              <a:t>day</a:t>
            </a:r>
            <a:endParaRPr lang="en-US" sz="2400" b="1" baseline="30000" dirty="0">
              <a:latin typeface="+mj-lt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F9933-3117-4D60-8DFC-009ABE238A51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collision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32700" cy="1008063"/>
          </a:xfrm>
        </p:spPr>
        <p:txBody>
          <a:bodyPr/>
          <a:lstStyle/>
          <a:p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/>
              <a:t>,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/>
              <a:t> are a </a:t>
            </a:r>
            <a:r>
              <a:rPr lang="en-US" i="1">
                <a:solidFill>
                  <a:schemeClr val="accent2"/>
                </a:solidFill>
              </a:rPr>
              <a:t>collision</a:t>
            </a:r>
            <a:r>
              <a:rPr lang="en-US"/>
              <a:t> for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/>
              <a:t> if </a:t>
            </a:r>
          </a:p>
          <a:p>
            <a:pPr>
              <a:buFontTx/>
              <a:buNone/>
            </a:pPr>
            <a:r>
              <a:rPr lang="en-US" i="1"/>
              <a:t>		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) =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  while 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1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≠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2</a:t>
            </a:r>
          </a:p>
        </p:txBody>
      </p:sp>
      <p:pic>
        <p:nvPicPr>
          <p:cNvPr id="9220" name="Picture 4" descr="collis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868863"/>
            <a:ext cx="1727200" cy="1279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59113" y="2519363"/>
            <a:ext cx="2089150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I owe you € 100</a:t>
            </a:r>
          </a:p>
        </p:txBody>
      </p:sp>
      <p:pic>
        <p:nvPicPr>
          <p:cNvPr id="9222" name="Picture 6" descr="ha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652963"/>
            <a:ext cx="1727200" cy="261937"/>
          </a:xfrm>
          <a:prstGeom prst="rect">
            <a:avLst/>
          </a:prstGeom>
          <a:noFill/>
        </p:spPr>
      </p:pic>
      <p:pic>
        <p:nvPicPr>
          <p:cNvPr id="9223" name="Picture 7" descr="hash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3382963"/>
            <a:ext cx="2089150" cy="739775"/>
          </a:xfrm>
          <a:prstGeom prst="rect">
            <a:avLst/>
          </a:prstGeom>
          <a:noFill/>
        </p:spPr>
      </p:pic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6011863" y="4005263"/>
            <a:ext cx="1296987" cy="6477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7489825" y="4652963"/>
            <a:ext cx="15462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pitchFamily="34" charset="0"/>
              </a:rPr>
              <a:t>identical hash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pitchFamily="34" charset="0"/>
              </a:rPr>
              <a:t>=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pitchFamily="34" charset="0"/>
              </a:rPr>
              <a:t>collision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5508625" y="2519363"/>
            <a:ext cx="2089150" cy="473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800" b="1">
                <a:solidFill>
                  <a:srgbClr val="00326E"/>
                </a:solidFill>
                <a:latin typeface="Arial" pitchFamily="34" charset="0"/>
              </a:rPr>
              <a:t>I owe you € 5000</a:t>
            </a:r>
          </a:p>
        </p:txBody>
      </p:sp>
      <p:pic>
        <p:nvPicPr>
          <p:cNvPr id="9228" name="Picture 12" descr="hashf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382963"/>
            <a:ext cx="2087562" cy="739775"/>
          </a:xfrm>
          <a:prstGeom prst="rect">
            <a:avLst/>
          </a:prstGeom>
          <a:noFill/>
        </p:spPr>
      </p:pic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4932363" y="4005263"/>
            <a:ext cx="792162" cy="6477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3276600" y="2997200"/>
            <a:ext cx="0" cy="503238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740650" y="2951163"/>
            <a:ext cx="12954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pitchFamily="34" charset="0"/>
              </a:rPr>
              <a:t>different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 b="1">
                <a:latin typeface="Arial" pitchFamily="34" charset="0"/>
              </a:rPr>
              <a:t>documents</a:t>
            </a: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5724525" y="2997200"/>
            <a:ext cx="0" cy="503238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55650" y="4508500"/>
            <a:ext cx="3744913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200" b="1">
                <a:solidFill>
                  <a:srgbClr val="00326E"/>
                </a:solidFill>
                <a:latin typeface="Arial" pitchFamily="34" charset="0"/>
              </a:rPr>
              <a:t>there exist a lot of collisions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 b="1">
                <a:solidFill>
                  <a:srgbClr val="53738D"/>
                </a:solidFill>
                <a:latin typeface="Arial" pitchFamily="34" charset="0"/>
              </a:rPr>
              <a:t>pigeonhole principle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800" b="1">
                <a:solidFill>
                  <a:srgbClr val="53738D"/>
                </a:solidFill>
                <a:latin typeface="Arial" pitchFamily="34" charset="0"/>
              </a:rPr>
              <a:t>	(a.k.a. Schubladensatz)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5DD-BDA5-4033-A151-5CFE33BD5687}" type="slidenum">
              <a:rPr lang="nl-NL"/>
              <a:pPr/>
              <a:t>49</a:t>
            </a:fld>
            <a:endParaRPr lang="nl-NL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024812" cy="620713"/>
          </a:xfrm>
        </p:spPr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success after 4th attempt (4th </a:t>
            </a:r>
            <a:r>
              <a:rPr lang="en-US" dirty="0"/>
              <a:t>weekend)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purchased a few hundred certificates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(promotion action: 20 for one price)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 smtClean="0"/>
              <a:t>total cost: &lt; US</a:t>
            </a:r>
            <a:r>
              <a:rPr lang="en-US" dirty="0"/>
              <a:t>$ 1000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859E-F28F-48E7-AE4F-492F94AAA10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90650" y="692150"/>
            <a:ext cx="6362700" cy="831850"/>
          </a:xfrm>
        </p:spPr>
        <p:txBody>
          <a:bodyPr/>
          <a:lstStyle/>
          <a:p>
            <a:r>
              <a:rPr lang="en-US"/>
              <a:t>conclusion on collisions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this moment, ‘meaningful’ hash collisions are </a:t>
            </a:r>
          </a:p>
          <a:p>
            <a:pPr lvl="1"/>
            <a:r>
              <a:rPr lang="en-US" dirty="0"/>
              <a:t>easy to make</a:t>
            </a:r>
          </a:p>
          <a:p>
            <a:pPr lvl="1"/>
            <a:r>
              <a:rPr lang="en-US" dirty="0"/>
              <a:t>but also easy to detect</a:t>
            </a:r>
          </a:p>
          <a:p>
            <a:pPr lvl="1"/>
            <a:r>
              <a:rPr lang="en-US" dirty="0"/>
              <a:t>still hard to abuse realistically</a:t>
            </a:r>
          </a:p>
          <a:p>
            <a:r>
              <a:rPr lang="en-US" dirty="0"/>
              <a:t>with chosen-prefix collisions we come close to realistic attacks</a:t>
            </a:r>
          </a:p>
          <a:p>
            <a:r>
              <a:rPr lang="en-US" dirty="0" smtClean="0"/>
              <a:t>to </a:t>
            </a:r>
            <a:r>
              <a:rPr lang="en-US" dirty="0"/>
              <a:t>do </a:t>
            </a:r>
            <a:r>
              <a:rPr lang="en-US" i="1" dirty="0"/>
              <a:t>real</a:t>
            </a:r>
            <a:r>
              <a:rPr lang="en-US" dirty="0"/>
              <a:t> harm, second pre-image attack needed</a:t>
            </a:r>
          </a:p>
          <a:p>
            <a:pPr lvl="1"/>
            <a:r>
              <a:rPr lang="en-US" dirty="0"/>
              <a:t>real harm is e.g. forging digital signatures</a:t>
            </a:r>
          </a:p>
          <a:p>
            <a:pPr lvl="1"/>
            <a:r>
              <a:rPr lang="en-US" dirty="0"/>
              <a:t>this is not possible yet, not even with MD5</a:t>
            </a:r>
          </a:p>
          <a:p>
            <a:r>
              <a:rPr lang="en-US" dirty="0"/>
              <a:t>More information: http://www.win.tue.nl/hashclash/</a:t>
            </a:r>
          </a:p>
          <a:p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DF865-6342-46BD-90F9-AF09C2842D6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preimage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</a:t>
            </a:r>
            <a:r>
              <a:rPr lang="en-US" i="1" dirty="0"/>
              <a:t>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then</a:t>
            </a:r>
            <a:r>
              <a:rPr lang="en-US" i="1" dirty="0"/>
              <a:t>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/>
              <a:t> is a </a:t>
            </a:r>
            <a:r>
              <a:rPr lang="en-US" i="1" dirty="0" err="1">
                <a:solidFill>
                  <a:schemeClr val="accent2"/>
                </a:solidFill>
              </a:rPr>
              <a:t>preimage</a:t>
            </a:r>
            <a:r>
              <a:rPr lang="en-US" dirty="0"/>
              <a:t> of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 if</a:t>
            </a:r>
          </a:p>
          <a:p>
            <a:pPr>
              <a:buFontTx/>
              <a:buNone/>
            </a:pPr>
            <a:r>
              <a:rPr lang="en-US" i="1" dirty="0"/>
              <a:t>		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</a:p>
        </p:txBody>
      </p:sp>
      <p:pic>
        <p:nvPicPr>
          <p:cNvPr id="96260" name="Picture 4" descr="bit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8" y="2276475"/>
            <a:ext cx="3167062" cy="754063"/>
          </a:xfrm>
          <a:prstGeom prst="rect">
            <a:avLst/>
          </a:prstGeom>
          <a:noFill/>
        </p:spPr>
      </p:pic>
      <p:pic>
        <p:nvPicPr>
          <p:cNvPr id="96261" name="Picture 5" descr="h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8463" y="5588000"/>
            <a:ext cx="1711325" cy="258763"/>
          </a:xfrm>
          <a:prstGeom prst="rect">
            <a:avLst/>
          </a:prstGeom>
          <a:noFill/>
        </p:spPr>
      </p:pic>
      <p:pic>
        <p:nvPicPr>
          <p:cNvPr id="96262" name="Picture 6" descr="hashf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543300"/>
            <a:ext cx="3095625" cy="1060450"/>
          </a:xfrm>
          <a:prstGeom prst="rect">
            <a:avLst/>
          </a:prstGeom>
          <a:noFill/>
        </p:spPr>
      </p:pic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7181850" y="4622800"/>
            <a:ext cx="79057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>
                <a:solidFill>
                  <a:srgbClr val="FF33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 flipH="1">
            <a:off x="7613650" y="4478338"/>
            <a:ext cx="0" cy="64928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H="1">
            <a:off x="5237163" y="2967038"/>
            <a:ext cx="0" cy="7207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12620-85FD-49EF-98D6-7D61EFEA73B2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second preimage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</a:t>
            </a:r>
            <a:r>
              <a:rPr lang="en-US" i="1"/>
              <a:t>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/>
              <a:t>,</a:t>
            </a:r>
            <a:r>
              <a:rPr lang="en-US" i="1"/>
              <a:t> </a:t>
            </a:r>
            <a:r>
              <a:rPr lang="en-US"/>
              <a:t>then</a:t>
            </a:r>
            <a:r>
              <a:rPr lang="en-US" i="1"/>
              <a:t>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/>
              <a:t> is a </a:t>
            </a:r>
            <a:r>
              <a:rPr lang="en-US" i="1">
                <a:solidFill>
                  <a:schemeClr val="accent2"/>
                </a:solidFill>
              </a:rPr>
              <a:t>second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preimage</a:t>
            </a:r>
            <a:r>
              <a:rPr lang="en-US"/>
              <a:t> of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  <a:r>
              <a:rPr lang="en-US"/>
              <a:t> if</a:t>
            </a:r>
          </a:p>
          <a:p>
            <a:pPr>
              <a:buFontTx/>
              <a:buNone/>
            </a:pPr>
            <a:r>
              <a:rPr lang="en-US" i="1"/>
              <a:t>		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) = </a:t>
            </a:r>
            <a:r>
              <a:rPr lang="en-US" i="1">
                <a:solidFill>
                  <a:srgbClr val="339933"/>
                </a:solidFill>
              </a:rPr>
              <a:t>h</a:t>
            </a:r>
            <a:r>
              <a:rPr lang="en-US">
                <a:solidFill>
                  <a:srgbClr val="339933"/>
                </a:solidFill>
              </a:rPr>
              <a:t>(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 </a:t>
            </a:r>
            <a:r>
              <a:rPr lang="en-US">
                <a:solidFill>
                  <a:srgbClr val="339933"/>
                </a:solidFill>
              </a:rPr>
              <a:t>)</a:t>
            </a:r>
            <a:r>
              <a:rPr lang="en-US"/>
              <a:t>  while 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>
                <a:solidFill>
                  <a:srgbClr val="339933"/>
                </a:solidFill>
                <a:cs typeface="Arial" pitchFamily="34" charset="0"/>
              </a:rPr>
              <a:t>≠</a:t>
            </a:r>
            <a:r>
              <a:rPr lang="en-US">
                <a:solidFill>
                  <a:srgbClr val="339933"/>
                </a:solidFill>
              </a:rPr>
              <a:t> </a:t>
            </a:r>
            <a:r>
              <a:rPr lang="en-US" i="1">
                <a:solidFill>
                  <a:srgbClr val="339933"/>
                </a:solidFill>
              </a:rPr>
              <a:t>m</a:t>
            </a:r>
            <a:r>
              <a:rPr lang="en-US" baseline="-25000">
                <a:solidFill>
                  <a:srgbClr val="339933"/>
                </a:solidFill>
              </a:rPr>
              <a:t>0</a:t>
            </a:r>
          </a:p>
          <a:p>
            <a:pPr>
              <a:buFontTx/>
              <a:buNone/>
            </a:pPr>
            <a:endParaRPr lang="en-US" baseline="-25000"/>
          </a:p>
        </p:txBody>
      </p:sp>
      <p:pic>
        <p:nvPicPr>
          <p:cNvPr id="97284" name="Picture 4" descr="bitst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5" y="2636838"/>
            <a:ext cx="3167063" cy="754062"/>
          </a:xfrm>
          <a:prstGeom prst="rect">
            <a:avLst/>
          </a:prstGeom>
          <a:noFill/>
        </p:spPr>
      </p:pic>
      <p:pic>
        <p:nvPicPr>
          <p:cNvPr id="97285" name="Picture 5" descr="h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5689600"/>
            <a:ext cx="1711325" cy="258763"/>
          </a:xfrm>
          <a:prstGeom prst="rect">
            <a:avLst/>
          </a:prstGeom>
          <a:noFill/>
        </p:spPr>
      </p:pic>
      <p:pic>
        <p:nvPicPr>
          <p:cNvPr id="97286" name="Picture 6" descr="hashf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525" y="4005263"/>
            <a:ext cx="3095625" cy="1060450"/>
          </a:xfrm>
          <a:prstGeom prst="rect">
            <a:avLst/>
          </a:prstGeom>
          <a:noFill/>
        </p:spPr>
      </p:pic>
      <p:sp>
        <p:nvSpPr>
          <p:cNvPr id="97287" name="Line 7"/>
          <p:cNvSpPr>
            <a:spLocks noChangeShapeType="1"/>
          </p:cNvSpPr>
          <p:nvPr/>
        </p:nvSpPr>
        <p:spPr bwMode="auto">
          <a:xfrm>
            <a:off x="3635375" y="4940300"/>
            <a:ext cx="0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88" name="Line 8"/>
          <p:cNvSpPr>
            <a:spLocks noChangeShapeType="1"/>
          </p:cNvSpPr>
          <p:nvPr/>
        </p:nvSpPr>
        <p:spPr bwMode="auto">
          <a:xfrm flipH="1">
            <a:off x="1258888" y="3355975"/>
            <a:ext cx="0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7289" name="Picture 9" descr="hashf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4003675"/>
            <a:ext cx="3095625" cy="1060450"/>
          </a:xfrm>
          <a:prstGeom prst="rect">
            <a:avLst/>
          </a:prstGeom>
          <a:noFill/>
        </p:spPr>
      </p:pic>
      <p:pic>
        <p:nvPicPr>
          <p:cNvPr id="97290" name="Picture 10" descr="bitst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2636838"/>
            <a:ext cx="3155950" cy="773112"/>
          </a:xfrm>
          <a:prstGeom prst="rect">
            <a:avLst/>
          </a:prstGeom>
          <a:noFill/>
        </p:spPr>
      </p:pic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5219700" y="5086350"/>
            <a:ext cx="936625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>
                <a:solidFill>
                  <a:srgbClr val="FF3300"/>
                </a:solidFill>
                <a:latin typeface="Comic Sans MS" pitchFamily="66" charset="0"/>
              </a:rPr>
              <a:t>X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4932363" y="2211388"/>
            <a:ext cx="792162" cy="143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solidFill>
                  <a:srgbClr val="FF3300"/>
                </a:solidFill>
                <a:latin typeface="Comic Sans MS" pitchFamily="66" charset="0"/>
              </a:rPr>
              <a:t>?</a:t>
            </a:r>
          </a:p>
        </p:txBody>
      </p:sp>
      <p:sp>
        <p:nvSpPr>
          <p:cNvPr id="97293" name="Line 13"/>
          <p:cNvSpPr>
            <a:spLocks noChangeShapeType="1"/>
          </p:cNvSpPr>
          <p:nvPr/>
        </p:nvSpPr>
        <p:spPr bwMode="auto">
          <a:xfrm flipH="1">
            <a:off x="5219700" y="3355975"/>
            <a:ext cx="0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7294" name="Line 14"/>
          <p:cNvSpPr>
            <a:spLocks noChangeShapeType="1"/>
          </p:cNvSpPr>
          <p:nvPr/>
        </p:nvSpPr>
        <p:spPr bwMode="auto">
          <a:xfrm flipH="1">
            <a:off x="5724525" y="4940300"/>
            <a:ext cx="1871663" cy="6477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non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6AD7F-B9E1-42C9-B0E7-8F845BAE635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49275"/>
            <a:ext cx="7416800" cy="974725"/>
          </a:xfrm>
        </p:spPr>
        <p:txBody>
          <a:bodyPr/>
          <a:lstStyle/>
          <a:p>
            <a:r>
              <a:rPr lang="en-US"/>
              <a:t>cryptographic hash function requirements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collision resistance</a:t>
            </a:r>
            <a:r>
              <a:rPr lang="en-US" dirty="0"/>
              <a:t>: it should be computationally infeasible to find a collision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006666"/>
                </a:solidFill>
              </a:rPr>
              <a:t>,</a:t>
            </a:r>
            <a:r>
              <a:rPr lang="en-US" dirty="0"/>
              <a:t>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2</a:t>
            </a:r>
            <a:r>
              <a:rPr lang="en-US" dirty="0"/>
              <a:t> for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</a:p>
          <a:p>
            <a:pPr lvl="1">
              <a:spcBef>
                <a:spcPct val="0"/>
              </a:spcBef>
            </a:pPr>
            <a:r>
              <a:rPr lang="en-US" dirty="0"/>
              <a:t>i.e.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1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2</a:t>
            </a:r>
            <a:r>
              <a:rPr lang="en-US" dirty="0">
                <a:solidFill>
                  <a:srgbClr val="339933"/>
                </a:solidFill>
              </a:rPr>
              <a:t>) 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en-US" i="1" dirty="0" err="1">
                <a:solidFill>
                  <a:schemeClr val="accent2"/>
                </a:solidFill>
              </a:rPr>
              <a:t>preimage</a:t>
            </a:r>
            <a:r>
              <a:rPr lang="en-US" i="1" dirty="0">
                <a:solidFill>
                  <a:schemeClr val="accent2"/>
                </a:solidFill>
              </a:rPr>
              <a:t> resistance</a:t>
            </a:r>
            <a:r>
              <a:rPr lang="en-US" dirty="0"/>
              <a:t>: given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 it should be computationally infeasible to find a </a:t>
            </a:r>
            <a:r>
              <a:rPr lang="en-US" dirty="0" err="1"/>
              <a:t>preimage</a:t>
            </a:r>
            <a:r>
              <a:rPr lang="en-US" dirty="0"/>
              <a:t>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/>
              <a:t> for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baseline="-25000" dirty="0"/>
              <a:t> </a:t>
            </a:r>
            <a:r>
              <a:rPr lang="en-US" dirty="0"/>
              <a:t>under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</a:p>
          <a:p>
            <a:pPr lvl="1">
              <a:spcBef>
                <a:spcPct val="0"/>
              </a:spcBef>
            </a:pPr>
            <a:r>
              <a:rPr lang="en-US" dirty="0"/>
              <a:t>i.e.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 </a:t>
            </a:r>
            <a:endParaRPr lang="en-US" dirty="0"/>
          </a:p>
          <a:p>
            <a:r>
              <a:rPr lang="en-US" i="1" dirty="0">
                <a:solidFill>
                  <a:schemeClr val="accent2"/>
                </a:solidFill>
              </a:rPr>
              <a:t>second </a:t>
            </a:r>
            <a:r>
              <a:rPr lang="en-US" i="1" dirty="0" err="1">
                <a:solidFill>
                  <a:schemeClr val="accent2"/>
                </a:solidFill>
              </a:rPr>
              <a:t>preimage</a:t>
            </a:r>
            <a:r>
              <a:rPr lang="en-US" i="1" dirty="0">
                <a:solidFill>
                  <a:schemeClr val="accent2"/>
                </a:solidFill>
              </a:rPr>
              <a:t> resistance</a:t>
            </a:r>
            <a:r>
              <a:rPr lang="en-US" dirty="0"/>
              <a:t>: given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/>
              <a:t> it should be computationally infeasible to find a second </a:t>
            </a:r>
            <a:r>
              <a:rPr lang="en-US" dirty="0" err="1"/>
              <a:t>preimage</a:t>
            </a:r>
            <a:r>
              <a:rPr lang="en-US" dirty="0"/>
              <a:t>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/>
              <a:t> for 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baseline="-25000" dirty="0"/>
              <a:t> </a:t>
            </a:r>
            <a:r>
              <a:rPr lang="en-US" dirty="0"/>
              <a:t>under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</a:p>
          <a:p>
            <a:pPr lvl="1">
              <a:spcBef>
                <a:spcPct val="0"/>
              </a:spcBef>
            </a:pPr>
            <a:r>
              <a:rPr lang="en-US" dirty="0"/>
              <a:t>i.e.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dirty="0">
                <a:solidFill>
                  <a:srgbClr val="339933"/>
                </a:solidFill>
              </a:rPr>
              <a:t>) = </a:t>
            </a:r>
            <a:r>
              <a:rPr lang="en-US" i="1" dirty="0">
                <a:solidFill>
                  <a:srgbClr val="339933"/>
                </a:solidFill>
              </a:rPr>
              <a:t>h</a:t>
            </a:r>
            <a:r>
              <a:rPr lang="en-US" dirty="0">
                <a:solidFill>
                  <a:srgbClr val="339933"/>
                </a:solidFill>
              </a:rPr>
              <a:t>(</a:t>
            </a:r>
            <a:r>
              <a:rPr lang="en-US" i="1" dirty="0">
                <a:solidFill>
                  <a:srgbClr val="339933"/>
                </a:solidFill>
              </a:rPr>
              <a:t>m</a:t>
            </a:r>
            <a:r>
              <a:rPr lang="en-US" baseline="-25000" dirty="0">
                <a:solidFill>
                  <a:srgbClr val="339933"/>
                </a:solidFill>
              </a:rPr>
              <a:t>0</a:t>
            </a:r>
            <a:r>
              <a:rPr lang="en-US" dirty="0">
                <a:solidFill>
                  <a:srgbClr val="339933"/>
                </a:solidFill>
              </a:rPr>
              <a:t>) 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B5AFE8-8CCF-4100-BF57-7B7084B3C8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terminology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>
                <a:solidFill>
                  <a:schemeClr val="accent2"/>
                </a:solidFill>
              </a:rPr>
              <a:t>one-way</a:t>
            </a:r>
            <a:r>
              <a:rPr lang="en-US"/>
              <a:t> = preimage + second preimage resistant</a:t>
            </a:r>
          </a:p>
          <a:p>
            <a:pPr lvl="1"/>
            <a:r>
              <a:rPr lang="en-US"/>
              <a:t>sometimes only preimage resistant</a:t>
            </a:r>
          </a:p>
          <a:p>
            <a:r>
              <a:rPr lang="en-US" i="1">
                <a:solidFill>
                  <a:schemeClr val="accent2"/>
                </a:solidFill>
              </a:rPr>
              <a:t>weak collision resistant</a:t>
            </a:r>
            <a:r>
              <a:rPr lang="en-US"/>
              <a:t> = second preimage resistant</a:t>
            </a:r>
          </a:p>
          <a:p>
            <a:r>
              <a:rPr lang="en-US" i="1">
                <a:solidFill>
                  <a:schemeClr val="accent2"/>
                </a:solidFill>
              </a:rPr>
              <a:t>strong collison resistant</a:t>
            </a:r>
            <a:r>
              <a:rPr lang="en-US"/>
              <a:t> = collision resistant</a:t>
            </a:r>
          </a:p>
          <a:p>
            <a:r>
              <a:rPr lang="en-US">
                <a:solidFill>
                  <a:schemeClr val="accent2"/>
                </a:solidFill>
              </a:rPr>
              <a:t>OWHF</a:t>
            </a:r>
            <a:r>
              <a:rPr lang="en-US"/>
              <a:t> – one-way hash function</a:t>
            </a:r>
          </a:p>
          <a:p>
            <a:pPr lvl="1"/>
            <a:r>
              <a:rPr lang="en-US"/>
              <a:t>preimage and second preimage resistant</a:t>
            </a:r>
          </a:p>
          <a:p>
            <a:r>
              <a:rPr lang="en-US">
                <a:solidFill>
                  <a:schemeClr val="accent2"/>
                </a:solidFill>
              </a:rPr>
              <a:t>CRHF</a:t>
            </a:r>
            <a:r>
              <a:rPr lang="en-US"/>
              <a:t> – collision resistant hash function</a:t>
            </a:r>
          </a:p>
          <a:p>
            <a:pPr lvl="1"/>
            <a:r>
              <a:rPr lang="en-US"/>
              <a:t>second preimage resistant and collision resistant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684212" y="6356350"/>
            <a:ext cx="2159596" cy="457200"/>
          </a:xfrm>
        </p:spPr>
        <p:txBody>
          <a:bodyPr/>
          <a:lstStyle/>
          <a:p>
            <a:r>
              <a:rPr lang="en-US" dirty="0" smtClean="0"/>
              <a:t>September 12, 2013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UE">
  <a:themeElements>
    <a:clrScheme name="T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  <a:cs typeface="Arial" pitchFamily="34" charset="0"/>
          </a:defRPr>
        </a:defPPr>
      </a:lstStyle>
    </a:lnDef>
  </a:objectDefaults>
  <a:extraClrSchemeLst>
    <a:extraClrScheme>
      <a:clrScheme name="T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</Template>
  <TotalTime>3191</TotalTime>
  <Words>2546</Words>
  <Application>Microsoft Office PowerPoint</Application>
  <PresentationFormat>On-screen Show (4:3)</PresentationFormat>
  <Paragraphs>556</Paragraphs>
  <Slides>51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TUE</vt:lpstr>
      <vt:lpstr>CorelDRAW</vt:lpstr>
      <vt:lpstr>Vergelijking</vt:lpstr>
      <vt:lpstr>Hash Functions and Message Authentication Codes</vt:lpstr>
      <vt:lpstr>Announcements</vt:lpstr>
      <vt:lpstr>how are hash functions used?</vt:lpstr>
      <vt:lpstr>what is a hash function?</vt:lpstr>
      <vt:lpstr>hash collision</vt:lpstr>
      <vt:lpstr>preimage</vt:lpstr>
      <vt:lpstr>second preimage</vt:lpstr>
      <vt:lpstr>cryptographic hash function requirements </vt:lpstr>
      <vt:lpstr>other terminology</vt:lpstr>
      <vt:lpstr>relations between requirements</vt:lpstr>
      <vt:lpstr>pathologic counterexamples</vt:lpstr>
      <vt:lpstr>hash function design - iterated compression</vt:lpstr>
      <vt:lpstr>Merkle-Damgård construction</vt:lpstr>
      <vt:lpstr>padding</vt:lpstr>
      <vt:lpstr>Merkle-Damgård strengthening</vt:lpstr>
      <vt:lpstr>continued</vt:lpstr>
      <vt:lpstr>compression function collisions</vt:lpstr>
      <vt:lpstr>the MD4 family of hash functions</vt:lpstr>
      <vt:lpstr>design of MD4 family compression functions</vt:lpstr>
      <vt:lpstr>design details</vt:lpstr>
      <vt:lpstr>message expansion</vt:lpstr>
      <vt:lpstr>Example: step operations in MD5</vt:lpstr>
      <vt:lpstr>step operations in MD5</vt:lpstr>
      <vt:lpstr>trivial (brute force) attacks</vt:lpstr>
      <vt:lpstr>birthday paradox</vt:lpstr>
      <vt:lpstr>proof of birthday paradox</vt:lpstr>
      <vt:lpstr>meaningful birthdaying</vt:lpstr>
      <vt:lpstr>implementing birthdaying</vt:lpstr>
      <vt:lpstr>Pollard-ρ and Floyd cycle finding</vt:lpstr>
      <vt:lpstr>security parameter</vt:lpstr>
      <vt:lpstr>provable hash functions</vt:lpstr>
      <vt:lpstr>SHA-3 competition</vt:lpstr>
      <vt:lpstr>Message Authentication Codes MACs</vt:lpstr>
      <vt:lpstr>Message Authentication Codes (MACs)</vt:lpstr>
      <vt:lpstr>(Weak) Constructions</vt:lpstr>
      <vt:lpstr>Typical construction</vt:lpstr>
      <vt:lpstr>Collisions for MD5</vt:lpstr>
      <vt:lpstr>Example Hash-then-Sign in Browser</vt:lpstr>
      <vt:lpstr>Wang’s attack on MD5</vt:lpstr>
      <vt:lpstr>chosen-prefix collisions</vt:lpstr>
      <vt:lpstr>MD5: identical IV attacks</vt:lpstr>
      <vt:lpstr>MD5: different IV attacks</vt:lpstr>
      <vt:lpstr>indeed that was not the end in 2008 the ethical hackers came by</vt:lpstr>
      <vt:lpstr>Outline of the RogueCA Attack</vt:lpstr>
      <vt:lpstr>PowerPoint Presentation</vt:lpstr>
      <vt:lpstr>problems to be solved</vt:lpstr>
      <vt:lpstr>how difficult is predicting?</vt:lpstr>
      <vt:lpstr>the attack at work</vt:lpstr>
      <vt:lpstr>to let it work</vt:lpstr>
      <vt:lpstr>result</vt:lpstr>
      <vt:lpstr>conclusion on collisions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hash functions</dc:title>
  <dc:creator>Benne de Weger</dc:creator>
  <cp:lastModifiedBy>bcf</cp:lastModifiedBy>
  <cp:revision>100</cp:revision>
  <dcterms:created xsi:type="dcterms:W3CDTF">2007-03-27T13:07:39Z</dcterms:created>
  <dcterms:modified xsi:type="dcterms:W3CDTF">2013-09-12T08:31:29Z</dcterms:modified>
</cp:coreProperties>
</file>