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82" r:id="rId21"/>
    <p:sldId id="283" r:id="rId22"/>
    <p:sldId id="284" r:id="rId23"/>
    <p:sldId id="310" r:id="rId24"/>
    <p:sldId id="301" r:id="rId25"/>
    <p:sldId id="302" r:id="rId26"/>
    <p:sldId id="303" r:id="rId27"/>
    <p:sldId id="304" r:id="rId28"/>
    <p:sldId id="305" r:id="rId29"/>
    <p:sldId id="306" r:id="rId30"/>
    <p:sldId id="307" r:id="rId31"/>
    <p:sldId id="308" r:id="rId32"/>
    <p:sldId id="309" r:id="rId33"/>
    <p:sldId id="300" r:id="rId34"/>
    <p:sldId id="275" r:id="rId35"/>
    <p:sldId id="276" r:id="rId36"/>
    <p:sldId id="277" r:id="rId37"/>
    <p:sldId id="278" r:id="rId38"/>
    <p:sldId id="279" r:id="rId39"/>
    <p:sldId id="280" r:id="rId40"/>
    <p:sldId id="281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05" autoAdjust="0"/>
    <p:restoredTop sz="94660"/>
  </p:normalViewPr>
  <p:slideViewPr>
    <p:cSldViewPr snapToGrid="0">
      <p:cViewPr varScale="1">
        <p:scale>
          <a:sx n="132" d="100"/>
          <a:sy n="132" d="100"/>
        </p:scale>
        <p:origin x="63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EE19E5-F285-4C31-A9D8-C71D8A0AB04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9D25EF7-3012-4D86-8E0D-B0AFCC407EA5}">
      <dgm:prSet phldrT="[Text]"/>
      <dgm:spPr/>
      <dgm:t>
        <a:bodyPr/>
        <a:lstStyle/>
        <a:p>
          <a:r>
            <a:rPr lang="de-DE" dirty="0" smtClean="0"/>
            <a:t>Permutation / Block cipher</a:t>
          </a:r>
          <a:endParaRPr lang="en-US" dirty="0"/>
        </a:p>
      </dgm:t>
    </dgm:pt>
    <dgm:pt modelId="{E00D9F48-EBCE-4DB8-92DE-BECE18CAF4A6}" type="parTrans" cxnId="{9D3E91CA-90E9-4A54-AA36-19C34AA23DD6}">
      <dgm:prSet/>
      <dgm:spPr/>
      <dgm:t>
        <a:bodyPr/>
        <a:lstStyle/>
        <a:p>
          <a:endParaRPr lang="en-US"/>
        </a:p>
      </dgm:t>
    </dgm:pt>
    <dgm:pt modelId="{560C1ABC-BBD4-4341-AB41-2B612D87EEF5}" type="sibTrans" cxnId="{9D3E91CA-90E9-4A54-AA36-19C34AA23DD6}">
      <dgm:prSet/>
      <dgm:spPr/>
      <dgm:t>
        <a:bodyPr/>
        <a:lstStyle/>
        <a:p>
          <a:endParaRPr lang="en-US"/>
        </a:p>
      </dgm:t>
    </dgm:pt>
    <dgm:pt modelId="{AC865B7A-B124-44F6-9D0F-297C00514C59}">
      <dgm:prSet phldrT="[Text]"/>
      <dgm:spPr/>
      <dgm:t>
        <a:bodyPr/>
        <a:lstStyle/>
        <a:p>
          <a:r>
            <a:rPr lang="de-DE" dirty="0" smtClean="0"/>
            <a:t>Compression function</a:t>
          </a:r>
          <a:endParaRPr lang="en-US" dirty="0"/>
        </a:p>
      </dgm:t>
    </dgm:pt>
    <dgm:pt modelId="{69CA29D2-F540-48BC-B553-96E41EB56E93}" type="parTrans" cxnId="{C04BD494-4EA9-44E1-8368-7186B0E98913}">
      <dgm:prSet/>
      <dgm:spPr/>
      <dgm:t>
        <a:bodyPr/>
        <a:lstStyle/>
        <a:p>
          <a:endParaRPr lang="en-US"/>
        </a:p>
      </dgm:t>
    </dgm:pt>
    <dgm:pt modelId="{8DAB5963-04DB-4174-9345-E74249D47FFE}" type="sibTrans" cxnId="{C04BD494-4EA9-44E1-8368-7186B0E98913}">
      <dgm:prSet/>
      <dgm:spPr/>
      <dgm:t>
        <a:bodyPr/>
        <a:lstStyle/>
        <a:p>
          <a:endParaRPr lang="en-US"/>
        </a:p>
      </dgm:t>
    </dgm:pt>
    <dgm:pt modelId="{3E0E3628-3C2E-4023-A78C-6A45E16800DD}">
      <dgm:prSet phldrT="[Text]"/>
      <dgm:spPr/>
      <dgm:t>
        <a:bodyPr/>
        <a:lstStyle/>
        <a:p>
          <a:r>
            <a:rPr lang="de-DE" dirty="0" smtClean="0"/>
            <a:t>Hash function</a:t>
          </a:r>
          <a:endParaRPr lang="en-US" dirty="0"/>
        </a:p>
      </dgm:t>
    </dgm:pt>
    <dgm:pt modelId="{6D462CC1-2CD3-4C8A-80A8-5E384B268076}" type="parTrans" cxnId="{1EA8103A-7BBA-4DD6-95BA-480E8BD71411}">
      <dgm:prSet/>
      <dgm:spPr/>
      <dgm:t>
        <a:bodyPr/>
        <a:lstStyle/>
        <a:p>
          <a:endParaRPr lang="en-US"/>
        </a:p>
      </dgm:t>
    </dgm:pt>
    <dgm:pt modelId="{2E84B4BB-B631-4183-AF29-4B2AF7E92461}" type="sibTrans" cxnId="{1EA8103A-7BBA-4DD6-95BA-480E8BD71411}">
      <dgm:prSet/>
      <dgm:spPr/>
      <dgm:t>
        <a:bodyPr/>
        <a:lstStyle/>
        <a:p>
          <a:endParaRPr lang="en-US"/>
        </a:p>
      </dgm:t>
    </dgm:pt>
    <dgm:pt modelId="{84E057F5-832B-4FE7-BA38-9F80A2660332}" type="pres">
      <dgm:prSet presAssocID="{DDEE19E5-F285-4C31-A9D8-C71D8A0AB040}" presName="Name0" presStyleCnt="0">
        <dgm:presLayoutVars>
          <dgm:dir/>
          <dgm:resizeHandles val="exact"/>
        </dgm:presLayoutVars>
      </dgm:prSet>
      <dgm:spPr/>
    </dgm:pt>
    <dgm:pt modelId="{E1D6AA91-66B4-4548-8C70-B4C703CD06E8}" type="pres">
      <dgm:prSet presAssocID="{79D25EF7-3012-4D86-8E0D-B0AFCC407EA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DE0CF0-E306-4E64-930F-ED3AC02C3A9A}" type="pres">
      <dgm:prSet presAssocID="{560C1ABC-BBD4-4341-AB41-2B612D87EEF5}" presName="sibTrans" presStyleLbl="sibTrans2D1" presStyleIdx="0" presStyleCnt="2"/>
      <dgm:spPr/>
      <dgm:t>
        <a:bodyPr/>
        <a:lstStyle/>
        <a:p>
          <a:endParaRPr lang="en-US"/>
        </a:p>
      </dgm:t>
    </dgm:pt>
    <dgm:pt modelId="{FBE6A962-C1A6-4748-BFDB-7A7FA1AF9CF4}" type="pres">
      <dgm:prSet presAssocID="{560C1ABC-BBD4-4341-AB41-2B612D87EEF5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BA27D542-9249-498C-AA3E-0B1069DD4935}" type="pres">
      <dgm:prSet presAssocID="{AC865B7A-B124-44F6-9D0F-297C00514C5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EA32EA-3E74-4D2D-9DBF-28B3CE71D534}" type="pres">
      <dgm:prSet presAssocID="{8DAB5963-04DB-4174-9345-E74249D47FFE}" presName="sibTrans" presStyleLbl="sibTrans2D1" presStyleIdx="1" presStyleCnt="2"/>
      <dgm:spPr/>
      <dgm:t>
        <a:bodyPr/>
        <a:lstStyle/>
        <a:p>
          <a:endParaRPr lang="en-US"/>
        </a:p>
      </dgm:t>
    </dgm:pt>
    <dgm:pt modelId="{C9DFCFD7-340E-4CD4-8D8C-0F560C60F6B0}" type="pres">
      <dgm:prSet presAssocID="{8DAB5963-04DB-4174-9345-E74249D47FFE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29F4E58E-D94A-4B0A-85D0-241933651219}" type="pres">
      <dgm:prSet presAssocID="{3E0E3628-3C2E-4023-A78C-6A45E16800D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B30721-3A10-4AA5-83C2-58D1F5A7456C}" type="presOf" srcId="{560C1ABC-BBD4-4341-AB41-2B612D87EEF5}" destId="{62DE0CF0-E306-4E64-930F-ED3AC02C3A9A}" srcOrd="0" destOrd="0" presId="urn:microsoft.com/office/officeart/2005/8/layout/process1"/>
    <dgm:cxn modelId="{4C08722D-BB3D-4012-928D-3E6DF0D3333D}" type="presOf" srcId="{3E0E3628-3C2E-4023-A78C-6A45E16800DD}" destId="{29F4E58E-D94A-4B0A-85D0-241933651219}" srcOrd="0" destOrd="0" presId="urn:microsoft.com/office/officeart/2005/8/layout/process1"/>
    <dgm:cxn modelId="{2F45492E-0925-4347-A3E3-CE69045E2115}" type="presOf" srcId="{560C1ABC-BBD4-4341-AB41-2B612D87EEF5}" destId="{FBE6A962-C1A6-4748-BFDB-7A7FA1AF9CF4}" srcOrd="1" destOrd="0" presId="urn:microsoft.com/office/officeart/2005/8/layout/process1"/>
    <dgm:cxn modelId="{6A5A8F13-CE05-458A-A96E-F722738DC9D1}" type="presOf" srcId="{79D25EF7-3012-4D86-8E0D-B0AFCC407EA5}" destId="{E1D6AA91-66B4-4548-8C70-B4C703CD06E8}" srcOrd="0" destOrd="0" presId="urn:microsoft.com/office/officeart/2005/8/layout/process1"/>
    <dgm:cxn modelId="{E44E6F4D-90E4-4D45-8B41-25DA6AF84C9B}" type="presOf" srcId="{AC865B7A-B124-44F6-9D0F-297C00514C59}" destId="{BA27D542-9249-498C-AA3E-0B1069DD4935}" srcOrd="0" destOrd="0" presId="urn:microsoft.com/office/officeart/2005/8/layout/process1"/>
    <dgm:cxn modelId="{9D3E91CA-90E9-4A54-AA36-19C34AA23DD6}" srcId="{DDEE19E5-F285-4C31-A9D8-C71D8A0AB040}" destId="{79D25EF7-3012-4D86-8E0D-B0AFCC407EA5}" srcOrd="0" destOrd="0" parTransId="{E00D9F48-EBCE-4DB8-92DE-BECE18CAF4A6}" sibTransId="{560C1ABC-BBD4-4341-AB41-2B612D87EEF5}"/>
    <dgm:cxn modelId="{1EA8103A-7BBA-4DD6-95BA-480E8BD71411}" srcId="{DDEE19E5-F285-4C31-A9D8-C71D8A0AB040}" destId="{3E0E3628-3C2E-4023-A78C-6A45E16800DD}" srcOrd="2" destOrd="0" parTransId="{6D462CC1-2CD3-4C8A-80A8-5E384B268076}" sibTransId="{2E84B4BB-B631-4183-AF29-4B2AF7E92461}"/>
    <dgm:cxn modelId="{34E5873B-3DE0-48C9-B996-BC62D14A2D5B}" type="presOf" srcId="{8DAB5963-04DB-4174-9345-E74249D47FFE}" destId="{B3EA32EA-3E74-4D2D-9DBF-28B3CE71D534}" srcOrd="0" destOrd="0" presId="urn:microsoft.com/office/officeart/2005/8/layout/process1"/>
    <dgm:cxn modelId="{C04BD494-4EA9-44E1-8368-7186B0E98913}" srcId="{DDEE19E5-F285-4C31-A9D8-C71D8A0AB040}" destId="{AC865B7A-B124-44F6-9D0F-297C00514C59}" srcOrd="1" destOrd="0" parTransId="{69CA29D2-F540-48BC-B553-96E41EB56E93}" sibTransId="{8DAB5963-04DB-4174-9345-E74249D47FFE}"/>
    <dgm:cxn modelId="{E8BC3326-8E4A-457B-8217-169A6A315A0C}" type="presOf" srcId="{DDEE19E5-F285-4C31-A9D8-C71D8A0AB040}" destId="{84E057F5-832B-4FE7-BA38-9F80A2660332}" srcOrd="0" destOrd="0" presId="urn:microsoft.com/office/officeart/2005/8/layout/process1"/>
    <dgm:cxn modelId="{BF323C45-BF38-4CC0-A308-EFFB83961D64}" type="presOf" srcId="{8DAB5963-04DB-4174-9345-E74249D47FFE}" destId="{C9DFCFD7-340E-4CD4-8D8C-0F560C60F6B0}" srcOrd="1" destOrd="0" presId="urn:microsoft.com/office/officeart/2005/8/layout/process1"/>
    <dgm:cxn modelId="{2BAEA335-A3A1-48D9-ADE5-AE40B682824F}" type="presParOf" srcId="{84E057F5-832B-4FE7-BA38-9F80A2660332}" destId="{E1D6AA91-66B4-4548-8C70-B4C703CD06E8}" srcOrd="0" destOrd="0" presId="urn:microsoft.com/office/officeart/2005/8/layout/process1"/>
    <dgm:cxn modelId="{DD3C180C-926E-45B1-9AA0-3D47286558AF}" type="presParOf" srcId="{84E057F5-832B-4FE7-BA38-9F80A2660332}" destId="{62DE0CF0-E306-4E64-930F-ED3AC02C3A9A}" srcOrd="1" destOrd="0" presId="urn:microsoft.com/office/officeart/2005/8/layout/process1"/>
    <dgm:cxn modelId="{4292064A-AA57-4441-87CC-1370701A857F}" type="presParOf" srcId="{62DE0CF0-E306-4E64-930F-ED3AC02C3A9A}" destId="{FBE6A962-C1A6-4748-BFDB-7A7FA1AF9CF4}" srcOrd="0" destOrd="0" presId="urn:microsoft.com/office/officeart/2005/8/layout/process1"/>
    <dgm:cxn modelId="{5823A476-96DC-4AE4-A32C-167809E8D856}" type="presParOf" srcId="{84E057F5-832B-4FE7-BA38-9F80A2660332}" destId="{BA27D542-9249-498C-AA3E-0B1069DD4935}" srcOrd="2" destOrd="0" presId="urn:microsoft.com/office/officeart/2005/8/layout/process1"/>
    <dgm:cxn modelId="{4C26A903-A323-4C10-B998-85804BD8E68B}" type="presParOf" srcId="{84E057F5-832B-4FE7-BA38-9F80A2660332}" destId="{B3EA32EA-3E74-4D2D-9DBF-28B3CE71D534}" srcOrd="3" destOrd="0" presId="urn:microsoft.com/office/officeart/2005/8/layout/process1"/>
    <dgm:cxn modelId="{5321AC94-2204-4609-A624-3D48B437423D}" type="presParOf" srcId="{B3EA32EA-3E74-4D2D-9DBF-28B3CE71D534}" destId="{C9DFCFD7-340E-4CD4-8D8C-0F560C60F6B0}" srcOrd="0" destOrd="0" presId="urn:microsoft.com/office/officeart/2005/8/layout/process1"/>
    <dgm:cxn modelId="{4B40FA10-FD6E-4D73-8E22-F4A6F4396B39}" type="presParOf" srcId="{84E057F5-832B-4FE7-BA38-9F80A2660332}" destId="{29F4E58E-D94A-4B0A-85D0-24193365121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D6AA91-66B4-4548-8C70-B4C703CD06E8}">
      <dsp:nvSpPr>
        <dsp:cNvPr id="0" name=""/>
        <dsp:cNvSpPr/>
      </dsp:nvSpPr>
      <dsp:spPr>
        <a:xfrm>
          <a:off x="5357" y="1551582"/>
          <a:ext cx="1601390" cy="9608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dirty="0" smtClean="0"/>
            <a:t>Permutation / Block cipher</a:t>
          </a:r>
          <a:endParaRPr lang="en-US" sz="1900" kern="1200" dirty="0"/>
        </a:p>
      </dsp:txBody>
      <dsp:txXfrm>
        <a:off x="33499" y="1579724"/>
        <a:ext cx="1545106" cy="904550"/>
      </dsp:txXfrm>
    </dsp:sp>
    <dsp:sp modelId="{62DE0CF0-E306-4E64-930F-ED3AC02C3A9A}">
      <dsp:nvSpPr>
        <dsp:cNvPr id="0" name=""/>
        <dsp:cNvSpPr/>
      </dsp:nvSpPr>
      <dsp:spPr>
        <a:xfrm>
          <a:off x="1766887" y="1833427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1766887" y="1912856"/>
        <a:ext cx="237646" cy="238286"/>
      </dsp:txXfrm>
    </dsp:sp>
    <dsp:sp modelId="{BA27D542-9249-498C-AA3E-0B1069DD4935}">
      <dsp:nvSpPr>
        <dsp:cNvPr id="0" name=""/>
        <dsp:cNvSpPr/>
      </dsp:nvSpPr>
      <dsp:spPr>
        <a:xfrm>
          <a:off x="2247304" y="1551582"/>
          <a:ext cx="1601390" cy="9608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dirty="0" smtClean="0"/>
            <a:t>Compression function</a:t>
          </a:r>
          <a:endParaRPr lang="en-US" sz="1900" kern="1200" dirty="0"/>
        </a:p>
      </dsp:txBody>
      <dsp:txXfrm>
        <a:off x="2275446" y="1579724"/>
        <a:ext cx="1545106" cy="904550"/>
      </dsp:txXfrm>
    </dsp:sp>
    <dsp:sp modelId="{B3EA32EA-3E74-4D2D-9DBF-28B3CE71D534}">
      <dsp:nvSpPr>
        <dsp:cNvPr id="0" name=""/>
        <dsp:cNvSpPr/>
      </dsp:nvSpPr>
      <dsp:spPr>
        <a:xfrm>
          <a:off x="4008834" y="1833427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4008834" y="1912856"/>
        <a:ext cx="237646" cy="238286"/>
      </dsp:txXfrm>
    </dsp:sp>
    <dsp:sp modelId="{29F4E58E-D94A-4B0A-85D0-241933651219}">
      <dsp:nvSpPr>
        <dsp:cNvPr id="0" name=""/>
        <dsp:cNvSpPr/>
      </dsp:nvSpPr>
      <dsp:spPr>
        <a:xfrm>
          <a:off x="4489251" y="1551582"/>
          <a:ext cx="1601390" cy="9608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dirty="0" smtClean="0"/>
            <a:t>Hash function</a:t>
          </a:r>
          <a:endParaRPr lang="en-US" sz="1900" kern="1200" dirty="0"/>
        </a:p>
      </dsp:txBody>
      <dsp:txXfrm>
        <a:off x="4517393" y="1579724"/>
        <a:ext cx="1545106" cy="9045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1C2159-CCE6-428D-9051-70EEC13CCBAC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64366-B3B4-4934-B428-A9EE9BB7A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832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Allows to find 2nd</a:t>
            </a:r>
            <a:r>
              <a:rPr lang="de-DE" baseline="0" dirty="0" smtClean="0"/>
              <a:t> preimage in birthday time...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52DD6-EC83-45A9-BE5F-1FB17BADA66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863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923925"/>
            <a:ext cx="4095750" cy="3071813"/>
          </a:xfrm>
          <a:ln/>
        </p:spPr>
      </p:sp>
      <p:sp>
        <p:nvSpPr>
          <p:cNvPr id="3584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35844" name="Datumsplatzhalt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ED849ACF-DDF3-4121-AB7A-CFA0EC7E0E9F}" type="datetime4">
              <a:rPr lang="de-DE" smtClean="0"/>
              <a:pPr/>
              <a:t>19. September 2019</a:t>
            </a:fld>
            <a:endParaRPr lang="de-DE" smtClean="0"/>
          </a:p>
        </p:txBody>
      </p:sp>
      <p:sp>
        <p:nvSpPr>
          <p:cNvPr id="35845" name="Fußzeilenplatzhalt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de-DE" smtClean="0"/>
              <a:t>|  </a:t>
            </a:r>
          </a:p>
        </p:txBody>
      </p:sp>
      <p:sp>
        <p:nvSpPr>
          <p:cNvPr id="35846" name="Foliennummernplatzhalt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de-DE" smtClean="0"/>
              <a:t>|  </a:t>
            </a:r>
            <a:fld id="{88C5ADFC-82A6-491F-814B-EDBEBED45A67}" type="slidenum">
              <a:rPr lang="de-DE" smtClean="0"/>
              <a:pPr/>
              <a:t>25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466488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E5DC9-2BFE-40C3-BFCF-CD2DBD8F6A20}" type="datetime1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https://huelsing.net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050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A808B-BA86-4CAB-9CBA-9B6E86B5D920}" type="datetime1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https://huelsing.net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45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B8E5-C575-4301-AA5E-23B2ABE5F3A5}" type="datetime1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https://huelsing.net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146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39616-5F0E-45ED-A1A2-FCC32A17041C}" type="datetime1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https://huelsing.net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508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B113-40A0-4DAE-B99A-21030894F818}" type="datetime1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https://huelsing.net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85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2D02A-27E0-491B-8E86-8385548B1B79}" type="datetime1">
              <a:rPr lang="en-US" smtClean="0"/>
              <a:t>9/19/2019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https://huelsing.net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9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D27A9-F7F4-46A6-AF29-D46EF5243E35}" type="datetime1">
              <a:rPr lang="en-US" smtClean="0"/>
              <a:t>9/19/2019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https://huelsing.net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461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D54C5-1026-4BA0-8861-17AE3D89E789}" type="datetime1">
              <a:rPr lang="en-US" smtClean="0"/>
              <a:t>9/19/2019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https://huelsing.net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113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3CA1-62D5-40E0-A526-F2646CE4C798}" type="datetime1">
              <a:rPr lang="en-US" smtClean="0"/>
              <a:t>9/19/2019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https://huelsing.net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310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BA180-9029-41C8-A3BC-B87CE924CD25}" type="datetime1">
              <a:rPr lang="en-US" smtClean="0"/>
              <a:t>9/19/2019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https://huelsing.net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862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F6B1F-9A37-4D04-98B5-B5941239D1BC}" type="datetime1">
              <a:rPr lang="en-US" smtClean="0"/>
              <a:t>9/19/2019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https://huelsing.net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77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B1CC0-7100-41AF-A694-69BD35BA9264}" type="datetime1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https://huelsing.net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1E1F5-1698-4894-8BC0-F9EFD9129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044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png"/><Relationship Id="rId3" Type="http://schemas.openxmlformats.org/officeDocument/2006/relationships/image" Target="../media/image10.png"/><Relationship Id="rId7" Type="http://schemas.openxmlformats.org/officeDocument/2006/relationships/image" Target="../media/image35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0.png"/><Relationship Id="rId5" Type="http://schemas.openxmlformats.org/officeDocument/2006/relationships/image" Target="../media/image330.png"/><Relationship Id="rId4" Type="http://schemas.openxmlformats.org/officeDocument/2006/relationships/image" Target="../media/image320.png"/><Relationship Id="rId9" Type="http://schemas.openxmlformats.org/officeDocument/2006/relationships/image" Target="../media/image37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9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Cryptographic Hash Functions</a:t>
            </a:r>
            <a:br>
              <a:rPr lang="en-US" dirty="0" smtClean="0"/>
            </a:br>
            <a:r>
              <a:rPr lang="en-US" dirty="0" smtClean="0"/>
              <a:t>Part II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445125"/>
            <a:ext cx="7772400" cy="650875"/>
          </a:xfrm>
        </p:spPr>
        <p:txBody>
          <a:bodyPr>
            <a:normAutofit/>
          </a:bodyPr>
          <a:lstStyle/>
          <a:p>
            <a:r>
              <a:rPr lang="de-DE" dirty="0" smtClean="0"/>
              <a:t>Andreas Hülsing, TU/e</a:t>
            </a:r>
            <a:endParaRPr lang="en-US" dirty="0" smtClean="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84213" y="3573463"/>
            <a:ext cx="7772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200" b="1" dirty="0" smtClean="0">
                <a:solidFill>
                  <a:srgbClr val="53738D"/>
                </a:solidFill>
                <a:latin typeface="Arial" pitchFamily="34" charset="0"/>
              </a:rPr>
              <a:t>2MMC10 Cryptology</a:t>
            </a:r>
          </a:p>
        </p:txBody>
      </p:sp>
    </p:spTree>
    <p:extLst>
      <p:ext uri="{BB962C8B-B14F-4D97-AF65-F5344CB8AC3E}">
        <p14:creationId xmlns:p14="http://schemas.microsoft.com/office/powerpoint/2010/main" val="425022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D680E-1F0E-4A4C-AD67-75990171D874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compression function collisions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13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95536" y="1587500"/>
                <a:ext cx="8424614" cy="4572000"/>
              </a:xfrm>
            </p:spPr>
            <p:txBody>
              <a:bodyPr/>
              <a:lstStyle/>
              <a:p>
                <a:r>
                  <a:rPr lang="en-US" sz="2000" i="1" dirty="0" smtClean="0">
                    <a:solidFill>
                      <a:schemeClr val="accent2"/>
                    </a:solidFill>
                  </a:rPr>
                  <a:t>collision</a:t>
                </a:r>
                <a:r>
                  <a:rPr lang="en-US" sz="2000" dirty="0"/>
                  <a:t> for a compression function: </a:t>
                </a:r>
                <a:r>
                  <a:rPr lang="en-US" sz="2000" i="1" dirty="0">
                    <a:solidFill>
                      <a:srgbClr val="339933"/>
                    </a:solidFill>
                  </a:rPr>
                  <a:t>m</a:t>
                </a:r>
                <a:r>
                  <a:rPr lang="en-US" sz="2000" baseline="-25000" dirty="0">
                    <a:solidFill>
                      <a:srgbClr val="339933"/>
                    </a:solidFill>
                  </a:rPr>
                  <a:t>1</a:t>
                </a:r>
                <a:r>
                  <a:rPr lang="en-US" sz="2000" dirty="0"/>
                  <a:t>, </a:t>
                </a:r>
                <a:r>
                  <a:rPr lang="en-US" sz="2000" i="1" dirty="0">
                    <a:solidFill>
                      <a:srgbClr val="339933"/>
                    </a:solidFill>
                  </a:rPr>
                  <a:t>m</a:t>
                </a:r>
                <a:r>
                  <a:rPr lang="en-US" sz="2000" baseline="-25000" dirty="0">
                    <a:solidFill>
                      <a:srgbClr val="339933"/>
                    </a:solidFill>
                  </a:rPr>
                  <a:t>2</a:t>
                </a:r>
                <a:r>
                  <a:rPr lang="en-US" sz="2000" dirty="0"/>
                  <a:t>, </a:t>
                </a:r>
                <a:r>
                  <a:rPr lang="en-US" sz="2000" i="1" dirty="0">
                    <a:solidFill>
                      <a:srgbClr val="339933"/>
                    </a:solidFill>
                  </a:rPr>
                  <a:t>IHV</a:t>
                </a:r>
                <a:r>
                  <a:rPr lang="en-US" sz="2000" dirty="0">
                    <a:solidFill>
                      <a:srgbClr val="339933"/>
                    </a:solidFill>
                  </a:rPr>
                  <a:t> </a:t>
                </a:r>
                <a:r>
                  <a:rPr lang="en-US" sz="2000" dirty="0"/>
                  <a:t>such that </a:t>
                </a:r>
                <a:r>
                  <a:rPr lang="en-US" sz="2000" i="1" dirty="0">
                    <a:solidFill>
                      <a:srgbClr val="339933"/>
                    </a:solidFill>
                  </a:rPr>
                  <a:t>CF</a:t>
                </a:r>
                <a:r>
                  <a:rPr lang="en-US" sz="2000" dirty="0">
                    <a:solidFill>
                      <a:srgbClr val="339933"/>
                    </a:solidFill>
                  </a:rPr>
                  <a:t>(</a:t>
                </a:r>
                <a:r>
                  <a:rPr lang="en-US" sz="2000" i="1" dirty="0">
                    <a:solidFill>
                      <a:srgbClr val="339933"/>
                    </a:solidFill>
                  </a:rPr>
                  <a:t>IHV</a:t>
                </a:r>
                <a:r>
                  <a:rPr lang="en-US" sz="2000" dirty="0">
                    <a:solidFill>
                      <a:srgbClr val="339933"/>
                    </a:solidFill>
                  </a:rPr>
                  <a:t>,</a:t>
                </a:r>
                <a:r>
                  <a:rPr lang="en-US" sz="2000" i="1" dirty="0">
                    <a:solidFill>
                      <a:srgbClr val="339933"/>
                    </a:solidFill>
                  </a:rPr>
                  <a:t>m</a:t>
                </a:r>
                <a:r>
                  <a:rPr lang="en-US" sz="2000" baseline="-25000" dirty="0">
                    <a:solidFill>
                      <a:srgbClr val="339933"/>
                    </a:solidFill>
                  </a:rPr>
                  <a:t>1</a:t>
                </a:r>
                <a:r>
                  <a:rPr lang="en-US" sz="2000" dirty="0">
                    <a:solidFill>
                      <a:srgbClr val="339933"/>
                    </a:solidFill>
                  </a:rPr>
                  <a:t>) = </a:t>
                </a:r>
                <a:r>
                  <a:rPr lang="en-US" sz="2000" i="1" dirty="0">
                    <a:solidFill>
                      <a:srgbClr val="339933"/>
                    </a:solidFill>
                  </a:rPr>
                  <a:t>CF</a:t>
                </a:r>
                <a:r>
                  <a:rPr lang="en-US" sz="2000" dirty="0">
                    <a:solidFill>
                      <a:srgbClr val="339933"/>
                    </a:solidFill>
                  </a:rPr>
                  <a:t>(</a:t>
                </a:r>
                <a:r>
                  <a:rPr lang="en-US" sz="2000" i="1" dirty="0">
                    <a:solidFill>
                      <a:srgbClr val="339933"/>
                    </a:solidFill>
                  </a:rPr>
                  <a:t>IHV</a:t>
                </a:r>
                <a:r>
                  <a:rPr lang="en-US" sz="2000" dirty="0">
                    <a:solidFill>
                      <a:srgbClr val="339933"/>
                    </a:solidFill>
                  </a:rPr>
                  <a:t>,</a:t>
                </a:r>
                <a:r>
                  <a:rPr lang="en-US" sz="2000" i="1" dirty="0">
                    <a:solidFill>
                      <a:srgbClr val="339933"/>
                    </a:solidFill>
                  </a:rPr>
                  <a:t>m</a:t>
                </a:r>
                <a:r>
                  <a:rPr lang="en-US" sz="2000" baseline="-25000" dirty="0">
                    <a:solidFill>
                      <a:srgbClr val="339933"/>
                    </a:solidFill>
                  </a:rPr>
                  <a:t>2</a:t>
                </a:r>
                <a:r>
                  <a:rPr lang="en-US" sz="2000" dirty="0">
                    <a:solidFill>
                      <a:srgbClr val="339933"/>
                    </a:solidFill>
                  </a:rPr>
                  <a:t>)</a:t>
                </a:r>
                <a:endParaRPr lang="en-US" sz="2000" dirty="0"/>
              </a:p>
              <a:p>
                <a:r>
                  <a:rPr lang="en-US" sz="2000" i="1" dirty="0">
                    <a:solidFill>
                      <a:schemeClr val="accent2"/>
                    </a:solidFill>
                  </a:rPr>
                  <a:t>pseudo-collision</a:t>
                </a:r>
                <a:r>
                  <a:rPr lang="en-US" sz="2000" dirty="0"/>
                  <a:t> for a compression function: </a:t>
                </a:r>
                <a:r>
                  <a:rPr lang="en-US" sz="2000" i="1" dirty="0">
                    <a:solidFill>
                      <a:srgbClr val="339933"/>
                    </a:solidFill>
                  </a:rPr>
                  <a:t>m</a:t>
                </a:r>
                <a:r>
                  <a:rPr lang="en-US" sz="2000" baseline="-25000" dirty="0">
                    <a:solidFill>
                      <a:srgbClr val="339933"/>
                    </a:solidFill>
                  </a:rPr>
                  <a:t>1</a:t>
                </a:r>
                <a:r>
                  <a:rPr lang="en-US" sz="2000" dirty="0"/>
                  <a:t>, </a:t>
                </a:r>
                <a:r>
                  <a:rPr lang="en-US" sz="2000" i="1" dirty="0">
                    <a:solidFill>
                      <a:srgbClr val="339933"/>
                    </a:solidFill>
                  </a:rPr>
                  <a:t>m</a:t>
                </a:r>
                <a:r>
                  <a:rPr lang="en-US" sz="2000" baseline="-25000" dirty="0">
                    <a:solidFill>
                      <a:srgbClr val="339933"/>
                    </a:solidFill>
                  </a:rPr>
                  <a:t>2</a:t>
                </a:r>
                <a:r>
                  <a:rPr lang="en-US" sz="2000" dirty="0"/>
                  <a:t>, </a:t>
                </a:r>
                <a:r>
                  <a:rPr lang="en-US" sz="2000" i="1" dirty="0">
                    <a:solidFill>
                      <a:srgbClr val="339933"/>
                    </a:solidFill>
                  </a:rPr>
                  <a:t>IHV</a:t>
                </a:r>
                <a:r>
                  <a:rPr lang="en-US" sz="2000" baseline="-25000" dirty="0">
                    <a:solidFill>
                      <a:srgbClr val="339933"/>
                    </a:solidFill>
                  </a:rPr>
                  <a:t>1</a:t>
                </a:r>
                <a:r>
                  <a:rPr lang="en-US" sz="2000" dirty="0"/>
                  <a:t>, </a:t>
                </a:r>
                <a:r>
                  <a:rPr lang="en-US" sz="2000" i="1" dirty="0">
                    <a:solidFill>
                      <a:srgbClr val="339933"/>
                    </a:solidFill>
                  </a:rPr>
                  <a:t>IHV</a:t>
                </a:r>
                <a:r>
                  <a:rPr lang="en-US" sz="2000" baseline="-25000" dirty="0">
                    <a:solidFill>
                      <a:srgbClr val="339933"/>
                    </a:solidFill>
                  </a:rPr>
                  <a:t>2</a:t>
                </a:r>
                <a:r>
                  <a:rPr lang="en-US" sz="2000" dirty="0">
                    <a:solidFill>
                      <a:srgbClr val="339933"/>
                    </a:solidFill>
                  </a:rPr>
                  <a:t> </a:t>
                </a:r>
                <a:r>
                  <a:rPr lang="en-US" sz="2000" dirty="0"/>
                  <a:t>such that </a:t>
                </a:r>
                <a:r>
                  <a:rPr lang="en-US" sz="2000" i="1" dirty="0">
                    <a:solidFill>
                      <a:srgbClr val="339933"/>
                    </a:solidFill>
                  </a:rPr>
                  <a:t>CF</a:t>
                </a:r>
                <a:r>
                  <a:rPr lang="en-US" sz="2000" dirty="0">
                    <a:solidFill>
                      <a:srgbClr val="339933"/>
                    </a:solidFill>
                  </a:rPr>
                  <a:t>(</a:t>
                </a:r>
                <a:r>
                  <a:rPr lang="en-US" sz="2000" i="1" dirty="0">
                    <a:solidFill>
                      <a:srgbClr val="339933"/>
                    </a:solidFill>
                  </a:rPr>
                  <a:t>IHV</a:t>
                </a:r>
                <a:r>
                  <a:rPr lang="en-US" sz="2000" baseline="-25000" dirty="0">
                    <a:solidFill>
                      <a:srgbClr val="339933"/>
                    </a:solidFill>
                  </a:rPr>
                  <a:t>1</a:t>
                </a:r>
                <a:r>
                  <a:rPr lang="en-US" sz="2000" dirty="0">
                    <a:solidFill>
                      <a:srgbClr val="339933"/>
                    </a:solidFill>
                  </a:rPr>
                  <a:t>,</a:t>
                </a:r>
                <a:r>
                  <a:rPr lang="en-US" sz="2000" i="1" dirty="0">
                    <a:solidFill>
                      <a:srgbClr val="339933"/>
                    </a:solidFill>
                  </a:rPr>
                  <a:t>m</a:t>
                </a:r>
                <a:r>
                  <a:rPr lang="en-US" sz="2000" baseline="-25000" dirty="0">
                    <a:solidFill>
                      <a:srgbClr val="339933"/>
                    </a:solidFill>
                  </a:rPr>
                  <a:t>1</a:t>
                </a:r>
                <a:r>
                  <a:rPr lang="en-US" sz="2000" dirty="0">
                    <a:solidFill>
                      <a:srgbClr val="339933"/>
                    </a:solidFill>
                  </a:rPr>
                  <a:t>) = </a:t>
                </a:r>
                <a:r>
                  <a:rPr lang="en-US" sz="2000" i="1" dirty="0">
                    <a:solidFill>
                      <a:srgbClr val="339933"/>
                    </a:solidFill>
                  </a:rPr>
                  <a:t>CF</a:t>
                </a:r>
                <a:r>
                  <a:rPr lang="en-US" sz="2000" dirty="0">
                    <a:solidFill>
                      <a:srgbClr val="339933"/>
                    </a:solidFill>
                  </a:rPr>
                  <a:t>(</a:t>
                </a:r>
                <a:r>
                  <a:rPr lang="en-US" sz="2000" i="1" dirty="0">
                    <a:solidFill>
                      <a:srgbClr val="339933"/>
                    </a:solidFill>
                  </a:rPr>
                  <a:t>IHV</a:t>
                </a:r>
                <a:r>
                  <a:rPr lang="en-US" sz="2000" baseline="-25000" dirty="0">
                    <a:solidFill>
                      <a:srgbClr val="339933"/>
                    </a:solidFill>
                  </a:rPr>
                  <a:t>2</a:t>
                </a:r>
                <a:r>
                  <a:rPr lang="en-US" sz="2000" dirty="0">
                    <a:solidFill>
                      <a:srgbClr val="339933"/>
                    </a:solidFill>
                  </a:rPr>
                  <a:t>,</a:t>
                </a:r>
                <a:r>
                  <a:rPr lang="en-US" sz="2000" i="1" dirty="0">
                    <a:solidFill>
                      <a:srgbClr val="339933"/>
                    </a:solidFill>
                  </a:rPr>
                  <a:t>m</a:t>
                </a:r>
                <a:r>
                  <a:rPr lang="en-US" sz="2000" baseline="-25000" dirty="0">
                    <a:solidFill>
                      <a:srgbClr val="339933"/>
                    </a:solidFill>
                  </a:rPr>
                  <a:t>2</a:t>
                </a:r>
                <a:r>
                  <a:rPr lang="en-US" sz="2000" dirty="0">
                    <a:solidFill>
                      <a:srgbClr val="339933"/>
                    </a:solidFill>
                  </a:rPr>
                  <a:t>)</a:t>
                </a:r>
                <a:r>
                  <a:rPr lang="en-US" sz="2000" dirty="0"/>
                  <a:t> </a:t>
                </a:r>
              </a:p>
              <a:p>
                <a:r>
                  <a:rPr lang="en-US" sz="2000" dirty="0">
                    <a:solidFill>
                      <a:schemeClr val="accent2"/>
                    </a:solidFill>
                  </a:rPr>
                  <a:t>Theorem</a:t>
                </a:r>
                <a:r>
                  <a:rPr lang="en-US" sz="2000" dirty="0"/>
                  <a:t> (</a:t>
                </a:r>
                <a:r>
                  <a:rPr lang="en-US" sz="2000" dirty="0" err="1"/>
                  <a:t>Merkle-Damg</a:t>
                </a:r>
                <a:r>
                  <a:rPr lang="en-US" sz="2000" dirty="0" err="1">
                    <a:cs typeface="Arial" pitchFamily="34" charset="0"/>
                  </a:rPr>
                  <a:t>å</a:t>
                </a:r>
                <a:r>
                  <a:rPr lang="en-US" sz="2000" dirty="0" err="1"/>
                  <a:t>rd</a:t>
                </a:r>
                <a:r>
                  <a:rPr lang="en-US" sz="2000" dirty="0"/>
                  <a:t>): If the compression function </a:t>
                </a:r>
                <a:r>
                  <a:rPr lang="en-US" sz="2000" i="1" dirty="0">
                    <a:solidFill>
                      <a:srgbClr val="339933"/>
                    </a:solidFill>
                  </a:rPr>
                  <a:t>CF </a:t>
                </a:r>
                <a:r>
                  <a:rPr lang="en-US" sz="2000" dirty="0"/>
                  <a:t>is pseudo-collision resistant, then a hash function </a:t>
                </a:r>
                <a:r>
                  <a:rPr lang="en-US" sz="2000" i="1" dirty="0">
                    <a:solidFill>
                      <a:srgbClr val="339933"/>
                    </a:solidFill>
                  </a:rPr>
                  <a:t>h</a:t>
                </a:r>
                <a:r>
                  <a:rPr lang="en-US" sz="2000" dirty="0"/>
                  <a:t> derived by </a:t>
                </a:r>
                <a:r>
                  <a:rPr lang="en-US" sz="2000" dirty="0" err="1"/>
                  <a:t>Merkle-Damg</a:t>
                </a:r>
                <a:r>
                  <a:rPr lang="en-US" sz="2000" dirty="0" err="1">
                    <a:cs typeface="Arial" pitchFamily="34" charset="0"/>
                  </a:rPr>
                  <a:t>å</a:t>
                </a:r>
                <a:r>
                  <a:rPr lang="en-US" sz="2000" dirty="0" err="1"/>
                  <a:t>rd</a:t>
                </a:r>
                <a:r>
                  <a:rPr lang="en-US" sz="2000" dirty="0"/>
                  <a:t> iterated compression is collision resistant.</a:t>
                </a:r>
              </a:p>
              <a:p>
                <a:pPr lvl="1"/>
                <a:r>
                  <a:rPr lang="en-US" sz="1600" dirty="0"/>
                  <a:t>Proof: </a:t>
                </a:r>
                <a:r>
                  <a:rPr lang="en-US" sz="1600" dirty="0" smtClean="0"/>
                  <a:t>Suppose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339933"/>
                        </a:solidFill>
                        <a:latin typeface="Cambria Math"/>
                      </a:rPr>
                      <m:t>𝒉</m:t>
                    </m:r>
                    <m:d>
                      <m:dPr>
                        <m:ctrlPr>
                          <a:rPr lang="en-US" sz="1600" b="1" i="1" smtClean="0">
                            <a:solidFill>
                              <a:srgbClr val="33993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1" i="1" smtClean="0">
                                <a:solidFill>
                                  <a:srgbClr val="33993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solidFill>
                                  <a:srgbClr val="339933"/>
                                </a:solidFill>
                                <a:latin typeface="Cambria Math"/>
                              </a:rPr>
                              <m:t>𝒎</m:t>
                            </m:r>
                          </m:e>
                          <m:sub>
                            <m:r>
                              <a:rPr lang="en-US" sz="1600" b="1" i="1" smtClean="0">
                                <a:solidFill>
                                  <a:srgbClr val="339933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1600" b="1" i="1" smtClean="0">
                        <a:solidFill>
                          <a:srgbClr val="339933"/>
                        </a:solidFill>
                        <a:latin typeface="Cambria Math"/>
                      </a:rPr>
                      <m:t>=</m:t>
                    </m:r>
                    <m:r>
                      <a:rPr lang="en-US" sz="1600" b="1" i="1" smtClean="0">
                        <a:solidFill>
                          <a:srgbClr val="339933"/>
                        </a:solidFill>
                        <a:latin typeface="Cambria Math"/>
                      </a:rPr>
                      <m:t>𝒉</m:t>
                    </m:r>
                    <m:r>
                      <a:rPr lang="en-US" sz="1600" b="1" i="1" smtClean="0">
                        <a:solidFill>
                          <a:srgbClr val="339933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1600" b="1" i="1" smtClean="0">
                            <a:solidFill>
                              <a:srgbClr val="3399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339933"/>
                            </a:solidFill>
                            <a:latin typeface="Cambria Math"/>
                          </a:rPr>
                          <m:t>𝒎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339933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1600" b="1" i="1" smtClean="0">
                        <a:solidFill>
                          <a:srgbClr val="339933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1600" dirty="0" smtClean="0"/>
                  <a:t>, then</a:t>
                </a:r>
                <a:endParaRPr lang="en-US" sz="1600" dirty="0"/>
              </a:p>
              <a:p>
                <a:pPr lvl="2"/>
                <a:r>
                  <a:rPr lang="en-US" sz="1600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rgbClr val="3399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339933"/>
                            </a:solidFill>
                            <a:latin typeface="Cambria Math"/>
                          </a:rPr>
                          <m:t>𝒎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339933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de-DE" sz="1600" b="1" i="1" smtClean="0">
                        <a:solidFill>
                          <a:srgbClr val="339933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16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rgbClr val="3399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339933"/>
                            </a:solidFill>
                            <a:latin typeface="Cambria Math"/>
                          </a:rPr>
                          <m:t>𝒎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339933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1600" dirty="0" smtClean="0"/>
                  <a:t> same size: locate </a:t>
                </a:r>
                <a:r>
                  <a:rPr lang="en-US" sz="1600" dirty="0"/>
                  <a:t>the iteration where </a:t>
                </a:r>
                <a:r>
                  <a:rPr lang="en-US" sz="1600" dirty="0" smtClean="0"/>
                  <a:t>pseudo-collision occurs</a:t>
                </a:r>
              </a:p>
              <a:p>
                <a:pPr lvl="2"/>
                <a:r>
                  <a:rPr lang="en-US" sz="1600" dirty="0" smtClean="0"/>
                  <a:t>Else a pseudo-collision for </a:t>
                </a:r>
                <a:r>
                  <a:rPr lang="en-US" sz="1600" dirty="0" smtClean="0">
                    <a:solidFill>
                      <a:srgbClr val="339933"/>
                    </a:solidFill>
                  </a:rPr>
                  <a:t>CF</a:t>
                </a:r>
                <a:r>
                  <a:rPr lang="en-US" sz="1600" dirty="0" smtClean="0"/>
                  <a:t> appears in the last blocks (cont. length)</a:t>
                </a:r>
                <a:endParaRPr lang="en-US" sz="1600" dirty="0"/>
              </a:p>
              <a:p>
                <a:r>
                  <a:rPr lang="en-US" sz="2000" dirty="0"/>
                  <a:t>Note: </a:t>
                </a:r>
              </a:p>
              <a:p>
                <a:pPr lvl="1"/>
                <a:r>
                  <a:rPr lang="en-US" sz="1600" dirty="0"/>
                  <a:t>a method to find pseudo-collisions does not lead to a method to find collisions for the hash function </a:t>
                </a:r>
              </a:p>
              <a:p>
                <a:pPr lvl="1"/>
                <a:r>
                  <a:rPr lang="en-US" sz="1600" dirty="0"/>
                  <a:t>a method to find collisions for the compression function is almost a method to find collisions for the hash function, we ‘only’ have a wrong </a:t>
                </a:r>
                <a:r>
                  <a:rPr lang="en-US" sz="1600" i="1" dirty="0">
                    <a:solidFill>
                      <a:srgbClr val="339933"/>
                    </a:solidFill>
                  </a:rPr>
                  <a:t>IHV</a:t>
                </a:r>
              </a:p>
            </p:txBody>
          </p:sp>
        </mc:Choice>
        <mc:Fallback xmlns="">
          <p:sp>
            <p:nvSpPr>
              <p:cNvPr id="911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95536" y="1587500"/>
                <a:ext cx="8424614" cy="4572000"/>
              </a:xfrm>
              <a:blipFill rotWithShape="0">
                <a:blip r:embed="rId2"/>
                <a:stretch>
                  <a:fillRect l="-651" t="-533" b="-3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655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Sponges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sz="2400" i="1" dirty="0" smtClean="0">
                    <a:solidFill>
                      <a:schemeClr val="accent2"/>
                    </a:solidFill>
                  </a:rPr>
                  <a:t>Given:</a:t>
                </a:r>
                <a:endParaRPr lang="en-US" sz="2400" i="1" dirty="0">
                  <a:solidFill>
                    <a:schemeClr val="accent2"/>
                  </a:solidFill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sz="2400" i="1" dirty="0" smtClean="0">
                    <a:solidFill>
                      <a:schemeClr val="accent2"/>
                    </a:solidFill>
                  </a:rPr>
                  <a:t>permutation</a:t>
                </a:r>
                <a:r>
                  <a:rPr lang="en-US" sz="2400" dirty="0" smtClean="0"/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: {0,1}</m:t>
                    </m:r>
                    <m:r>
                      <a:rPr lang="en-US" sz="2400" i="1" baseline="300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 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{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0,1}</m:t>
                    </m:r>
                    <m:r>
                      <a:rPr lang="en-US" sz="2400" i="1" baseline="300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𝑏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endParaRPr lang="en-US" sz="2400" dirty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sz="2400" i="1" dirty="0">
                  <a:solidFill>
                    <a:schemeClr val="accent2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sz="2400" i="1" dirty="0">
                    <a:solidFill>
                      <a:schemeClr val="accent2"/>
                    </a:solidFill>
                  </a:rPr>
                  <a:t>Goal:</a:t>
                </a:r>
              </a:p>
              <a:p>
                <a:r>
                  <a:rPr lang="de-DE" sz="2400" i="1" dirty="0">
                    <a:solidFill>
                      <a:schemeClr val="accent2"/>
                    </a:solidFill>
                  </a:rPr>
                  <a:t>Hash function:</a:t>
                </a:r>
                <a14:m>
                  <m:oMath xmlns:m="http://schemas.openxmlformats.org/officeDocument/2006/math">
                    <m:r>
                      <a:rPr lang="de-DE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2400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: </m:t>
                    </m:r>
                    <m:sSup>
                      <m:sSupPr>
                        <m:ctrlPr>
                          <a:rPr lang="de-DE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de-DE" sz="24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de-DE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400" i="1" dirty="0">
                        <a:latin typeface="Cambria Math" panose="02040503050406030204" pitchFamily="18" charset="0"/>
                        <a:sym typeface="Wingdings" pitchFamily="2" charset="2"/>
                      </a:rPr>
                      <m:t> {0,1}</m:t>
                    </m:r>
                    <m:r>
                      <a:rPr lang="en-US" sz="2400" i="1" baseline="30000" dirty="0">
                        <a:latin typeface="Cambria Math" panose="02040503050406030204" pitchFamily="18" charset="0"/>
                        <a:sym typeface="Wingdings" pitchFamily="2" charset="2"/>
                      </a:rPr>
                      <m:t>𝑛</m:t>
                    </m:r>
                  </m:oMath>
                </a14:m>
                <a:r>
                  <a:rPr lang="en-US" sz="2400" dirty="0" smtClean="0"/>
                  <a:t/>
                </a:r>
                <a:br>
                  <a:rPr lang="en-US" sz="2400" dirty="0" smtClean="0"/>
                </a:br>
                <a:r>
                  <a:rPr lang="en-US" sz="2400" dirty="0" smtClean="0"/>
                  <a:t>( actually</a:t>
                </a:r>
                <a:r>
                  <a:rPr lang="en-US" sz="2400" i="1" dirty="0">
                    <a:solidFill>
                      <a:srgbClr val="339933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2400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: </m:t>
                    </m:r>
                    <m:sSup>
                      <m:sSupPr>
                        <m:ctrlPr>
                          <a:rPr lang="de-DE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de-DE" sz="24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de-DE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400" i="1" dirty="0">
                        <a:latin typeface="Cambria Math" panose="02040503050406030204" pitchFamily="18" charset="0"/>
                        <a:sym typeface="Wingdings" pitchFamily="2" charset="2"/>
                      </a:rPr>
                      <m:t> </m:t>
                    </m:r>
                    <m:sSup>
                      <m:sSupPr>
                        <m:ctrlPr>
                          <a:rPr lang="de-DE" sz="2400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 dirty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d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de-DE" sz="2400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rgbClr val="339933"/>
                    </a:solidFill>
                    <a:sym typeface="Wingdings" pitchFamily="2" charset="2"/>
                  </a:rPr>
                  <a:t> </a:t>
                </a:r>
                <a:r>
                  <a:rPr lang="en-US" sz="2400" dirty="0" smtClean="0">
                    <a:sym typeface="Wingdings" pitchFamily="2" charset="2"/>
                  </a:rPr>
                  <a:t>)</a:t>
                </a:r>
              </a:p>
              <a:p>
                <a:pPr>
                  <a:lnSpc>
                    <a:spcPct val="90000"/>
                  </a:lnSpc>
                </a:pPr>
                <a:endParaRPr lang="de-DE" sz="2400" dirty="0">
                  <a:sym typeface="Wingdings" pitchFamily="2" charset="2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de-DE" sz="2400" dirty="0" smtClean="0">
                    <a:sym typeface="Wingdings" pitchFamily="2" charset="2"/>
                  </a:rPr>
                  <a:t>(Already includes CF design, more later)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59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3CFC4-EBD1-4466-832D-026E7D94D47B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941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5DFB8-8739-445D-A25D-C84C3E0E1244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Sponges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2000" dirty="0" smtClean="0"/>
              <a:t>Used and introduced in SHA3 aka </a:t>
            </a:r>
            <a:r>
              <a:rPr lang="en-US" sz="2000" dirty="0" smtClean="0"/>
              <a:t>Keccak </a:t>
            </a:r>
          </a:p>
          <a:p>
            <a:pPr lvl="1"/>
            <a:r>
              <a:rPr lang="nl-NL" sz="1600" dirty="0"/>
              <a:t>Guido Bertoni, Joan Daemen, Michaël Peeters and Gilles Van </a:t>
            </a:r>
            <a:r>
              <a:rPr lang="nl-NL" sz="1600" dirty="0" smtClean="0"/>
              <a:t>Assche</a:t>
            </a:r>
            <a:endParaRPr lang="nl-NL" sz="1600" dirty="0"/>
          </a:p>
          <a:p>
            <a:pPr lvl="1"/>
            <a:endParaRPr lang="en-US" sz="1600" dirty="0"/>
          </a:p>
        </p:txBody>
      </p:sp>
      <p:pic>
        <p:nvPicPr>
          <p:cNvPr id="94210" name="Picture 2" descr="C:\Users\shoogh\Pictures\Sponge-1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490114"/>
            <a:ext cx="7657713" cy="386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32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Intermezzo: </a:t>
            </a:r>
            <a:r>
              <a:rPr lang="de-DE" dirty="0" smtClean="0"/>
              <a:t>Random oracles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 smtClean="0"/>
              <a:t>Models the perfect hash function</a:t>
            </a:r>
          </a:p>
          <a:p>
            <a:r>
              <a:rPr lang="de-DE" dirty="0" smtClean="0"/>
              <a:t>Truely random function without any structure</a:t>
            </a:r>
          </a:p>
          <a:p>
            <a:r>
              <a:rPr lang="de-DE" dirty="0" smtClean="0"/>
              <a:t>Best attacks: Generic attacks (No structure available!)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Issue</a:t>
            </a:r>
            <a:r>
              <a:rPr lang="de-DE" dirty="0"/>
              <a:t>:</a:t>
            </a:r>
            <a:endParaRPr lang="de-DE" dirty="0" smtClean="0"/>
          </a:p>
          <a:p>
            <a:r>
              <a:rPr lang="de-DE" dirty="0" smtClean="0"/>
              <a:t>No way to build a RO with polynomial-size description</a:t>
            </a:r>
          </a:p>
          <a:p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Mind Model:</a:t>
            </a:r>
            <a:endParaRPr lang="de-DE" dirty="0"/>
          </a:p>
          <a:p>
            <a:r>
              <a:rPr lang="de-DE" dirty="0" smtClean="0"/>
              <a:t>Lazy-sampling</a:t>
            </a:r>
          </a:p>
          <a:p>
            <a:pPr lvl="1"/>
            <a:r>
              <a:rPr lang="de-DE" dirty="0" smtClean="0"/>
              <a:t>Imagine a black box implementing the function</a:t>
            </a:r>
          </a:p>
          <a:p>
            <a:pPr lvl="1"/>
            <a:r>
              <a:rPr lang="de-DE" dirty="0" smtClean="0"/>
              <a:t>For every new query, a random response is sampled</a:t>
            </a:r>
          </a:p>
          <a:p>
            <a:pPr lvl="1"/>
            <a:r>
              <a:rPr lang="de-DE" dirty="0" smtClean="0"/>
              <a:t>For old queries, former response is used</a:t>
            </a:r>
            <a:endParaRPr lang="de-D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3CFC4-EBD1-4466-832D-026E7D94D47B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366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D680E-1F0E-4A4C-AD67-75990171D874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Sponge security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13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95536" y="1587500"/>
                <a:ext cx="8424614" cy="4572000"/>
              </a:xfrm>
            </p:spPr>
            <p:txBody>
              <a:bodyPr/>
              <a:lstStyle/>
              <a:p>
                <a:endParaRPr lang="en-US" sz="2000" dirty="0" smtClean="0">
                  <a:solidFill>
                    <a:schemeClr val="accent2"/>
                  </a:solidFill>
                </a:endParaRPr>
              </a:p>
              <a:p>
                <a:r>
                  <a:rPr lang="en-US" sz="2000" dirty="0" smtClean="0">
                    <a:solidFill>
                      <a:schemeClr val="accent2"/>
                    </a:solidFill>
                  </a:rPr>
                  <a:t>Theorem</a:t>
                </a:r>
                <a:r>
                  <a:rPr lang="en-US" sz="2000" dirty="0" smtClean="0"/>
                  <a:t> (</a:t>
                </a:r>
                <a:r>
                  <a:rPr lang="en-US" sz="2000" dirty="0" err="1" smtClean="0"/>
                  <a:t>Indifferentiability</a:t>
                </a:r>
                <a:r>
                  <a:rPr lang="en-US" sz="2000" dirty="0" smtClean="0"/>
                  <a:t> from a random oracle): </a:t>
                </a:r>
                <a:br>
                  <a:rPr lang="en-US" sz="2000" dirty="0" smtClean="0"/>
                </a:br>
                <a:r>
                  <a:rPr lang="de-DE" sz="2000" dirty="0" smtClean="0"/>
                  <a:t>If f is a random permutation, the expected complexity for differentiating a sponge from a random oracle is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de-DE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  <m:r>
                          <m:rPr>
                            <m:nor/>
                          </m:rPr>
                          <a:rPr lang="en-US" sz="2000" dirty="0"/>
                          <m:t> </m:t>
                        </m:r>
                      </m:e>
                    </m:rad>
                    <m:sSup>
                      <m:sSupPr>
                        <m:ctrlPr>
                          <a:rPr lang="de-DE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de-DE" sz="20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de-DE" sz="2000" b="1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de-DE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000" dirty="0" smtClean="0"/>
                  <a:t>.</a:t>
                </a:r>
                <a:endParaRPr lang="en-US" sz="2000" dirty="0"/>
              </a:p>
              <a:p>
                <a:endParaRPr lang="de-DE" sz="2000" dirty="0" smtClean="0"/>
              </a:p>
              <a:p>
                <a:endParaRPr lang="en-US" sz="2000" dirty="0" smtClean="0"/>
              </a:p>
              <a:p>
                <a:r>
                  <a:rPr lang="en-US" sz="2000" dirty="0" smtClean="0"/>
                  <a:t>Note</a:t>
                </a:r>
                <a:r>
                  <a:rPr lang="en-US" sz="2000" dirty="0"/>
                  <a:t>: </a:t>
                </a:r>
                <a:endParaRPr lang="en-US" sz="2000" dirty="0" smtClean="0"/>
              </a:p>
              <a:p>
                <a:pPr lvl="1"/>
                <a:r>
                  <a:rPr lang="de-DE" sz="1600" dirty="0" smtClean="0"/>
                  <a:t>Neat way to simplify security arguments</a:t>
                </a:r>
              </a:p>
              <a:p>
                <a:pPr lvl="1"/>
                <a:r>
                  <a:rPr lang="de-DE" sz="1600" dirty="0" smtClean="0"/>
                  <a:t>Implies bounds for all attacks that use less than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  <m:r>
                          <m:rPr>
                            <m:nor/>
                          </m:rPr>
                          <a:rPr lang="en-US" sz="1600" dirty="0"/>
                          <m:t> </m:t>
                        </m:r>
                      </m:e>
                    </m:rad>
                    <m:sSup>
                      <m:sSup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1600" dirty="0" smtClean="0"/>
                  <a:t> queries </a:t>
                </a:r>
              </a:p>
              <a:p>
                <a:pPr lvl="1"/>
                <a:r>
                  <a:rPr lang="de-DE" sz="1600" dirty="0" smtClean="0"/>
                  <a:t>Bounds are those of generic attacks against a random oracle</a:t>
                </a:r>
                <a:endParaRPr lang="en-US" sz="1600" dirty="0"/>
              </a:p>
            </p:txBody>
          </p:sp>
        </mc:Choice>
        <mc:Fallback xmlns="">
          <p:sp>
            <p:nvSpPr>
              <p:cNvPr id="911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95536" y="1587500"/>
                <a:ext cx="8424614" cy="4572000"/>
              </a:xfrm>
              <a:blipFill rotWithShape="0">
                <a:blip r:embed="rId2"/>
                <a:stretch>
                  <a:fillRect l="-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577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5DFB8-8739-445D-A25D-C84C3E0E1244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Sponges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2000" dirty="0" smtClean="0"/>
              <a:t>Used and introduced in SHA3 aka </a:t>
            </a:r>
            <a:r>
              <a:rPr lang="en-US" sz="2000" dirty="0" smtClean="0"/>
              <a:t>Keccak </a:t>
            </a:r>
          </a:p>
          <a:p>
            <a:pPr lvl="1"/>
            <a:r>
              <a:rPr lang="nl-NL" sz="1600" dirty="0"/>
              <a:t>Guido Bertoni, Joan Daemen, Michaël Peeters and Gilles Van </a:t>
            </a:r>
            <a:r>
              <a:rPr lang="nl-NL" sz="1600" dirty="0" smtClean="0"/>
              <a:t>Assche</a:t>
            </a:r>
            <a:endParaRPr lang="nl-NL" sz="1600" dirty="0"/>
          </a:p>
          <a:p>
            <a:pPr lvl="1"/>
            <a:endParaRPr lang="en-US" sz="1600" dirty="0"/>
          </a:p>
        </p:txBody>
      </p:sp>
      <p:pic>
        <p:nvPicPr>
          <p:cNvPr id="94210" name="Picture 2" descr="C:\Users\shoogh\Pictures\Sponge-1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44" y="2490114"/>
            <a:ext cx="7657713" cy="386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2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7584" y="3140968"/>
            <a:ext cx="7772400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 smtClean="0">
                <a:latin typeface="+mn-lt"/>
              </a:rPr>
              <a:t>Compression Function Design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3CFC4-EBD1-4466-832D-026E7D94D47B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008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Block-Cipher-based designs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 smtClean="0"/>
              <a:t>Traditional approach</a:t>
            </a:r>
          </a:p>
          <a:p>
            <a:r>
              <a:rPr lang="de-DE" sz="2400" dirty="0" smtClean="0"/>
              <a:t>Many possible modes </a:t>
            </a:r>
          </a:p>
          <a:p>
            <a:pPr lvl="1"/>
            <a:r>
              <a:rPr lang="de-DE" sz="2000" dirty="0" smtClean="0"/>
              <a:t>see </a:t>
            </a:r>
            <a:r>
              <a:rPr lang="en-US" sz="2000" dirty="0" err="1"/>
              <a:t>Preneel</a:t>
            </a:r>
            <a:r>
              <a:rPr lang="en-US" sz="2000" dirty="0" smtClean="0"/>
              <a:t>, </a:t>
            </a:r>
            <a:r>
              <a:rPr lang="en-US" sz="2000" dirty="0" err="1"/>
              <a:t>Govaerts</a:t>
            </a:r>
            <a:r>
              <a:rPr lang="en-US" sz="2000" dirty="0"/>
              <a:t>, </a:t>
            </a:r>
            <a:r>
              <a:rPr lang="en-US" sz="2000" dirty="0" err="1" smtClean="0"/>
              <a:t>Vandewalle</a:t>
            </a:r>
            <a:r>
              <a:rPr lang="en-US" sz="2000" dirty="0"/>
              <a:t>.</a:t>
            </a:r>
            <a:r>
              <a:rPr lang="en-US" sz="2000" dirty="0" smtClean="0"/>
              <a:t> </a:t>
            </a:r>
            <a:r>
              <a:rPr lang="en-US" sz="2000" dirty="0"/>
              <a:t>Hash functions based on block ciphers: a synthetic </a:t>
            </a:r>
            <a:r>
              <a:rPr lang="en-US" sz="2000" dirty="0" smtClean="0"/>
              <a:t>approach. CRYPTO’93</a:t>
            </a:r>
          </a:p>
          <a:p>
            <a:pPr lvl="1"/>
            <a:r>
              <a:rPr lang="de-DE" sz="2000" dirty="0" smtClean="0"/>
              <a:t>security: </a:t>
            </a:r>
            <a:r>
              <a:rPr lang="en-US" sz="2000" dirty="0"/>
              <a:t>Black, </a:t>
            </a:r>
            <a:r>
              <a:rPr lang="en-US" sz="2000" dirty="0" err="1" smtClean="0"/>
              <a:t>Rogaway</a:t>
            </a:r>
            <a:r>
              <a:rPr lang="en-US" sz="2000" dirty="0"/>
              <a:t>, </a:t>
            </a:r>
            <a:r>
              <a:rPr lang="en-US" sz="2000" dirty="0" smtClean="0"/>
              <a:t>Shrimpton. </a:t>
            </a:r>
            <a:r>
              <a:rPr lang="en-US" sz="2000" dirty="0"/>
              <a:t>Black-Box Analysis of the Block-Cipher-Based Hash-Function Constructions from </a:t>
            </a:r>
            <a:r>
              <a:rPr lang="en-US" sz="2000" dirty="0" smtClean="0"/>
              <a:t>PGV. CRYPTO’02</a:t>
            </a:r>
          </a:p>
          <a:p>
            <a:r>
              <a:rPr lang="de-DE" sz="2400" dirty="0" smtClean="0"/>
              <a:t>Most popular</a:t>
            </a:r>
            <a:r>
              <a:rPr lang="de-DE" sz="2400" dirty="0"/>
              <a:t>: </a:t>
            </a:r>
            <a:r>
              <a:rPr lang="de-DE" sz="2400" dirty="0" smtClean="0"/>
              <a:t>Matyas-Meyer-Oseas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3CFC4-EBD1-4466-832D-026E7D94D47B}" type="slidenum">
              <a:rPr lang="en-US" altLang="en-US" smtClean="0"/>
              <a:pPr/>
              <a:t>17</a:t>
            </a:fld>
            <a:endParaRPr lang="en-US" altLang="en-US"/>
          </a:p>
        </p:txBody>
      </p:sp>
      <p:grpSp>
        <p:nvGrpSpPr>
          <p:cNvPr id="32" name="Group 31"/>
          <p:cNvGrpSpPr/>
          <p:nvPr/>
        </p:nvGrpSpPr>
        <p:grpSpPr>
          <a:xfrm>
            <a:off x="2260571" y="4649992"/>
            <a:ext cx="4889873" cy="1770953"/>
            <a:chOff x="1985267" y="4178327"/>
            <a:chExt cx="4889873" cy="1770953"/>
          </a:xfrm>
        </p:grpSpPr>
        <p:grpSp>
          <p:nvGrpSpPr>
            <p:cNvPr id="28" name="Group 27"/>
            <p:cNvGrpSpPr/>
            <p:nvPr/>
          </p:nvGrpSpPr>
          <p:grpSpPr>
            <a:xfrm>
              <a:off x="3164726" y="4653136"/>
              <a:ext cx="2520280" cy="1296144"/>
              <a:chOff x="3164726" y="4653136"/>
              <a:chExt cx="2520280" cy="1296144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3740790" y="5229200"/>
                <a:ext cx="720080" cy="720080"/>
                <a:chOff x="971600" y="4869160"/>
                <a:chExt cx="720080" cy="720080"/>
              </a:xfrm>
            </p:grpSpPr>
            <p:sp>
              <p:nvSpPr>
                <p:cNvPr id="6" name="Rectangle 5"/>
                <p:cNvSpPr/>
                <p:nvPr/>
              </p:nvSpPr>
              <p:spPr bwMode="auto">
                <a:xfrm>
                  <a:off x="971600" y="4869160"/>
                  <a:ext cx="720080" cy="72008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7" name="Isosceles Triangle 6"/>
                <p:cNvSpPr/>
                <p:nvPr/>
              </p:nvSpPr>
              <p:spPr bwMode="auto">
                <a:xfrm rot="5400000">
                  <a:off x="942095" y="5085184"/>
                  <a:ext cx="347042" cy="288032"/>
                </a:xfrm>
                <a:prstGeom prst="triangl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18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4982928" y="5480060"/>
                <a:ext cx="216024" cy="224876"/>
                <a:chOff x="3851920" y="5364364"/>
                <a:chExt cx="216024" cy="224876"/>
              </a:xfrm>
            </p:grpSpPr>
            <p:sp>
              <p:nvSpPr>
                <p:cNvPr id="9" name="Oval 8"/>
                <p:cNvSpPr/>
                <p:nvPr/>
              </p:nvSpPr>
              <p:spPr bwMode="auto">
                <a:xfrm>
                  <a:off x="3851920" y="5364364"/>
                  <a:ext cx="216024" cy="224876"/>
                </a:xfrm>
                <a:prstGeom prst="ellips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18" charset="0"/>
                    <a:cs typeface="Arial" pitchFamily="34" charset="0"/>
                  </a:endParaRPr>
                </a:p>
              </p:txBody>
            </p:sp>
            <p:cxnSp>
              <p:nvCxnSpPr>
                <p:cNvPr id="11" name="Straight Connector 10"/>
                <p:cNvCxnSpPr>
                  <a:stCxn id="9" idx="2"/>
                  <a:endCxn id="9" idx="6"/>
                </p:cNvCxnSpPr>
                <p:nvPr/>
              </p:nvCxnSpPr>
              <p:spPr bwMode="auto">
                <a:xfrm>
                  <a:off x="3851920" y="5476802"/>
                  <a:ext cx="216024" cy="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" name="Straight Connector 12"/>
                <p:cNvCxnSpPr>
                  <a:stCxn id="9" idx="0"/>
                  <a:endCxn id="9" idx="4"/>
                </p:cNvCxnSpPr>
                <p:nvPr/>
              </p:nvCxnSpPr>
              <p:spPr bwMode="auto">
                <a:xfrm>
                  <a:off x="3959932" y="5364364"/>
                  <a:ext cx="0" cy="224876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19" name="Straight Arrow Connector 18"/>
              <p:cNvCxnSpPr>
                <a:endCxn id="6" idx="1"/>
              </p:cNvCxnSpPr>
              <p:nvPr/>
            </p:nvCxnSpPr>
            <p:spPr bwMode="auto">
              <a:xfrm>
                <a:off x="3164726" y="5589240"/>
                <a:ext cx="576064" cy="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21" name="Straight Connector 20"/>
              <p:cNvCxnSpPr>
                <a:endCxn id="6" idx="0"/>
              </p:cNvCxnSpPr>
              <p:nvPr/>
            </p:nvCxnSpPr>
            <p:spPr bwMode="auto">
              <a:xfrm>
                <a:off x="4100830" y="4653136"/>
                <a:ext cx="0" cy="576064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" name="Elbow Connector 22"/>
              <p:cNvCxnSpPr>
                <a:endCxn id="9" idx="0"/>
              </p:cNvCxnSpPr>
              <p:nvPr/>
            </p:nvCxnSpPr>
            <p:spPr bwMode="auto">
              <a:xfrm>
                <a:off x="4118832" y="4907102"/>
                <a:ext cx="972108" cy="572958"/>
              </a:xfrm>
              <a:prstGeom prst="bentConnector2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" name="Straight Connector 24"/>
              <p:cNvCxnSpPr>
                <a:stCxn id="6" idx="3"/>
                <a:endCxn id="9" idx="2"/>
              </p:cNvCxnSpPr>
              <p:nvPr/>
            </p:nvCxnSpPr>
            <p:spPr bwMode="auto">
              <a:xfrm>
                <a:off x="4460870" y="5589240"/>
                <a:ext cx="522058" cy="325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" name="Straight Arrow Connector 26"/>
              <p:cNvCxnSpPr/>
              <p:nvPr/>
            </p:nvCxnSpPr>
            <p:spPr bwMode="auto">
              <a:xfrm flipV="1">
                <a:off x="5198952" y="5597949"/>
                <a:ext cx="486054" cy="3258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sp>
          <p:nvSpPr>
            <p:cNvPr id="29" name="TextBox 28"/>
            <p:cNvSpPr txBox="1"/>
            <p:nvPr/>
          </p:nvSpPr>
          <p:spPr>
            <a:xfrm>
              <a:off x="1985267" y="5367116"/>
              <a:ext cx="8469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latin typeface="+mn-lt"/>
                </a:rPr>
                <a:t>IHV</a:t>
              </a:r>
              <a:r>
                <a:rPr lang="de-DE" b="1" baseline="-25000" dirty="0">
                  <a:latin typeface="+mn-lt"/>
                </a:rPr>
                <a:t>i</a:t>
              </a:r>
              <a:endParaRPr lang="en-US" b="1" baseline="-25000" dirty="0">
                <a:latin typeface="+mn-lt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866210" y="4178327"/>
              <a:ext cx="8469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>
                  <a:latin typeface="+mn-lt"/>
                </a:rPr>
                <a:t>M</a:t>
              </a:r>
              <a:r>
                <a:rPr lang="de-DE" b="1" baseline="-25000" dirty="0" smtClean="0">
                  <a:latin typeface="+mn-lt"/>
                </a:rPr>
                <a:t>i</a:t>
              </a:r>
              <a:endParaRPr lang="en-US" b="1" baseline="-25000" dirty="0">
                <a:latin typeface="+mn-lt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863910" y="5358407"/>
              <a:ext cx="10112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>
                  <a:latin typeface="+mn-lt"/>
                </a:rPr>
                <a:t>IHV</a:t>
              </a:r>
              <a:r>
                <a:rPr lang="de-DE" b="1" baseline="-25000" dirty="0" smtClean="0">
                  <a:latin typeface="+mn-lt"/>
                </a:rPr>
                <a:t>i+1</a:t>
              </a:r>
              <a:endParaRPr lang="en-US" b="1" baseline="-250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924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Permutation-based designs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 smtClean="0"/>
              <a:t>Less frequent use</a:t>
            </a:r>
          </a:p>
          <a:p>
            <a:r>
              <a:rPr lang="de-DE" dirty="0" smtClean="0"/>
              <a:t>Keccak compression function: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r>
              <a:rPr lang="de-DE" dirty="0" smtClean="0"/>
              <a:t>Important: NEVER hand out last c bits of IHV!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3CFC4-EBD1-4466-832D-026E7D94D47B}" type="slidenum">
              <a:rPr lang="en-US" altLang="en-US" smtClean="0"/>
              <a:pPr/>
              <a:t>18</a:t>
            </a:fld>
            <a:endParaRPr lang="en-US" altLang="en-US"/>
          </a:p>
        </p:txBody>
      </p:sp>
      <p:grpSp>
        <p:nvGrpSpPr>
          <p:cNvPr id="33" name="Group 32"/>
          <p:cNvGrpSpPr/>
          <p:nvPr/>
        </p:nvGrpSpPr>
        <p:grpSpPr>
          <a:xfrm>
            <a:off x="1979712" y="2780928"/>
            <a:ext cx="4555247" cy="2011605"/>
            <a:chOff x="1636788" y="2662166"/>
            <a:chExt cx="4555247" cy="2011605"/>
          </a:xfrm>
        </p:grpSpPr>
        <p:sp>
          <p:nvSpPr>
            <p:cNvPr id="6" name="Rectangle 5"/>
            <p:cNvSpPr/>
            <p:nvPr/>
          </p:nvSpPr>
          <p:spPr bwMode="auto">
            <a:xfrm>
              <a:off x="3707904" y="3844021"/>
              <a:ext cx="720080" cy="72008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  <a:cs typeface="Arial" pitchFamily="34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3059832" y="3889903"/>
              <a:ext cx="216024" cy="224876"/>
              <a:chOff x="4982928" y="5696084"/>
              <a:chExt cx="216024" cy="224876"/>
            </a:xfrm>
          </p:grpSpPr>
          <p:sp>
            <p:nvSpPr>
              <p:cNvPr id="8" name="Oval 7"/>
              <p:cNvSpPr/>
              <p:nvPr/>
            </p:nvSpPr>
            <p:spPr bwMode="auto">
              <a:xfrm>
                <a:off x="4982928" y="5696084"/>
                <a:ext cx="216024" cy="224876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  <a:cs typeface="Arial" pitchFamily="34" charset="0"/>
                </a:endParaRPr>
              </a:p>
            </p:txBody>
          </p:sp>
          <p:cxnSp>
            <p:nvCxnSpPr>
              <p:cNvPr id="9" name="Straight Connector 8"/>
              <p:cNvCxnSpPr>
                <a:stCxn id="8" idx="2"/>
                <a:endCxn id="8" idx="6"/>
              </p:cNvCxnSpPr>
              <p:nvPr/>
            </p:nvCxnSpPr>
            <p:spPr bwMode="auto">
              <a:xfrm>
                <a:off x="4982928" y="5808522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" name="Straight Connector 9"/>
              <p:cNvCxnSpPr>
                <a:stCxn id="8" idx="0"/>
                <a:endCxn id="8" idx="4"/>
              </p:cNvCxnSpPr>
              <p:nvPr/>
            </p:nvCxnSpPr>
            <p:spPr bwMode="auto">
              <a:xfrm>
                <a:off x="5090940" y="5696084"/>
                <a:ext cx="0" cy="224876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13" name="Straight Arrow Connector 12"/>
            <p:cNvCxnSpPr>
              <a:endCxn id="8" idx="0"/>
            </p:cNvCxnSpPr>
            <p:nvPr/>
          </p:nvCxnSpPr>
          <p:spPr bwMode="auto">
            <a:xfrm>
              <a:off x="3167844" y="3212976"/>
              <a:ext cx="0" cy="676927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6" name="Straight Arrow Connector 15"/>
            <p:cNvCxnSpPr>
              <a:endCxn id="8" idx="2"/>
            </p:cNvCxnSpPr>
            <p:nvPr/>
          </p:nvCxnSpPr>
          <p:spPr bwMode="auto">
            <a:xfrm>
              <a:off x="2555776" y="4002341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8" name="Straight Arrow Connector 17"/>
            <p:cNvCxnSpPr>
              <a:stCxn id="8" idx="6"/>
            </p:cNvCxnSpPr>
            <p:nvPr/>
          </p:nvCxnSpPr>
          <p:spPr bwMode="auto">
            <a:xfrm>
              <a:off x="3275856" y="4002341"/>
              <a:ext cx="432048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0" name="Straight Arrow Connector 19"/>
            <p:cNvCxnSpPr/>
            <p:nvPr/>
          </p:nvCxnSpPr>
          <p:spPr bwMode="auto">
            <a:xfrm>
              <a:off x="2555776" y="4365104"/>
              <a:ext cx="1152128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2" name="Straight Arrow Connector 21"/>
            <p:cNvCxnSpPr/>
            <p:nvPr/>
          </p:nvCxnSpPr>
          <p:spPr bwMode="auto">
            <a:xfrm>
              <a:off x="4427984" y="4002341"/>
              <a:ext cx="576064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4" name="Straight Arrow Connector 23"/>
            <p:cNvCxnSpPr/>
            <p:nvPr/>
          </p:nvCxnSpPr>
          <p:spPr bwMode="auto">
            <a:xfrm>
              <a:off x="4427984" y="4365104"/>
              <a:ext cx="576064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5" name="TextBox 24"/>
            <p:cNvSpPr txBox="1"/>
            <p:nvPr/>
          </p:nvSpPr>
          <p:spPr>
            <a:xfrm>
              <a:off x="2654787" y="3659441"/>
              <a:ext cx="2160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 smtClean="0"/>
                <a:t>r</a:t>
              </a:r>
              <a:endParaRPr lang="en-US" sz="1600" dirty="0"/>
            </a:p>
          </p:txBody>
        </p:sp>
        <p:cxnSp>
          <p:nvCxnSpPr>
            <p:cNvPr id="27" name="Straight Connector 26"/>
            <p:cNvCxnSpPr/>
            <p:nvPr/>
          </p:nvCxnSpPr>
          <p:spPr bwMode="auto">
            <a:xfrm flipV="1">
              <a:off x="2699792" y="3933056"/>
              <a:ext cx="198022" cy="14963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 flipV="1">
              <a:off x="2690699" y="4291363"/>
              <a:ext cx="198022" cy="14963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9" name="TextBox 28"/>
            <p:cNvSpPr txBox="1"/>
            <p:nvPr/>
          </p:nvSpPr>
          <p:spPr>
            <a:xfrm>
              <a:off x="2690699" y="4335217"/>
              <a:ext cx="2160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 smtClean="0"/>
                <a:t>c</a:t>
              </a:r>
              <a:endParaRPr lang="en-US" sz="16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636788" y="3940102"/>
              <a:ext cx="8469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latin typeface="+mn-lt"/>
                </a:rPr>
                <a:t>IHV</a:t>
              </a:r>
              <a:r>
                <a:rPr lang="de-DE" b="1" baseline="-25000" dirty="0">
                  <a:latin typeface="+mn-lt"/>
                </a:rPr>
                <a:t>i</a:t>
              </a:r>
              <a:endParaRPr lang="en-US" b="1" baseline="-25000" dirty="0">
                <a:latin typeface="+mn-lt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180805" y="3967867"/>
              <a:ext cx="10112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>
                  <a:latin typeface="+mn-lt"/>
                </a:rPr>
                <a:t>IHV</a:t>
              </a:r>
              <a:r>
                <a:rPr lang="de-DE" b="1" baseline="-25000" dirty="0" smtClean="0">
                  <a:latin typeface="+mn-lt"/>
                </a:rPr>
                <a:t>i+1</a:t>
              </a:r>
              <a:endParaRPr lang="en-US" b="1" baseline="-25000" dirty="0">
                <a:latin typeface="+mn-lt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906723" y="2662166"/>
              <a:ext cx="8469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>
                  <a:latin typeface="+mn-lt"/>
                </a:rPr>
                <a:t>M</a:t>
              </a:r>
              <a:r>
                <a:rPr lang="de-DE" b="1" baseline="-25000" dirty="0" smtClean="0">
                  <a:latin typeface="+mn-lt"/>
                </a:rPr>
                <a:t>i</a:t>
              </a:r>
              <a:endParaRPr lang="en-US" b="1" baseline="-250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850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Common security assessment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Provable security analyzed in idealized models:</a:t>
            </a:r>
          </a:p>
          <a:p>
            <a:pPr lvl="1"/>
            <a:r>
              <a:rPr lang="en-US" dirty="0" smtClean="0"/>
              <a:t>„Black-box models“ (e.g. ideal cipher, </a:t>
            </a:r>
            <a:r>
              <a:rPr lang="en-US" dirty="0"/>
              <a:t>r</a:t>
            </a:r>
            <a:r>
              <a:rPr lang="en-US" dirty="0" smtClean="0"/>
              <a:t>andom oracle, or random permutation model)</a:t>
            </a:r>
          </a:p>
          <a:p>
            <a:r>
              <a:rPr lang="en-US" dirty="0" smtClean="0"/>
              <a:t>Proofs assuming underlying building block behaves like such an idealized building block</a:t>
            </a:r>
          </a:p>
          <a:p>
            <a:r>
              <a:rPr lang="en-US" dirty="0" smtClean="0"/>
              <a:t>Building blocks then get cryptanalyzed, searching for “non-random behavior”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3CFC4-EBD1-4466-832D-026E7D94D47B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867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Hash function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fixed input size building block</a:t>
            </a:r>
          </a:p>
          <a:p>
            <a:r>
              <a:rPr lang="en-US" dirty="0" smtClean="0"/>
              <a:t>Use building block to build compression function</a:t>
            </a:r>
          </a:p>
          <a:p>
            <a:r>
              <a:rPr lang="en-US" dirty="0" smtClean="0"/>
              <a:t>Use “mode“ for length extension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3CFC4-EBD1-4466-832D-026E7D94D47B}" type="slidenum">
              <a:rPr lang="en-US" altLang="en-US" smtClean="0"/>
              <a:pPr/>
              <a:t>2</a:t>
            </a:fld>
            <a:endParaRPr lang="en-US" alt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53184436"/>
              </p:ext>
            </p:extLst>
          </p:nvPr>
        </p:nvGraphicFramePr>
        <p:xfrm>
          <a:off x="1524000" y="271406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3491880" y="3636052"/>
            <a:ext cx="5385420" cy="2304256"/>
            <a:chOff x="3491880" y="2996952"/>
            <a:chExt cx="5385420" cy="2304256"/>
          </a:xfrm>
        </p:grpSpPr>
        <p:sp>
          <p:nvSpPr>
            <p:cNvPr id="6" name="Rectangle 5"/>
            <p:cNvSpPr/>
            <p:nvPr/>
          </p:nvSpPr>
          <p:spPr bwMode="auto">
            <a:xfrm>
              <a:off x="3491880" y="2996952"/>
              <a:ext cx="4464496" cy="2304256"/>
            </a:xfrm>
            <a:prstGeom prst="rect">
              <a:avLst/>
            </a:prstGeom>
            <a:solidFill>
              <a:schemeClr val="accent1">
                <a:alpha val="11000"/>
              </a:schemeClr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348908" y="4719836"/>
              <a:ext cx="35283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Reductionist proofs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84712" y="3016051"/>
              <a:ext cx="4390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Generic transforms</a:t>
              </a:r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67272" y="3636052"/>
            <a:ext cx="3883296" cy="2369214"/>
            <a:chOff x="667272" y="2996952"/>
            <a:chExt cx="3883296" cy="2369214"/>
          </a:xfrm>
        </p:grpSpPr>
        <p:sp>
          <p:nvSpPr>
            <p:cNvPr id="9" name="Rectangle 8"/>
            <p:cNvSpPr/>
            <p:nvPr/>
          </p:nvSpPr>
          <p:spPr bwMode="auto">
            <a:xfrm>
              <a:off x="667272" y="2996952"/>
              <a:ext cx="2680592" cy="2304256"/>
            </a:xfrm>
            <a:prstGeom prst="rect">
              <a:avLst/>
            </a:prstGeom>
            <a:solidFill>
              <a:schemeClr val="accent1">
                <a:alpha val="11000"/>
              </a:schemeClr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85800" y="3016050"/>
              <a:ext cx="35283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Engineering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22176" y="4535169"/>
              <a:ext cx="35283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Cryptanalysis / </a:t>
              </a:r>
              <a:br>
                <a:rPr lang="de-DE" dirty="0" smtClean="0"/>
              </a:br>
              <a:r>
                <a:rPr lang="de-DE" dirty="0" smtClean="0"/>
                <a:t>best practices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7392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387CA-2D74-4482-A3E9-FBDC60DC8D59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rovable </a:t>
            </a:r>
            <a:r>
              <a:rPr lang="en-US" dirty="0"/>
              <a:t>hash functions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87500"/>
            <a:ext cx="7847013" cy="4572000"/>
          </a:xfrm>
        </p:spPr>
        <p:txBody>
          <a:bodyPr>
            <a:normAutofit/>
          </a:bodyPr>
          <a:lstStyle/>
          <a:p>
            <a:r>
              <a:rPr lang="en-US" dirty="0"/>
              <a:t>people don’t like that one can’t prove much about hash functions</a:t>
            </a:r>
          </a:p>
          <a:p>
            <a:r>
              <a:rPr lang="en-US" dirty="0"/>
              <a:t>reduction to established ‘hard problem’ such as factoring is seen as an </a:t>
            </a:r>
            <a:r>
              <a:rPr lang="en-US" dirty="0" smtClean="0"/>
              <a:t>advantage</a:t>
            </a:r>
          </a:p>
          <a:p>
            <a:r>
              <a:rPr lang="en-US" dirty="0" smtClean="0"/>
              <a:t>Example: VSH </a:t>
            </a:r>
            <a:r>
              <a:rPr lang="en-US" dirty="0"/>
              <a:t>– Very Smooth </a:t>
            </a:r>
            <a:r>
              <a:rPr lang="en-US" dirty="0" smtClean="0"/>
              <a:t>Hash</a:t>
            </a:r>
          </a:p>
          <a:p>
            <a:pPr lvl="1"/>
            <a:r>
              <a:rPr lang="en-US" dirty="0" err="1"/>
              <a:t>Contini-Lenstra-Steinfeld</a:t>
            </a:r>
            <a:r>
              <a:rPr lang="en-US" dirty="0"/>
              <a:t> 2006</a:t>
            </a:r>
          </a:p>
          <a:p>
            <a:pPr lvl="1"/>
            <a:r>
              <a:rPr lang="en-US" dirty="0" smtClean="0"/>
              <a:t>collision </a:t>
            </a:r>
            <a:r>
              <a:rPr lang="en-US" dirty="0"/>
              <a:t>resistance provable under assumption that a problem directly related to factoring is hard</a:t>
            </a:r>
          </a:p>
          <a:p>
            <a:pPr lvl="1"/>
            <a:r>
              <a:rPr lang="en-US" dirty="0" smtClean="0"/>
              <a:t>but </a:t>
            </a:r>
            <a:r>
              <a:rPr lang="en-US" dirty="0"/>
              <a:t>still far from ideal</a:t>
            </a:r>
          </a:p>
          <a:p>
            <a:pPr lvl="2"/>
            <a:r>
              <a:rPr lang="en-US" dirty="0"/>
              <a:t>bad performance compared to SHA-256</a:t>
            </a:r>
          </a:p>
          <a:p>
            <a:pPr lvl="2"/>
            <a:r>
              <a:rPr lang="en-US" dirty="0"/>
              <a:t>all kinds of multiplicative relations between hash values </a:t>
            </a:r>
            <a:r>
              <a:rPr lang="en-US" dirty="0" smtClean="0"/>
              <a:t>exist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76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3CFC4-EBD1-4466-832D-026E7D94D47B}" type="slidenum">
              <a:rPr lang="en-US" altLang="en-US" smtClean="0"/>
              <a:pPr/>
              <a:t>21</a:t>
            </a:fld>
            <a:endParaRPr lang="en-US" alt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98" t="24353" r="45368" b="17740"/>
          <a:stretch/>
        </p:blipFill>
        <p:spPr>
          <a:xfrm>
            <a:off x="0" y="952500"/>
            <a:ext cx="9144000" cy="504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61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19503"/>
            <a:ext cx="8928992" cy="487634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3CFC4-EBD1-4466-832D-026E7D94D47B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426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Hash-based signatures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39616-5F0E-45ED-A1A2-FCC32A17041C}" type="datetime1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https://huelsing.net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5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Lamport-Diffie OTS </a:t>
            </a:r>
            <a:r>
              <a:rPr lang="en-US" sz="2400" dirty="0"/>
              <a:t>[Lam79]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Message M = b1,…,</a:t>
            </a:r>
            <a:r>
              <a:rPr lang="en-US" dirty="0" err="1" smtClean="0"/>
              <a:t>bm</a:t>
            </a:r>
            <a:r>
              <a:rPr lang="en-US" dirty="0" smtClean="0"/>
              <a:t>, OWF H                     = n bit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SK</a:t>
            </a:r>
          </a:p>
          <a:p>
            <a:pPr>
              <a:buNone/>
            </a:pPr>
            <a:endParaRPr lang="en-US" sz="3600" dirty="0"/>
          </a:p>
          <a:p>
            <a:pPr>
              <a:buNone/>
            </a:pPr>
            <a:r>
              <a:rPr lang="en-US" dirty="0" smtClean="0"/>
              <a:t>PK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Sig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7A31A-19F3-4674-BE2B-B5E7D030595A}" type="datetime1">
              <a:rPr lang="nl-NL" smtClean="0"/>
              <a:pPr/>
              <a:t>19-9-2019</a:t>
            </a:fld>
            <a:endParaRPr lang="nl-NL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F6191C09-C392-4E8C-984F-AEB7D870D5B3}" type="slidenum">
              <a:rPr lang="nl-NL" smtClean="0"/>
              <a:pPr/>
              <a:t>24</a:t>
            </a:fld>
            <a:endParaRPr lang="nl-NL"/>
          </a:p>
        </p:txBody>
      </p:sp>
      <p:pic>
        <p:nvPicPr>
          <p:cNvPr id="6" name="Picture 18" descr="C:\Users\huelsing\AppData\Local\Microsoft\Windows\Temporary Internet Files\Content.IE5\OYDSBIUA\MC90033339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2250" y="2538138"/>
            <a:ext cx="389327" cy="552424"/>
          </a:xfrm>
          <a:prstGeom prst="rect">
            <a:avLst/>
          </a:prstGeom>
          <a:noFill/>
        </p:spPr>
      </p:pic>
      <p:sp>
        <p:nvSpPr>
          <p:cNvPr id="7" name="Rechteck 6"/>
          <p:cNvSpPr/>
          <p:nvPr/>
        </p:nvSpPr>
        <p:spPr>
          <a:xfrm>
            <a:off x="1321848" y="3330226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sk</a:t>
            </a:r>
            <a:r>
              <a:rPr lang="en-US" sz="1400" b="1" baseline="-25000" dirty="0">
                <a:solidFill>
                  <a:schemeClr val="tx1"/>
                </a:solidFill>
              </a:rPr>
              <a:t>1,0</a:t>
            </a:r>
          </a:p>
        </p:txBody>
      </p:sp>
      <p:sp>
        <p:nvSpPr>
          <p:cNvPr id="8" name="Rechteck 7"/>
          <p:cNvSpPr/>
          <p:nvPr/>
        </p:nvSpPr>
        <p:spPr>
          <a:xfrm>
            <a:off x="2257952" y="3330226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>
                <a:solidFill>
                  <a:srgbClr val="101073"/>
                </a:solidFill>
              </a:rPr>
              <a:t>sk</a:t>
            </a:r>
            <a:r>
              <a:rPr lang="en-US" sz="1400" b="1" baseline="-25000" dirty="0">
                <a:solidFill>
                  <a:srgbClr val="101073"/>
                </a:solidFill>
              </a:rPr>
              <a:t>1,1</a:t>
            </a:r>
          </a:p>
        </p:txBody>
      </p:sp>
      <p:sp>
        <p:nvSpPr>
          <p:cNvPr id="9" name="Rechteck 8"/>
          <p:cNvSpPr/>
          <p:nvPr/>
        </p:nvSpPr>
        <p:spPr>
          <a:xfrm>
            <a:off x="3194056" y="3330226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12" name="Rechteck 11"/>
          <p:cNvSpPr/>
          <p:nvPr/>
        </p:nvSpPr>
        <p:spPr>
          <a:xfrm>
            <a:off x="6002368" y="3330226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13" name="Rechteck 12"/>
          <p:cNvSpPr/>
          <p:nvPr/>
        </p:nvSpPr>
        <p:spPr>
          <a:xfrm>
            <a:off x="6938472" y="3330226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rgbClr val="101073"/>
                </a:solidFill>
              </a:rPr>
              <a:t>sk</a:t>
            </a:r>
            <a:r>
              <a:rPr lang="en-US" sz="1400" b="1" baseline="-25000" dirty="0">
                <a:solidFill>
                  <a:srgbClr val="101073"/>
                </a:solidFill>
              </a:rPr>
              <a:t>m,0</a:t>
            </a:r>
            <a:endParaRPr lang="en-US" dirty="0"/>
          </a:p>
        </p:txBody>
      </p:sp>
      <p:sp>
        <p:nvSpPr>
          <p:cNvPr id="14" name="Rechteck 13"/>
          <p:cNvSpPr/>
          <p:nvPr/>
        </p:nvSpPr>
        <p:spPr>
          <a:xfrm>
            <a:off x="7874576" y="3330226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>
                <a:solidFill>
                  <a:srgbClr val="101073"/>
                </a:solidFill>
              </a:rPr>
              <a:t>sk</a:t>
            </a:r>
            <a:r>
              <a:rPr lang="en-US" sz="1400" b="1" baseline="-25000" dirty="0">
                <a:solidFill>
                  <a:srgbClr val="101073"/>
                </a:solidFill>
              </a:rPr>
              <a:t>m,1</a:t>
            </a:r>
          </a:p>
        </p:txBody>
      </p:sp>
      <p:sp>
        <p:nvSpPr>
          <p:cNvPr id="15" name="Rechteck 14"/>
          <p:cNvSpPr/>
          <p:nvPr/>
        </p:nvSpPr>
        <p:spPr>
          <a:xfrm>
            <a:off x="1321848" y="4410346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pk</a:t>
            </a:r>
            <a:r>
              <a:rPr lang="en-US" sz="1400" b="1" baseline="-25000" dirty="0">
                <a:solidFill>
                  <a:schemeClr val="tx1"/>
                </a:solidFill>
              </a:rPr>
              <a:t>1,0</a:t>
            </a:r>
          </a:p>
        </p:txBody>
      </p:sp>
      <p:sp>
        <p:nvSpPr>
          <p:cNvPr id="16" name="Rechteck 15"/>
          <p:cNvSpPr/>
          <p:nvPr/>
        </p:nvSpPr>
        <p:spPr>
          <a:xfrm>
            <a:off x="2257952" y="4410346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>
                <a:solidFill>
                  <a:srgbClr val="101073"/>
                </a:solidFill>
              </a:rPr>
              <a:t>pk</a:t>
            </a:r>
            <a:r>
              <a:rPr lang="en-US" sz="1400" b="1" baseline="-25000" dirty="0">
                <a:solidFill>
                  <a:srgbClr val="101073"/>
                </a:solidFill>
              </a:rPr>
              <a:t>1,1</a:t>
            </a:r>
          </a:p>
        </p:txBody>
      </p:sp>
      <p:sp>
        <p:nvSpPr>
          <p:cNvPr id="17" name="Rechteck 16"/>
          <p:cNvSpPr/>
          <p:nvPr/>
        </p:nvSpPr>
        <p:spPr>
          <a:xfrm>
            <a:off x="3194056" y="4410346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20" name="Rechteck 19"/>
          <p:cNvSpPr/>
          <p:nvPr/>
        </p:nvSpPr>
        <p:spPr>
          <a:xfrm>
            <a:off x="6002368" y="4410346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21" name="Rechteck 20"/>
          <p:cNvSpPr/>
          <p:nvPr/>
        </p:nvSpPr>
        <p:spPr>
          <a:xfrm>
            <a:off x="6938472" y="4410346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rgbClr val="101073"/>
                </a:solidFill>
              </a:rPr>
              <a:t>pk</a:t>
            </a:r>
            <a:r>
              <a:rPr lang="en-US" sz="1400" b="1" baseline="-25000" dirty="0">
                <a:solidFill>
                  <a:srgbClr val="101073"/>
                </a:solidFill>
              </a:rPr>
              <a:t>m,0</a:t>
            </a:r>
            <a:endParaRPr lang="en-US" dirty="0"/>
          </a:p>
        </p:txBody>
      </p:sp>
      <p:sp>
        <p:nvSpPr>
          <p:cNvPr id="22" name="Rechteck 21"/>
          <p:cNvSpPr/>
          <p:nvPr/>
        </p:nvSpPr>
        <p:spPr>
          <a:xfrm>
            <a:off x="7874576" y="4410346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>
                <a:solidFill>
                  <a:srgbClr val="101073"/>
                </a:solidFill>
              </a:rPr>
              <a:t>pk</a:t>
            </a:r>
            <a:r>
              <a:rPr lang="en-US" sz="1400" b="1" baseline="-25000" dirty="0">
                <a:solidFill>
                  <a:srgbClr val="101073"/>
                </a:solidFill>
              </a:rPr>
              <a:t>m,1</a:t>
            </a:r>
          </a:p>
        </p:txBody>
      </p:sp>
      <p:cxnSp>
        <p:nvCxnSpPr>
          <p:cNvPr id="24" name="Gerade Verbindung mit Pfeil 23"/>
          <p:cNvCxnSpPr>
            <a:stCxn id="7" idx="2"/>
            <a:endCxn id="15" idx="0"/>
          </p:cNvCxnSpPr>
          <p:nvPr/>
        </p:nvCxnSpPr>
        <p:spPr>
          <a:xfrm>
            <a:off x="1789900" y="3546250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>
            <a:stCxn id="8" idx="2"/>
            <a:endCxn id="16" idx="0"/>
          </p:cNvCxnSpPr>
          <p:nvPr/>
        </p:nvCxnSpPr>
        <p:spPr>
          <a:xfrm>
            <a:off x="2726004" y="3546250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>
            <a:stCxn id="9" idx="2"/>
            <a:endCxn id="17" idx="0"/>
          </p:cNvCxnSpPr>
          <p:nvPr/>
        </p:nvCxnSpPr>
        <p:spPr>
          <a:xfrm>
            <a:off x="3662108" y="3546250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llipse 32"/>
          <p:cNvSpPr/>
          <p:nvPr/>
        </p:nvSpPr>
        <p:spPr>
          <a:xfrm>
            <a:off x="4490200" y="340223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34" name="Ellipse 33"/>
          <p:cNvSpPr/>
          <p:nvPr/>
        </p:nvSpPr>
        <p:spPr>
          <a:xfrm>
            <a:off x="4994256" y="340223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35" name="Ellipse 34"/>
          <p:cNvSpPr/>
          <p:nvPr/>
        </p:nvSpPr>
        <p:spPr>
          <a:xfrm>
            <a:off x="5498312" y="340223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36" name="Ellipse 35"/>
          <p:cNvSpPr/>
          <p:nvPr/>
        </p:nvSpPr>
        <p:spPr>
          <a:xfrm>
            <a:off x="4515367" y="448235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37" name="Ellipse 36"/>
          <p:cNvSpPr/>
          <p:nvPr/>
        </p:nvSpPr>
        <p:spPr>
          <a:xfrm>
            <a:off x="5019423" y="448235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38" name="Ellipse 37"/>
          <p:cNvSpPr/>
          <p:nvPr/>
        </p:nvSpPr>
        <p:spPr>
          <a:xfrm>
            <a:off x="5523479" y="448235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cxnSp>
        <p:nvCxnSpPr>
          <p:cNvPr id="39" name="Gerade Verbindung mit Pfeil 38"/>
          <p:cNvCxnSpPr>
            <a:stCxn id="12" idx="2"/>
            <a:endCxn id="20" idx="0"/>
          </p:cNvCxnSpPr>
          <p:nvPr/>
        </p:nvCxnSpPr>
        <p:spPr>
          <a:xfrm>
            <a:off x="6470420" y="3546250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/>
          <p:cNvCxnSpPr>
            <a:stCxn id="13" idx="2"/>
            <a:endCxn id="21" idx="0"/>
          </p:cNvCxnSpPr>
          <p:nvPr/>
        </p:nvCxnSpPr>
        <p:spPr>
          <a:xfrm>
            <a:off x="7406524" y="3546250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46"/>
          <p:cNvCxnSpPr>
            <a:stCxn id="14" idx="2"/>
            <a:endCxn id="22" idx="0"/>
          </p:cNvCxnSpPr>
          <p:nvPr/>
        </p:nvCxnSpPr>
        <p:spPr>
          <a:xfrm>
            <a:off x="8342628" y="3546250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feld 49"/>
          <p:cNvSpPr txBox="1"/>
          <p:nvPr/>
        </p:nvSpPr>
        <p:spPr>
          <a:xfrm>
            <a:off x="1825904" y="3762276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51" name="Textfeld 50"/>
          <p:cNvSpPr txBox="1"/>
          <p:nvPr/>
        </p:nvSpPr>
        <p:spPr>
          <a:xfrm>
            <a:off x="2762008" y="3762276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52" name="Textfeld 51"/>
          <p:cNvSpPr txBox="1"/>
          <p:nvPr/>
        </p:nvSpPr>
        <p:spPr>
          <a:xfrm>
            <a:off x="3698112" y="3762276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53" name="Textfeld 52"/>
          <p:cNvSpPr txBox="1"/>
          <p:nvPr/>
        </p:nvSpPr>
        <p:spPr>
          <a:xfrm>
            <a:off x="6506424" y="3762276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54" name="Textfeld 53"/>
          <p:cNvSpPr txBox="1"/>
          <p:nvPr/>
        </p:nvSpPr>
        <p:spPr>
          <a:xfrm>
            <a:off x="7442528" y="3762276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8378632" y="3762276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</a:p>
        </p:txBody>
      </p:sp>
      <p:cxnSp>
        <p:nvCxnSpPr>
          <p:cNvPr id="56" name="Gerade Verbindung mit Pfeil 55"/>
          <p:cNvCxnSpPr>
            <a:stCxn id="6" idx="1"/>
            <a:endCxn id="7" idx="0"/>
          </p:cNvCxnSpPr>
          <p:nvPr/>
        </p:nvCxnSpPr>
        <p:spPr>
          <a:xfrm flipH="1">
            <a:off x="1789900" y="2814350"/>
            <a:ext cx="3132348" cy="51587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mit Pfeil 58"/>
          <p:cNvCxnSpPr>
            <a:stCxn id="6" idx="1"/>
            <a:endCxn id="8" idx="0"/>
          </p:cNvCxnSpPr>
          <p:nvPr/>
        </p:nvCxnSpPr>
        <p:spPr>
          <a:xfrm flipH="1">
            <a:off x="2726004" y="2814350"/>
            <a:ext cx="2196244" cy="51587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 Verbindung mit Pfeil 61"/>
          <p:cNvCxnSpPr>
            <a:stCxn id="6" idx="1"/>
            <a:endCxn id="9" idx="0"/>
          </p:cNvCxnSpPr>
          <p:nvPr/>
        </p:nvCxnSpPr>
        <p:spPr>
          <a:xfrm flipH="1">
            <a:off x="3662108" y="2814350"/>
            <a:ext cx="1260140" cy="51587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mit Pfeil 64"/>
          <p:cNvCxnSpPr>
            <a:stCxn id="6" idx="3"/>
            <a:endCxn id="12" idx="0"/>
          </p:cNvCxnSpPr>
          <p:nvPr/>
        </p:nvCxnSpPr>
        <p:spPr>
          <a:xfrm>
            <a:off x="5311577" y="2814350"/>
            <a:ext cx="1158845" cy="51587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mit Pfeil 67"/>
          <p:cNvCxnSpPr>
            <a:stCxn id="6" idx="3"/>
            <a:endCxn id="13" idx="0"/>
          </p:cNvCxnSpPr>
          <p:nvPr/>
        </p:nvCxnSpPr>
        <p:spPr>
          <a:xfrm>
            <a:off x="5311577" y="2814350"/>
            <a:ext cx="2094949" cy="51587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Gerade Verbindung mit Pfeil 70"/>
          <p:cNvCxnSpPr>
            <a:stCxn id="6" idx="3"/>
            <a:endCxn id="14" idx="0"/>
          </p:cNvCxnSpPr>
          <p:nvPr/>
        </p:nvCxnSpPr>
        <p:spPr>
          <a:xfrm>
            <a:off x="5311577" y="2814350"/>
            <a:ext cx="3031053" cy="51587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hteck 73"/>
          <p:cNvSpPr/>
          <p:nvPr/>
        </p:nvSpPr>
        <p:spPr>
          <a:xfrm>
            <a:off x="1869252" y="5731657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sk</a:t>
            </a:r>
            <a:r>
              <a:rPr lang="en-US" sz="1400" b="1" baseline="-25000" dirty="0">
                <a:solidFill>
                  <a:schemeClr val="tx1"/>
                </a:solidFill>
              </a:rPr>
              <a:t>1,b1</a:t>
            </a:r>
          </a:p>
        </p:txBody>
      </p:sp>
      <p:sp>
        <p:nvSpPr>
          <p:cNvPr id="75" name="Rechteck 74"/>
          <p:cNvSpPr/>
          <p:nvPr/>
        </p:nvSpPr>
        <p:spPr>
          <a:xfrm>
            <a:off x="3754745" y="5731657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76" name="Rechteck 75"/>
          <p:cNvSpPr/>
          <p:nvPr/>
        </p:nvSpPr>
        <p:spPr>
          <a:xfrm>
            <a:off x="7524328" y="5731657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 err="1">
                <a:solidFill>
                  <a:srgbClr val="101073"/>
                </a:solidFill>
              </a:rPr>
              <a:t>sk</a:t>
            </a:r>
            <a:r>
              <a:rPr lang="en-US" sz="1400" b="1" baseline="-25000" dirty="0" err="1">
                <a:solidFill>
                  <a:srgbClr val="101073"/>
                </a:solidFill>
              </a:rPr>
              <a:t>m,bm</a:t>
            </a:r>
            <a:endParaRPr lang="en-US" sz="1400" b="1" baseline="-25000" dirty="0">
              <a:solidFill>
                <a:srgbClr val="101073"/>
              </a:solidFill>
            </a:endParaRPr>
          </a:p>
        </p:txBody>
      </p:sp>
      <p:sp>
        <p:nvSpPr>
          <p:cNvPr id="77" name="Ellipse 76"/>
          <p:cNvSpPr/>
          <p:nvPr/>
        </p:nvSpPr>
        <p:spPr>
          <a:xfrm>
            <a:off x="5436096" y="5803665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78" name="Ellipse 77"/>
          <p:cNvSpPr/>
          <p:nvPr/>
        </p:nvSpPr>
        <p:spPr>
          <a:xfrm>
            <a:off x="5940152" y="5803665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79" name="Ellipse 78"/>
          <p:cNvSpPr/>
          <p:nvPr/>
        </p:nvSpPr>
        <p:spPr>
          <a:xfrm>
            <a:off x="6444208" y="5803665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80" name="Rechteck 79"/>
          <p:cNvSpPr/>
          <p:nvPr/>
        </p:nvSpPr>
        <p:spPr>
          <a:xfrm>
            <a:off x="5754759" y="1921900"/>
            <a:ext cx="936104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*</a:t>
            </a:r>
            <a:endParaRPr lang="en-US" sz="1400" b="1" baseline="-25000" dirty="0">
              <a:solidFill>
                <a:schemeClr val="tx1"/>
              </a:solidFill>
            </a:endParaRPr>
          </a:p>
        </p:txBody>
      </p:sp>
      <p:grpSp>
        <p:nvGrpSpPr>
          <p:cNvPr id="100" name="Gruppieren 99"/>
          <p:cNvGrpSpPr/>
          <p:nvPr/>
        </p:nvGrpSpPr>
        <p:grpSpPr>
          <a:xfrm>
            <a:off x="1115616" y="3546250"/>
            <a:ext cx="1656184" cy="2176076"/>
            <a:chOff x="1115616" y="2827767"/>
            <a:chExt cx="1656184" cy="2176076"/>
          </a:xfrm>
        </p:grpSpPr>
        <p:sp>
          <p:nvSpPr>
            <p:cNvPr id="81" name="Flussdiagramm: Manuelle Verarbeitung 80"/>
            <p:cNvSpPr/>
            <p:nvPr/>
          </p:nvSpPr>
          <p:spPr>
            <a:xfrm>
              <a:off x="1907704" y="4293096"/>
              <a:ext cx="864096" cy="504056"/>
            </a:xfrm>
            <a:prstGeom prst="flowChartManualOperati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>
                  <a:solidFill>
                    <a:schemeClr val="tx1"/>
                  </a:solidFill>
                </a:rPr>
                <a:t>Mux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82" name="Gerade Verbindung mit Pfeil 81"/>
            <p:cNvCxnSpPr>
              <a:stCxn id="7" idx="2"/>
            </p:cNvCxnSpPr>
            <p:nvPr/>
          </p:nvCxnSpPr>
          <p:spPr>
            <a:xfrm>
              <a:off x="1789900" y="2827767"/>
              <a:ext cx="318818" cy="1465329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 Verbindung mit Pfeil 84"/>
            <p:cNvCxnSpPr/>
            <p:nvPr/>
          </p:nvCxnSpPr>
          <p:spPr>
            <a:xfrm flipH="1">
              <a:off x="2545984" y="2827767"/>
              <a:ext cx="180020" cy="1465329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rade Verbindung mit Pfeil 88"/>
            <p:cNvCxnSpPr>
              <a:stCxn id="93" idx="3"/>
              <a:endCxn id="81" idx="1"/>
            </p:cNvCxnSpPr>
            <p:nvPr/>
          </p:nvCxnSpPr>
          <p:spPr>
            <a:xfrm>
              <a:off x="1547664" y="4544160"/>
              <a:ext cx="446450" cy="96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feld 92"/>
            <p:cNvSpPr txBox="1"/>
            <p:nvPr/>
          </p:nvSpPr>
          <p:spPr>
            <a:xfrm>
              <a:off x="1115616" y="4390271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b1</a:t>
              </a:r>
            </a:p>
          </p:txBody>
        </p:sp>
        <p:cxnSp>
          <p:nvCxnSpPr>
            <p:cNvPr id="97" name="Gerade Verbindung mit Pfeil 96"/>
            <p:cNvCxnSpPr>
              <a:stCxn id="81" idx="2"/>
              <a:endCxn id="74" idx="0"/>
            </p:cNvCxnSpPr>
            <p:nvPr/>
          </p:nvCxnSpPr>
          <p:spPr>
            <a:xfrm flipH="1">
              <a:off x="2337304" y="4797152"/>
              <a:ext cx="2448" cy="206691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uppieren 100"/>
          <p:cNvGrpSpPr/>
          <p:nvPr/>
        </p:nvGrpSpPr>
        <p:grpSpPr>
          <a:xfrm>
            <a:off x="2987824" y="3546252"/>
            <a:ext cx="1656184" cy="2185407"/>
            <a:chOff x="1115616" y="2827769"/>
            <a:chExt cx="1656184" cy="2185407"/>
          </a:xfrm>
        </p:grpSpPr>
        <p:sp>
          <p:nvSpPr>
            <p:cNvPr id="102" name="Flussdiagramm: Manuelle Verarbeitung 101"/>
            <p:cNvSpPr/>
            <p:nvPr/>
          </p:nvSpPr>
          <p:spPr>
            <a:xfrm>
              <a:off x="1907704" y="4293096"/>
              <a:ext cx="864096" cy="504056"/>
            </a:xfrm>
            <a:prstGeom prst="flowChartManualOperati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>
                  <a:solidFill>
                    <a:schemeClr val="tx1"/>
                  </a:solidFill>
                </a:rPr>
                <a:t>Mux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03" name="Gerade Verbindung mit Pfeil 102"/>
            <p:cNvCxnSpPr/>
            <p:nvPr/>
          </p:nvCxnSpPr>
          <p:spPr>
            <a:xfrm>
              <a:off x="1789900" y="2827769"/>
              <a:ext cx="333828" cy="146532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Gerade Verbindung mit Pfeil 103"/>
            <p:cNvCxnSpPr/>
            <p:nvPr/>
          </p:nvCxnSpPr>
          <p:spPr>
            <a:xfrm flipH="1">
              <a:off x="2555776" y="2827769"/>
              <a:ext cx="170228" cy="146532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Gerade Verbindung mit Pfeil 104"/>
            <p:cNvCxnSpPr>
              <a:stCxn id="106" idx="3"/>
              <a:endCxn id="102" idx="1"/>
            </p:cNvCxnSpPr>
            <p:nvPr/>
          </p:nvCxnSpPr>
          <p:spPr>
            <a:xfrm>
              <a:off x="1547664" y="4544160"/>
              <a:ext cx="446450" cy="96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feld 105"/>
            <p:cNvSpPr txBox="1"/>
            <p:nvPr/>
          </p:nvSpPr>
          <p:spPr>
            <a:xfrm>
              <a:off x="1115616" y="4390271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b2</a:t>
              </a:r>
            </a:p>
          </p:txBody>
        </p:sp>
        <p:cxnSp>
          <p:nvCxnSpPr>
            <p:cNvPr id="107" name="Gerade Verbindung mit Pfeil 106"/>
            <p:cNvCxnSpPr>
              <a:stCxn id="102" idx="2"/>
            </p:cNvCxnSpPr>
            <p:nvPr/>
          </p:nvCxnSpPr>
          <p:spPr>
            <a:xfrm flipH="1">
              <a:off x="2337304" y="4797152"/>
              <a:ext cx="2448" cy="21602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Gruppieren 107"/>
          <p:cNvGrpSpPr/>
          <p:nvPr/>
        </p:nvGrpSpPr>
        <p:grpSpPr>
          <a:xfrm>
            <a:off x="6628864" y="3546252"/>
            <a:ext cx="1759560" cy="2185407"/>
            <a:chOff x="1012240" y="2827769"/>
            <a:chExt cx="1759560" cy="2185407"/>
          </a:xfrm>
        </p:grpSpPr>
        <p:sp>
          <p:nvSpPr>
            <p:cNvPr id="109" name="Flussdiagramm: Manuelle Verarbeitung 108"/>
            <p:cNvSpPr/>
            <p:nvPr/>
          </p:nvSpPr>
          <p:spPr>
            <a:xfrm>
              <a:off x="1907704" y="4293096"/>
              <a:ext cx="864096" cy="504056"/>
            </a:xfrm>
            <a:prstGeom prst="flowChartManualOperati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>
                  <a:solidFill>
                    <a:schemeClr val="tx1"/>
                  </a:solidFill>
                </a:rPr>
                <a:t>Mux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10" name="Gerade Verbindung mit Pfeil 109"/>
            <p:cNvCxnSpPr/>
            <p:nvPr/>
          </p:nvCxnSpPr>
          <p:spPr>
            <a:xfrm>
              <a:off x="1789900" y="2827769"/>
              <a:ext cx="333828" cy="146532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Gerade Verbindung mit Pfeil 110"/>
            <p:cNvCxnSpPr/>
            <p:nvPr/>
          </p:nvCxnSpPr>
          <p:spPr>
            <a:xfrm flipH="1">
              <a:off x="2555776" y="2827769"/>
              <a:ext cx="170228" cy="146532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Gerade Verbindung mit Pfeil 111"/>
            <p:cNvCxnSpPr>
              <a:stCxn id="113" idx="3"/>
              <a:endCxn id="109" idx="1"/>
            </p:cNvCxnSpPr>
            <p:nvPr/>
          </p:nvCxnSpPr>
          <p:spPr>
            <a:xfrm>
              <a:off x="1588304" y="4542875"/>
              <a:ext cx="405810" cy="2249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Textfeld 112"/>
            <p:cNvSpPr txBox="1"/>
            <p:nvPr/>
          </p:nvSpPr>
          <p:spPr>
            <a:xfrm>
              <a:off x="1012240" y="4388986"/>
              <a:ext cx="5760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/>
                <a:t>bm</a:t>
              </a:r>
              <a:endParaRPr lang="en-US" sz="1400" b="1" dirty="0"/>
            </a:p>
          </p:txBody>
        </p:sp>
        <p:cxnSp>
          <p:nvCxnSpPr>
            <p:cNvPr id="114" name="Gerade Verbindung mit Pfeil 113"/>
            <p:cNvCxnSpPr>
              <a:stCxn id="109" idx="2"/>
            </p:cNvCxnSpPr>
            <p:nvPr/>
          </p:nvCxnSpPr>
          <p:spPr>
            <a:xfrm flipH="1">
              <a:off x="2337304" y="4797152"/>
              <a:ext cx="2448" cy="21602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5342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8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9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2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4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5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7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8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0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1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3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4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6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7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9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0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2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3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5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6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8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9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1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2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4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5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7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8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0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1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3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4" dur="indefinite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6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7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9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0" dur="indefinite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2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3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5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6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8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9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33" grpId="0" animBg="1"/>
      <p:bldP spid="34" grpId="0" animBg="1"/>
      <p:bldP spid="35" grpId="0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EU-CMA for OTS</a:t>
            </a:r>
          </a:p>
        </p:txBody>
      </p:sp>
      <p:grpSp>
        <p:nvGrpSpPr>
          <p:cNvPr id="2" name="Gruppieren 17"/>
          <p:cNvGrpSpPr>
            <a:grpSpLocks/>
          </p:cNvGrpSpPr>
          <p:nvPr/>
        </p:nvGrpSpPr>
        <p:grpSpPr bwMode="auto">
          <a:xfrm>
            <a:off x="1692275" y="2060575"/>
            <a:ext cx="6192838" cy="3610074"/>
            <a:chOff x="1979613" y="2339975"/>
            <a:chExt cx="6192787" cy="3609404"/>
          </a:xfrm>
        </p:grpSpPr>
        <p:pic>
          <p:nvPicPr>
            <p:cNvPr id="2048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46284" r="81213" b="23967"/>
            <a:stretch>
              <a:fillRect/>
            </a:stretch>
          </p:blipFill>
          <p:spPr bwMode="auto">
            <a:xfrm>
              <a:off x="1979613" y="3357563"/>
              <a:ext cx="1425575" cy="1223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" name="Gerade Verbindung mit Pfeil 6"/>
            <p:cNvCxnSpPr/>
            <p:nvPr/>
          </p:nvCxnSpPr>
          <p:spPr>
            <a:xfrm rot="5400000">
              <a:off x="2505923" y="3104214"/>
              <a:ext cx="647580" cy="158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487" name="Textfeld 8"/>
                <p:cNvSpPr txBox="1">
                  <a:spLocks noChangeArrowheads="1"/>
                </p:cNvSpPr>
                <p:nvPr/>
              </p:nvSpPr>
              <p:spPr bwMode="auto">
                <a:xfrm>
                  <a:off x="2208345" y="2414805"/>
                  <a:ext cx="1268412" cy="6462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𝑝𝑘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de-DE" baseline="30000" dirty="0"/>
                </a:p>
                <a:p>
                  <a:endParaRPr lang="de-DE" dirty="0"/>
                </a:p>
              </p:txBody>
            </p:sp>
          </mc:Choice>
          <mc:Fallback xmlns="">
            <p:sp>
              <p:nvSpPr>
                <p:cNvPr id="20487" name="Textfeld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208345" y="2414805"/>
                  <a:ext cx="1268412" cy="64621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echteck 9"/>
            <p:cNvSpPr/>
            <p:nvPr/>
          </p:nvSpPr>
          <p:spPr>
            <a:xfrm>
              <a:off x="5646708" y="3357374"/>
              <a:ext cx="1263640" cy="122373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DE" dirty="0"/>
                <a:t>SIGN</a:t>
              </a:r>
            </a:p>
          </p:txBody>
        </p:sp>
        <p:cxnSp>
          <p:nvCxnSpPr>
            <p:cNvPr id="13" name="Gerade Verbindung mit Pfeil 12"/>
            <p:cNvCxnSpPr/>
            <p:nvPr/>
          </p:nvCxnSpPr>
          <p:spPr>
            <a:xfrm rot="5400000">
              <a:off x="6084099" y="2996284"/>
              <a:ext cx="431720" cy="158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490" name="Textfeld 14"/>
                <p:cNvSpPr txBox="1">
                  <a:spLocks noChangeArrowheads="1"/>
                </p:cNvSpPr>
                <p:nvPr/>
              </p:nvSpPr>
              <p:spPr bwMode="auto">
                <a:xfrm>
                  <a:off x="6011863" y="2339975"/>
                  <a:ext cx="504825" cy="3692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𝑠𝑘</m:t>
                        </m:r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20490" name="Textfeld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011863" y="2339975"/>
                  <a:ext cx="504825" cy="369263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Gerade Verbindung mit Pfeil 15"/>
            <p:cNvCxnSpPr/>
            <p:nvPr/>
          </p:nvCxnSpPr>
          <p:spPr>
            <a:xfrm>
              <a:off x="3405176" y="3581170"/>
              <a:ext cx="2103421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492" name="Textfeld 18"/>
                <p:cNvSpPr txBox="1">
                  <a:spLocks noChangeArrowheads="1"/>
                </p:cNvSpPr>
                <p:nvPr/>
              </p:nvSpPr>
              <p:spPr bwMode="auto">
                <a:xfrm>
                  <a:off x="4211638" y="3203575"/>
                  <a:ext cx="504825" cy="3692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20492" name="Textfeld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211638" y="3203575"/>
                  <a:ext cx="504825" cy="369263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Gerade Verbindung mit Pfeil 19"/>
            <p:cNvCxnSpPr/>
            <p:nvPr/>
          </p:nvCxnSpPr>
          <p:spPr>
            <a:xfrm>
              <a:off x="3405176" y="4292238"/>
              <a:ext cx="2103421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494" name="Textfeld 20"/>
                <p:cNvSpPr txBox="1">
                  <a:spLocks noChangeArrowheads="1"/>
                </p:cNvSpPr>
                <p:nvPr/>
              </p:nvSpPr>
              <p:spPr bwMode="auto">
                <a:xfrm>
                  <a:off x="4067175" y="3914775"/>
                  <a:ext cx="936625" cy="3698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20494" name="Textfeld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067175" y="3914775"/>
                  <a:ext cx="936625" cy="369888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13115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Gerade Verbindung mit Pfeil 21"/>
            <p:cNvCxnSpPr/>
            <p:nvPr/>
          </p:nvCxnSpPr>
          <p:spPr>
            <a:xfrm rot="5400000">
              <a:off x="2510685" y="4904105"/>
              <a:ext cx="64758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496" name="Textfeld 22"/>
                <p:cNvSpPr txBox="1">
                  <a:spLocks noChangeArrowheads="1"/>
                </p:cNvSpPr>
                <p:nvPr/>
              </p:nvSpPr>
              <p:spPr bwMode="auto">
                <a:xfrm>
                  <a:off x="2366963" y="5373688"/>
                  <a:ext cx="1038225" cy="3692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20496" name="Textfeld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66963" y="5373688"/>
                  <a:ext cx="1038225" cy="369263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13333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497" name="Textfeld 23"/>
                <p:cNvSpPr txBox="1">
                  <a:spLocks noChangeArrowheads="1"/>
                </p:cNvSpPr>
                <p:nvPr/>
              </p:nvSpPr>
              <p:spPr bwMode="auto">
                <a:xfrm>
                  <a:off x="4354462" y="5303168"/>
                  <a:ext cx="3817938" cy="6462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de-DE" dirty="0" smtClean="0"/>
                    <a:t>Success if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de-D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de-DE" dirty="0"/>
                    <a:t>and Verify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𝑝𝑘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de-DE" dirty="0" smtClean="0"/>
                    <a:t> </a:t>
                  </a:r>
                  <a:r>
                    <a:rPr lang="de-DE" dirty="0"/>
                    <a:t>Accept </a:t>
                  </a:r>
                </a:p>
              </p:txBody>
            </p:sp>
          </mc:Choice>
          <mc:Fallback xmlns="">
            <p:sp>
              <p:nvSpPr>
                <p:cNvPr id="20497" name="Textfeld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54462" y="5303168"/>
                  <a:ext cx="3817938" cy="646211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1278" t="-4717" b="-14151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9" name="Rectangle 17"/>
          <p:cNvSpPr>
            <a:spLocks noGrp="1" noChangeArrowheads="1"/>
          </p:cNvSpPr>
          <p:nvPr>
            <p:ph type="ftr" sz="quarter" idx="10"/>
          </p:nvPr>
        </p:nvSpPr>
        <p:spPr>
          <a:xfrm>
            <a:off x="250825" y="6437313"/>
            <a:ext cx="4473575" cy="236537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23.09.2013 |  TU Darmstadt |  Andreas </a:t>
            </a:r>
            <a:r>
              <a:rPr lang="de-DE" dirty="0" err="1" smtClean="0"/>
              <a:t>Hülsing</a:t>
            </a:r>
            <a:r>
              <a:rPr lang="de-DE" dirty="0" smtClean="0"/>
              <a:t> </a:t>
            </a:r>
            <a:r>
              <a:rPr lang="de-DE" dirty="0"/>
              <a:t>|  </a:t>
            </a:r>
            <a:fld id="{CFFAC908-7F26-4381-8662-E2C2FDF78B09}" type="slidenum">
              <a:rPr lang="de-DE"/>
              <a:pPr>
                <a:defRPr/>
              </a:pPr>
              <a:t>25</a:t>
            </a:fld>
            <a:endParaRPr lang="de-DE" dirty="0"/>
          </a:p>
          <a:p>
            <a:pPr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635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Theorem:</a:t>
            </a:r>
          </a:p>
          <a:p>
            <a:pPr marL="0" indent="0">
              <a:buNone/>
            </a:pPr>
            <a:r>
              <a:rPr lang="de-DE" dirty="0" smtClean="0"/>
              <a:t>If H is one-way then LD-OTS is one-time eu-cma-secure.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24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Reduction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527047"/>
                <a:ext cx="7886700" cy="4351338"/>
              </a:xfrm>
            </p:spPr>
            <p:txBody>
              <a:bodyPr>
                <a:normAutofit/>
              </a:bodyPr>
              <a:lstStyle/>
              <a:p>
                <a:pPr>
                  <a:buNone/>
                </a:pPr>
                <a:r>
                  <a:rPr lang="de-DE" dirty="0" smtClean="0"/>
                  <a:t>Input: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de-DE" dirty="0" smtClean="0"/>
              </a:p>
              <a:p>
                <a:pPr>
                  <a:buNone/>
                </a:pPr>
                <a:r>
                  <a:rPr lang="de-DE" dirty="0" smtClean="0"/>
                  <a:t>Set</a:t>
                </a:r>
                <a:r>
                  <a:rPr lang="de-DE" i="1" dirty="0" smtClean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de-DE" dirty="0" smtClean="0"/>
                  <a:t>			</a:t>
                </a:r>
              </a:p>
              <a:p>
                <a:pPr>
                  <a:buNone/>
                </a:pPr>
                <a:r>
                  <a:rPr lang="de-DE" dirty="0" smtClean="0"/>
                  <a:t>Replace random </a:t>
                </a:r>
                <a:r>
                  <a:rPr lang="en-US" b="1" dirty="0" err="1" smtClean="0">
                    <a:solidFill>
                      <a:srgbClr val="101073"/>
                    </a:solidFill>
                  </a:rPr>
                  <a:t>pk</a:t>
                </a:r>
                <a:r>
                  <a:rPr lang="en-US" b="1" baseline="-25000" dirty="0" err="1" smtClean="0">
                    <a:solidFill>
                      <a:srgbClr val="101073"/>
                    </a:solidFill>
                  </a:rPr>
                  <a:t>i,b</a:t>
                </a:r>
                <a:endParaRPr lang="en-US" dirty="0"/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:endParaRPr lang="en-US" sz="3600" dirty="0"/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527047"/>
                <a:ext cx="7886700" cy="4351338"/>
              </a:xfrm>
              <a:blipFill rotWithShape="0">
                <a:blip r:embed="rId2"/>
                <a:stretch>
                  <a:fillRect l="-1546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18" descr="C:\Users\huelsing\AppData\Local\Microsoft\Windows\Temporary Internet Files\Content.IE5\OYDSBIUA\MC90033339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2250" y="2986024"/>
            <a:ext cx="389327" cy="552424"/>
          </a:xfrm>
          <a:prstGeom prst="rect">
            <a:avLst/>
          </a:prstGeom>
          <a:noFill/>
        </p:spPr>
      </p:pic>
      <p:sp>
        <p:nvSpPr>
          <p:cNvPr id="5" name="Rechteck 6"/>
          <p:cNvSpPr/>
          <p:nvPr/>
        </p:nvSpPr>
        <p:spPr>
          <a:xfrm>
            <a:off x="1321848" y="3778112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sk</a:t>
            </a:r>
            <a:r>
              <a:rPr lang="en-US" sz="1400" b="1" baseline="-25000" dirty="0">
                <a:solidFill>
                  <a:schemeClr val="tx1"/>
                </a:solidFill>
              </a:rPr>
              <a:t>1,0</a:t>
            </a:r>
          </a:p>
        </p:txBody>
      </p:sp>
      <p:sp>
        <p:nvSpPr>
          <p:cNvPr id="6" name="Rechteck 7"/>
          <p:cNvSpPr/>
          <p:nvPr/>
        </p:nvSpPr>
        <p:spPr>
          <a:xfrm>
            <a:off x="2257952" y="3778112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>
                <a:solidFill>
                  <a:srgbClr val="101073"/>
                </a:solidFill>
              </a:rPr>
              <a:t>sk</a:t>
            </a:r>
            <a:r>
              <a:rPr lang="en-US" sz="1400" b="1" baseline="-25000" dirty="0">
                <a:solidFill>
                  <a:srgbClr val="101073"/>
                </a:solidFill>
              </a:rPr>
              <a:t>1,1</a:t>
            </a:r>
          </a:p>
        </p:txBody>
      </p:sp>
      <p:sp>
        <p:nvSpPr>
          <p:cNvPr id="7" name="Rechteck 8"/>
          <p:cNvSpPr/>
          <p:nvPr/>
        </p:nvSpPr>
        <p:spPr>
          <a:xfrm>
            <a:off x="3194056" y="3778112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8" name="Rechteck 11"/>
          <p:cNvSpPr/>
          <p:nvPr/>
        </p:nvSpPr>
        <p:spPr>
          <a:xfrm>
            <a:off x="6002368" y="3778112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9" name="Rechteck 12"/>
          <p:cNvSpPr/>
          <p:nvPr/>
        </p:nvSpPr>
        <p:spPr>
          <a:xfrm>
            <a:off x="6938472" y="3778112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rgbClr val="101073"/>
                </a:solidFill>
              </a:rPr>
              <a:t>sk</a:t>
            </a:r>
            <a:r>
              <a:rPr lang="en-US" sz="1400" b="1" baseline="-25000" dirty="0">
                <a:solidFill>
                  <a:srgbClr val="101073"/>
                </a:solidFill>
              </a:rPr>
              <a:t>m,0</a:t>
            </a:r>
            <a:endParaRPr lang="en-US" dirty="0"/>
          </a:p>
        </p:txBody>
      </p:sp>
      <p:sp>
        <p:nvSpPr>
          <p:cNvPr id="10" name="Rechteck 13"/>
          <p:cNvSpPr/>
          <p:nvPr/>
        </p:nvSpPr>
        <p:spPr>
          <a:xfrm>
            <a:off x="7874576" y="3778112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>
                <a:solidFill>
                  <a:srgbClr val="101073"/>
                </a:solidFill>
              </a:rPr>
              <a:t>sk</a:t>
            </a:r>
            <a:r>
              <a:rPr lang="en-US" sz="1400" b="1" baseline="-25000" dirty="0">
                <a:solidFill>
                  <a:srgbClr val="101073"/>
                </a:solidFill>
              </a:rPr>
              <a:t>m,1</a:t>
            </a:r>
          </a:p>
        </p:txBody>
      </p:sp>
      <p:sp>
        <p:nvSpPr>
          <p:cNvPr id="11" name="Rechteck 14"/>
          <p:cNvSpPr/>
          <p:nvPr/>
        </p:nvSpPr>
        <p:spPr>
          <a:xfrm>
            <a:off x="1321848" y="4858232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pk</a:t>
            </a:r>
            <a:r>
              <a:rPr lang="en-US" sz="1400" b="1" baseline="-25000" dirty="0">
                <a:solidFill>
                  <a:schemeClr val="tx1"/>
                </a:solidFill>
              </a:rPr>
              <a:t>1,0</a:t>
            </a:r>
          </a:p>
        </p:txBody>
      </p:sp>
      <p:sp>
        <p:nvSpPr>
          <p:cNvPr id="12" name="Rechteck 15"/>
          <p:cNvSpPr/>
          <p:nvPr/>
        </p:nvSpPr>
        <p:spPr>
          <a:xfrm>
            <a:off x="2257952" y="4858232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>
                <a:solidFill>
                  <a:srgbClr val="101073"/>
                </a:solidFill>
              </a:rPr>
              <a:t>pk</a:t>
            </a:r>
            <a:r>
              <a:rPr lang="en-US" sz="1400" b="1" baseline="-25000" dirty="0">
                <a:solidFill>
                  <a:srgbClr val="101073"/>
                </a:solidFill>
              </a:rPr>
              <a:t>1,1</a:t>
            </a:r>
          </a:p>
        </p:txBody>
      </p:sp>
      <p:sp>
        <p:nvSpPr>
          <p:cNvPr id="13" name="Rechteck 16"/>
          <p:cNvSpPr/>
          <p:nvPr/>
        </p:nvSpPr>
        <p:spPr>
          <a:xfrm>
            <a:off x="3194056" y="4858232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14" name="Rechteck 19"/>
          <p:cNvSpPr/>
          <p:nvPr/>
        </p:nvSpPr>
        <p:spPr>
          <a:xfrm>
            <a:off x="6002368" y="4858232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15" name="Rechteck 20"/>
          <p:cNvSpPr/>
          <p:nvPr/>
        </p:nvSpPr>
        <p:spPr>
          <a:xfrm>
            <a:off x="6938472" y="4858232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rgbClr val="101073"/>
                </a:solidFill>
              </a:rPr>
              <a:t>pk</a:t>
            </a:r>
            <a:r>
              <a:rPr lang="en-US" sz="1400" b="1" baseline="-25000" dirty="0">
                <a:solidFill>
                  <a:srgbClr val="101073"/>
                </a:solidFill>
              </a:rPr>
              <a:t>m,0</a:t>
            </a:r>
            <a:endParaRPr lang="en-US" dirty="0"/>
          </a:p>
        </p:txBody>
      </p:sp>
      <p:sp>
        <p:nvSpPr>
          <p:cNvPr id="16" name="Rechteck 21"/>
          <p:cNvSpPr/>
          <p:nvPr/>
        </p:nvSpPr>
        <p:spPr>
          <a:xfrm>
            <a:off x="7874576" y="4858232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>
                <a:solidFill>
                  <a:srgbClr val="101073"/>
                </a:solidFill>
              </a:rPr>
              <a:t>pk</a:t>
            </a:r>
            <a:r>
              <a:rPr lang="en-US" sz="1400" b="1" baseline="-25000" dirty="0">
                <a:solidFill>
                  <a:srgbClr val="101073"/>
                </a:solidFill>
              </a:rPr>
              <a:t>m,1</a:t>
            </a:r>
          </a:p>
        </p:txBody>
      </p:sp>
      <p:cxnSp>
        <p:nvCxnSpPr>
          <p:cNvPr id="17" name="Gerade Verbindung mit Pfeil 23"/>
          <p:cNvCxnSpPr>
            <a:stCxn id="5" idx="2"/>
            <a:endCxn id="11" idx="0"/>
          </p:cNvCxnSpPr>
          <p:nvPr/>
        </p:nvCxnSpPr>
        <p:spPr>
          <a:xfrm>
            <a:off x="1789900" y="3994136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24"/>
          <p:cNvCxnSpPr>
            <a:stCxn id="6" idx="2"/>
            <a:endCxn id="12" idx="0"/>
          </p:cNvCxnSpPr>
          <p:nvPr/>
        </p:nvCxnSpPr>
        <p:spPr>
          <a:xfrm>
            <a:off x="2726004" y="3994136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27"/>
          <p:cNvCxnSpPr>
            <a:stCxn id="7" idx="2"/>
            <a:endCxn id="13" idx="0"/>
          </p:cNvCxnSpPr>
          <p:nvPr/>
        </p:nvCxnSpPr>
        <p:spPr>
          <a:xfrm>
            <a:off x="3662108" y="3994136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lipse 32"/>
          <p:cNvSpPr/>
          <p:nvPr/>
        </p:nvSpPr>
        <p:spPr>
          <a:xfrm>
            <a:off x="4490200" y="38501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21" name="Ellipse 33"/>
          <p:cNvSpPr/>
          <p:nvPr/>
        </p:nvSpPr>
        <p:spPr>
          <a:xfrm>
            <a:off x="4994256" y="38501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22" name="Ellipse 34"/>
          <p:cNvSpPr/>
          <p:nvPr/>
        </p:nvSpPr>
        <p:spPr>
          <a:xfrm>
            <a:off x="5498312" y="38501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23" name="Ellipse 35"/>
          <p:cNvSpPr/>
          <p:nvPr/>
        </p:nvSpPr>
        <p:spPr>
          <a:xfrm>
            <a:off x="4515367" y="4930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24" name="Ellipse 36"/>
          <p:cNvSpPr/>
          <p:nvPr/>
        </p:nvSpPr>
        <p:spPr>
          <a:xfrm>
            <a:off x="5019423" y="4930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25" name="Ellipse 37"/>
          <p:cNvSpPr/>
          <p:nvPr/>
        </p:nvSpPr>
        <p:spPr>
          <a:xfrm>
            <a:off x="5523479" y="4930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cxnSp>
        <p:nvCxnSpPr>
          <p:cNvPr id="26" name="Gerade Verbindung mit Pfeil 38"/>
          <p:cNvCxnSpPr>
            <a:stCxn id="8" idx="2"/>
            <a:endCxn id="14" idx="0"/>
          </p:cNvCxnSpPr>
          <p:nvPr/>
        </p:nvCxnSpPr>
        <p:spPr>
          <a:xfrm>
            <a:off x="6470420" y="3994136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41"/>
          <p:cNvCxnSpPr>
            <a:stCxn id="9" idx="2"/>
            <a:endCxn id="15" idx="0"/>
          </p:cNvCxnSpPr>
          <p:nvPr/>
        </p:nvCxnSpPr>
        <p:spPr>
          <a:xfrm>
            <a:off x="7406524" y="3994136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46"/>
          <p:cNvCxnSpPr>
            <a:stCxn id="10" idx="2"/>
            <a:endCxn id="16" idx="0"/>
          </p:cNvCxnSpPr>
          <p:nvPr/>
        </p:nvCxnSpPr>
        <p:spPr>
          <a:xfrm>
            <a:off x="8342628" y="3994136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49"/>
          <p:cNvSpPr txBox="1"/>
          <p:nvPr/>
        </p:nvSpPr>
        <p:spPr>
          <a:xfrm>
            <a:off x="1825904" y="4210162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30" name="Textfeld 50"/>
          <p:cNvSpPr txBox="1"/>
          <p:nvPr/>
        </p:nvSpPr>
        <p:spPr>
          <a:xfrm>
            <a:off x="2762008" y="4210162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31" name="Textfeld 51"/>
          <p:cNvSpPr txBox="1"/>
          <p:nvPr/>
        </p:nvSpPr>
        <p:spPr>
          <a:xfrm>
            <a:off x="3698112" y="4210162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32" name="Textfeld 52"/>
          <p:cNvSpPr txBox="1"/>
          <p:nvPr/>
        </p:nvSpPr>
        <p:spPr>
          <a:xfrm>
            <a:off x="6506424" y="4210162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33" name="Textfeld 53"/>
          <p:cNvSpPr txBox="1"/>
          <p:nvPr/>
        </p:nvSpPr>
        <p:spPr>
          <a:xfrm>
            <a:off x="7442528" y="4210162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34" name="Textfeld 54"/>
          <p:cNvSpPr txBox="1"/>
          <p:nvPr/>
        </p:nvSpPr>
        <p:spPr>
          <a:xfrm>
            <a:off x="8378632" y="4210162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</a:p>
        </p:txBody>
      </p:sp>
      <p:cxnSp>
        <p:nvCxnSpPr>
          <p:cNvPr id="35" name="Gerade Verbindung mit Pfeil 55"/>
          <p:cNvCxnSpPr>
            <a:stCxn id="4" idx="1"/>
            <a:endCxn id="5" idx="0"/>
          </p:cNvCxnSpPr>
          <p:nvPr/>
        </p:nvCxnSpPr>
        <p:spPr>
          <a:xfrm flipH="1">
            <a:off x="1789900" y="3262236"/>
            <a:ext cx="3132348" cy="51587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58"/>
          <p:cNvCxnSpPr>
            <a:stCxn id="4" idx="1"/>
            <a:endCxn id="6" idx="0"/>
          </p:cNvCxnSpPr>
          <p:nvPr/>
        </p:nvCxnSpPr>
        <p:spPr>
          <a:xfrm flipH="1">
            <a:off x="2726004" y="3262236"/>
            <a:ext cx="2196244" cy="51587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61"/>
          <p:cNvCxnSpPr>
            <a:stCxn id="4" idx="1"/>
            <a:endCxn id="7" idx="0"/>
          </p:cNvCxnSpPr>
          <p:nvPr/>
        </p:nvCxnSpPr>
        <p:spPr>
          <a:xfrm flipH="1">
            <a:off x="3662108" y="3262236"/>
            <a:ext cx="1260140" cy="51587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64"/>
          <p:cNvCxnSpPr>
            <a:stCxn id="4" idx="3"/>
            <a:endCxn id="8" idx="0"/>
          </p:cNvCxnSpPr>
          <p:nvPr/>
        </p:nvCxnSpPr>
        <p:spPr>
          <a:xfrm>
            <a:off x="5311577" y="3262236"/>
            <a:ext cx="1158845" cy="51587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67"/>
          <p:cNvCxnSpPr>
            <a:stCxn id="4" idx="3"/>
            <a:endCxn id="9" idx="0"/>
          </p:cNvCxnSpPr>
          <p:nvPr/>
        </p:nvCxnSpPr>
        <p:spPr>
          <a:xfrm>
            <a:off x="5311577" y="3262236"/>
            <a:ext cx="2094949" cy="51587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70"/>
          <p:cNvCxnSpPr>
            <a:stCxn id="4" idx="3"/>
            <a:endCxn id="10" idx="0"/>
          </p:cNvCxnSpPr>
          <p:nvPr/>
        </p:nvCxnSpPr>
        <p:spPr>
          <a:xfrm>
            <a:off x="5311577" y="3262236"/>
            <a:ext cx="3031053" cy="51587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hteck 16"/>
              <p:cNvSpPr/>
              <p:nvPr/>
            </p:nvSpPr>
            <p:spPr>
              <a:xfrm>
                <a:off x="3196334" y="4861659"/>
                <a:ext cx="936104" cy="216024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72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9" name="Rechteck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6334" y="4861659"/>
                <a:ext cx="936104" cy="216024"/>
              </a:xfrm>
              <a:prstGeom prst="rect">
                <a:avLst/>
              </a:prstGeom>
              <a:blipFill rotWithShape="0">
                <a:blip r:embed="rId4"/>
                <a:stretch>
                  <a:fillRect b="-3783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796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9" grpId="0"/>
      <p:bldP spid="30" grpId="0"/>
      <p:bldP spid="31" grpId="0"/>
      <p:bldP spid="31" grpId="1"/>
      <p:bldP spid="32" grpId="0"/>
      <p:bldP spid="33" grpId="0"/>
      <p:bldP spid="34" grpId="0"/>
      <p:bldP spid="6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Reduction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527047"/>
                <a:ext cx="7886700" cy="4351338"/>
              </a:xfrm>
            </p:spPr>
            <p:txBody>
              <a:bodyPr>
                <a:normAutofit/>
              </a:bodyPr>
              <a:lstStyle/>
              <a:p>
                <a:pPr>
                  <a:buNone/>
                </a:pPr>
                <a:r>
                  <a:rPr lang="de-DE" dirty="0" smtClean="0"/>
                  <a:t>Input: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de-DE" dirty="0" smtClean="0"/>
              </a:p>
              <a:p>
                <a:pPr>
                  <a:buNone/>
                </a:pPr>
                <a:r>
                  <a:rPr lang="de-DE" dirty="0" smtClean="0"/>
                  <a:t>Set</a:t>
                </a:r>
                <a:r>
                  <a:rPr lang="de-DE" i="1" dirty="0" smtClean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de-DE" dirty="0" smtClean="0"/>
                  <a:t>			</a:t>
                </a:r>
              </a:p>
              <a:p>
                <a:pPr>
                  <a:buNone/>
                </a:pPr>
                <a:r>
                  <a:rPr lang="de-DE" dirty="0" smtClean="0"/>
                  <a:t>Replace random </a:t>
                </a:r>
                <a:r>
                  <a:rPr lang="en-US" b="1" dirty="0" err="1" smtClean="0">
                    <a:solidFill>
                      <a:srgbClr val="101073"/>
                    </a:solidFill>
                  </a:rPr>
                  <a:t>pk</a:t>
                </a:r>
                <a:r>
                  <a:rPr lang="en-US" b="1" baseline="-25000" dirty="0" err="1" smtClean="0">
                    <a:solidFill>
                      <a:srgbClr val="101073"/>
                    </a:solidFill>
                  </a:rPr>
                  <a:t>i,b</a:t>
                </a:r>
                <a:endParaRPr lang="en-US" dirty="0"/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:endParaRPr lang="en-US" sz="3600" dirty="0"/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527047"/>
                <a:ext cx="7886700" cy="4351338"/>
              </a:xfrm>
              <a:blipFill rotWithShape="0">
                <a:blip r:embed="rId2"/>
                <a:stretch>
                  <a:fillRect l="-1546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18" descr="C:\Users\huelsing\AppData\Local\Microsoft\Windows\Temporary Internet Files\Content.IE5\OYDSBIUA\MC90033339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2250" y="2986024"/>
            <a:ext cx="389327" cy="552424"/>
          </a:xfrm>
          <a:prstGeom prst="rect">
            <a:avLst/>
          </a:prstGeom>
          <a:noFill/>
        </p:spPr>
      </p:pic>
      <p:sp>
        <p:nvSpPr>
          <p:cNvPr id="5" name="Rechteck 6"/>
          <p:cNvSpPr/>
          <p:nvPr/>
        </p:nvSpPr>
        <p:spPr>
          <a:xfrm>
            <a:off x="1321848" y="3778112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sk</a:t>
            </a:r>
            <a:r>
              <a:rPr lang="en-US" sz="1400" b="1" baseline="-25000" dirty="0">
                <a:solidFill>
                  <a:schemeClr val="tx1"/>
                </a:solidFill>
              </a:rPr>
              <a:t>1,0</a:t>
            </a:r>
          </a:p>
        </p:txBody>
      </p:sp>
      <p:sp>
        <p:nvSpPr>
          <p:cNvPr id="6" name="Rechteck 7"/>
          <p:cNvSpPr/>
          <p:nvPr/>
        </p:nvSpPr>
        <p:spPr>
          <a:xfrm>
            <a:off x="2257952" y="3778112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>
                <a:solidFill>
                  <a:srgbClr val="101073"/>
                </a:solidFill>
              </a:rPr>
              <a:t>sk</a:t>
            </a:r>
            <a:r>
              <a:rPr lang="en-US" sz="1400" b="1" baseline="-25000" dirty="0">
                <a:solidFill>
                  <a:srgbClr val="101073"/>
                </a:solidFill>
              </a:rPr>
              <a:t>1,1</a:t>
            </a:r>
          </a:p>
        </p:txBody>
      </p:sp>
      <p:sp>
        <p:nvSpPr>
          <p:cNvPr id="8" name="Rechteck 11"/>
          <p:cNvSpPr/>
          <p:nvPr/>
        </p:nvSpPr>
        <p:spPr>
          <a:xfrm>
            <a:off x="6002368" y="3778112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9" name="Rechteck 12"/>
          <p:cNvSpPr/>
          <p:nvPr/>
        </p:nvSpPr>
        <p:spPr>
          <a:xfrm>
            <a:off x="6938472" y="3778112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rgbClr val="101073"/>
                </a:solidFill>
              </a:rPr>
              <a:t>sk</a:t>
            </a:r>
            <a:r>
              <a:rPr lang="en-US" sz="1400" b="1" baseline="-25000" dirty="0">
                <a:solidFill>
                  <a:srgbClr val="101073"/>
                </a:solidFill>
              </a:rPr>
              <a:t>m,0</a:t>
            </a:r>
            <a:endParaRPr lang="en-US" dirty="0"/>
          </a:p>
        </p:txBody>
      </p:sp>
      <p:sp>
        <p:nvSpPr>
          <p:cNvPr id="10" name="Rechteck 13"/>
          <p:cNvSpPr/>
          <p:nvPr/>
        </p:nvSpPr>
        <p:spPr>
          <a:xfrm>
            <a:off x="7874576" y="3778112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>
                <a:solidFill>
                  <a:srgbClr val="101073"/>
                </a:solidFill>
              </a:rPr>
              <a:t>sk</a:t>
            </a:r>
            <a:r>
              <a:rPr lang="en-US" sz="1400" b="1" baseline="-25000" dirty="0">
                <a:solidFill>
                  <a:srgbClr val="101073"/>
                </a:solidFill>
              </a:rPr>
              <a:t>m,1</a:t>
            </a:r>
          </a:p>
        </p:txBody>
      </p:sp>
      <p:sp>
        <p:nvSpPr>
          <p:cNvPr id="11" name="Rechteck 14"/>
          <p:cNvSpPr/>
          <p:nvPr/>
        </p:nvSpPr>
        <p:spPr>
          <a:xfrm>
            <a:off x="1321848" y="4858232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pk</a:t>
            </a:r>
            <a:r>
              <a:rPr lang="en-US" sz="1400" b="1" baseline="-25000" dirty="0">
                <a:solidFill>
                  <a:schemeClr val="tx1"/>
                </a:solidFill>
              </a:rPr>
              <a:t>1,0</a:t>
            </a:r>
          </a:p>
        </p:txBody>
      </p:sp>
      <p:sp>
        <p:nvSpPr>
          <p:cNvPr id="12" name="Rechteck 15"/>
          <p:cNvSpPr/>
          <p:nvPr/>
        </p:nvSpPr>
        <p:spPr>
          <a:xfrm>
            <a:off x="2257952" y="4858232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>
                <a:solidFill>
                  <a:srgbClr val="101073"/>
                </a:solidFill>
              </a:rPr>
              <a:t>pk</a:t>
            </a:r>
            <a:r>
              <a:rPr lang="en-US" sz="1400" b="1" baseline="-25000" dirty="0">
                <a:solidFill>
                  <a:srgbClr val="101073"/>
                </a:solidFill>
              </a:rPr>
              <a:t>1,1</a:t>
            </a:r>
          </a:p>
        </p:txBody>
      </p:sp>
      <p:sp>
        <p:nvSpPr>
          <p:cNvPr id="13" name="Rechteck 16"/>
          <p:cNvSpPr/>
          <p:nvPr/>
        </p:nvSpPr>
        <p:spPr>
          <a:xfrm>
            <a:off x="3194056" y="4858232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14" name="Rechteck 19"/>
          <p:cNvSpPr/>
          <p:nvPr/>
        </p:nvSpPr>
        <p:spPr>
          <a:xfrm>
            <a:off x="6002368" y="4858232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15" name="Rechteck 20"/>
          <p:cNvSpPr/>
          <p:nvPr/>
        </p:nvSpPr>
        <p:spPr>
          <a:xfrm>
            <a:off x="6938472" y="4858232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rgbClr val="101073"/>
                </a:solidFill>
              </a:rPr>
              <a:t>pk</a:t>
            </a:r>
            <a:r>
              <a:rPr lang="en-US" sz="1400" b="1" baseline="-25000" dirty="0">
                <a:solidFill>
                  <a:srgbClr val="101073"/>
                </a:solidFill>
              </a:rPr>
              <a:t>m,0</a:t>
            </a:r>
            <a:endParaRPr lang="en-US" dirty="0"/>
          </a:p>
        </p:txBody>
      </p:sp>
      <p:sp>
        <p:nvSpPr>
          <p:cNvPr id="16" name="Rechteck 21"/>
          <p:cNvSpPr/>
          <p:nvPr/>
        </p:nvSpPr>
        <p:spPr>
          <a:xfrm>
            <a:off x="7874576" y="4858232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>
                <a:solidFill>
                  <a:srgbClr val="101073"/>
                </a:solidFill>
              </a:rPr>
              <a:t>pk</a:t>
            </a:r>
            <a:r>
              <a:rPr lang="en-US" sz="1400" b="1" baseline="-25000" dirty="0">
                <a:solidFill>
                  <a:srgbClr val="101073"/>
                </a:solidFill>
              </a:rPr>
              <a:t>m,1</a:t>
            </a:r>
          </a:p>
        </p:txBody>
      </p:sp>
      <p:cxnSp>
        <p:nvCxnSpPr>
          <p:cNvPr id="17" name="Gerade Verbindung mit Pfeil 23"/>
          <p:cNvCxnSpPr>
            <a:stCxn id="5" idx="2"/>
            <a:endCxn id="11" idx="0"/>
          </p:cNvCxnSpPr>
          <p:nvPr/>
        </p:nvCxnSpPr>
        <p:spPr>
          <a:xfrm>
            <a:off x="1789900" y="3994136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24"/>
          <p:cNvCxnSpPr>
            <a:stCxn id="6" idx="2"/>
            <a:endCxn id="12" idx="0"/>
          </p:cNvCxnSpPr>
          <p:nvPr/>
        </p:nvCxnSpPr>
        <p:spPr>
          <a:xfrm>
            <a:off x="2726004" y="3994136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lipse 32"/>
          <p:cNvSpPr/>
          <p:nvPr/>
        </p:nvSpPr>
        <p:spPr>
          <a:xfrm>
            <a:off x="4490200" y="38501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21" name="Ellipse 33"/>
          <p:cNvSpPr/>
          <p:nvPr/>
        </p:nvSpPr>
        <p:spPr>
          <a:xfrm>
            <a:off x="4994256" y="38501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22" name="Ellipse 34"/>
          <p:cNvSpPr/>
          <p:nvPr/>
        </p:nvSpPr>
        <p:spPr>
          <a:xfrm>
            <a:off x="5498312" y="38501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23" name="Ellipse 35"/>
          <p:cNvSpPr/>
          <p:nvPr/>
        </p:nvSpPr>
        <p:spPr>
          <a:xfrm>
            <a:off x="4515367" y="4930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24" name="Ellipse 36"/>
          <p:cNvSpPr/>
          <p:nvPr/>
        </p:nvSpPr>
        <p:spPr>
          <a:xfrm>
            <a:off x="5019423" y="4930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25" name="Ellipse 37"/>
          <p:cNvSpPr/>
          <p:nvPr/>
        </p:nvSpPr>
        <p:spPr>
          <a:xfrm>
            <a:off x="5523479" y="4930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cxnSp>
        <p:nvCxnSpPr>
          <p:cNvPr id="26" name="Gerade Verbindung mit Pfeil 38"/>
          <p:cNvCxnSpPr>
            <a:stCxn id="8" idx="2"/>
            <a:endCxn id="14" idx="0"/>
          </p:cNvCxnSpPr>
          <p:nvPr/>
        </p:nvCxnSpPr>
        <p:spPr>
          <a:xfrm>
            <a:off x="6470420" y="3994136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41"/>
          <p:cNvCxnSpPr>
            <a:stCxn id="9" idx="2"/>
            <a:endCxn id="15" idx="0"/>
          </p:cNvCxnSpPr>
          <p:nvPr/>
        </p:nvCxnSpPr>
        <p:spPr>
          <a:xfrm>
            <a:off x="7406524" y="3994136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46"/>
          <p:cNvCxnSpPr>
            <a:stCxn id="10" idx="2"/>
            <a:endCxn id="16" idx="0"/>
          </p:cNvCxnSpPr>
          <p:nvPr/>
        </p:nvCxnSpPr>
        <p:spPr>
          <a:xfrm>
            <a:off x="8342628" y="3994136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49"/>
          <p:cNvSpPr txBox="1"/>
          <p:nvPr/>
        </p:nvSpPr>
        <p:spPr>
          <a:xfrm>
            <a:off x="1825904" y="4210162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30" name="Textfeld 50"/>
          <p:cNvSpPr txBox="1"/>
          <p:nvPr/>
        </p:nvSpPr>
        <p:spPr>
          <a:xfrm>
            <a:off x="2762008" y="4210162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32" name="Textfeld 52"/>
          <p:cNvSpPr txBox="1"/>
          <p:nvPr/>
        </p:nvSpPr>
        <p:spPr>
          <a:xfrm>
            <a:off x="6506424" y="4210162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33" name="Textfeld 53"/>
          <p:cNvSpPr txBox="1"/>
          <p:nvPr/>
        </p:nvSpPr>
        <p:spPr>
          <a:xfrm>
            <a:off x="7442528" y="4210162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34" name="Textfeld 54"/>
          <p:cNvSpPr txBox="1"/>
          <p:nvPr/>
        </p:nvSpPr>
        <p:spPr>
          <a:xfrm>
            <a:off x="8378632" y="4210162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</a:p>
        </p:txBody>
      </p:sp>
      <p:cxnSp>
        <p:nvCxnSpPr>
          <p:cNvPr id="35" name="Gerade Verbindung mit Pfeil 55"/>
          <p:cNvCxnSpPr>
            <a:stCxn id="4" idx="1"/>
            <a:endCxn id="5" idx="0"/>
          </p:cNvCxnSpPr>
          <p:nvPr/>
        </p:nvCxnSpPr>
        <p:spPr>
          <a:xfrm flipH="1">
            <a:off x="1789900" y="3262236"/>
            <a:ext cx="3132348" cy="51587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58"/>
          <p:cNvCxnSpPr>
            <a:stCxn id="4" idx="1"/>
            <a:endCxn id="6" idx="0"/>
          </p:cNvCxnSpPr>
          <p:nvPr/>
        </p:nvCxnSpPr>
        <p:spPr>
          <a:xfrm flipH="1">
            <a:off x="2726004" y="3262236"/>
            <a:ext cx="2196244" cy="51587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64"/>
          <p:cNvCxnSpPr>
            <a:stCxn id="4" idx="3"/>
            <a:endCxn id="8" idx="0"/>
          </p:cNvCxnSpPr>
          <p:nvPr/>
        </p:nvCxnSpPr>
        <p:spPr>
          <a:xfrm>
            <a:off x="5311577" y="3262236"/>
            <a:ext cx="1158845" cy="51587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67"/>
          <p:cNvCxnSpPr>
            <a:stCxn id="4" idx="3"/>
            <a:endCxn id="9" idx="0"/>
          </p:cNvCxnSpPr>
          <p:nvPr/>
        </p:nvCxnSpPr>
        <p:spPr>
          <a:xfrm>
            <a:off x="5311577" y="3262236"/>
            <a:ext cx="2094949" cy="51587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70"/>
          <p:cNvCxnSpPr>
            <a:stCxn id="4" idx="3"/>
            <a:endCxn id="10" idx="0"/>
          </p:cNvCxnSpPr>
          <p:nvPr/>
        </p:nvCxnSpPr>
        <p:spPr>
          <a:xfrm>
            <a:off x="5311577" y="3262236"/>
            <a:ext cx="3031053" cy="51587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hteck 73"/>
          <p:cNvSpPr/>
          <p:nvPr/>
        </p:nvSpPr>
        <p:spPr>
          <a:xfrm>
            <a:off x="1897245" y="6179543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sk</a:t>
            </a:r>
            <a:r>
              <a:rPr lang="en-US" sz="1400" b="1" baseline="-25000" dirty="0">
                <a:solidFill>
                  <a:schemeClr val="tx1"/>
                </a:solidFill>
              </a:rPr>
              <a:t>1,b1</a:t>
            </a:r>
          </a:p>
        </p:txBody>
      </p:sp>
      <p:sp>
        <p:nvSpPr>
          <p:cNvPr id="42" name="Rechteck 74"/>
          <p:cNvSpPr/>
          <p:nvPr/>
        </p:nvSpPr>
        <p:spPr>
          <a:xfrm>
            <a:off x="3778370" y="6179543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43" name="Rechteck 75"/>
          <p:cNvSpPr/>
          <p:nvPr/>
        </p:nvSpPr>
        <p:spPr>
          <a:xfrm>
            <a:off x="7547953" y="6179543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 err="1">
                <a:solidFill>
                  <a:srgbClr val="101073"/>
                </a:solidFill>
              </a:rPr>
              <a:t>sk</a:t>
            </a:r>
            <a:r>
              <a:rPr lang="en-US" sz="1400" b="1" baseline="-25000" dirty="0" err="1">
                <a:solidFill>
                  <a:srgbClr val="101073"/>
                </a:solidFill>
              </a:rPr>
              <a:t>m,bm</a:t>
            </a:r>
            <a:endParaRPr lang="en-US" sz="1400" b="1" baseline="-25000" dirty="0">
              <a:solidFill>
                <a:srgbClr val="101073"/>
              </a:solidFill>
            </a:endParaRPr>
          </a:p>
        </p:txBody>
      </p:sp>
      <p:sp>
        <p:nvSpPr>
          <p:cNvPr id="44" name="Ellipse 76"/>
          <p:cNvSpPr/>
          <p:nvPr/>
        </p:nvSpPr>
        <p:spPr>
          <a:xfrm>
            <a:off x="5459721" y="6251551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45" name="Ellipse 77"/>
          <p:cNvSpPr/>
          <p:nvPr/>
        </p:nvSpPr>
        <p:spPr>
          <a:xfrm>
            <a:off x="5963777" y="6251551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46" name="Ellipse 78"/>
          <p:cNvSpPr/>
          <p:nvPr/>
        </p:nvSpPr>
        <p:spPr>
          <a:xfrm>
            <a:off x="6467833" y="6251551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grpSp>
        <p:nvGrpSpPr>
          <p:cNvPr id="47" name="Gruppieren 99"/>
          <p:cNvGrpSpPr/>
          <p:nvPr/>
        </p:nvGrpSpPr>
        <p:grpSpPr>
          <a:xfrm>
            <a:off x="1139241" y="3994136"/>
            <a:ext cx="1656184" cy="2185407"/>
            <a:chOff x="1115616" y="2827767"/>
            <a:chExt cx="1656184" cy="2185407"/>
          </a:xfrm>
        </p:grpSpPr>
        <p:sp>
          <p:nvSpPr>
            <p:cNvPr id="48" name="Flussdiagramm: Manuelle Verarbeitung 80"/>
            <p:cNvSpPr/>
            <p:nvPr/>
          </p:nvSpPr>
          <p:spPr>
            <a:xfrm>
              <a:off x="1907704" y="4293096"/>
              <a:ext cx="864096" cy="504056"/>
            </a:xfrm>
            <a:prstGeom prst="flowChartManualOperati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>
                  <a:solidFill>
                    <a:schemeClr val="tx1"/>
                  </a:solidFill>
                </a:rPr>
                <a:t>Mux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49" name="Gerade Verbindung mit Pfeil 81"/>
            <p:cNvCxnSpPr/>
            <p:nvPr/>
          </p:nvCxnSpPr>
          <p:spPr>
            <a:xfrm>
              <a:off x="1779725" y="2827767"/>
              <a:ext cx="318818" cy="1465329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mit Pfeil 84"/>
            <p:cNvCxnSpPr/>
            <p:nvPr/>
          </p:nvCxnSpPr>
          <p:spPr>
            <a:xfrm flipH="1">
              <a:off x="2545984" y="2827767"/>
              <a:ext cx="180020" cy="1465329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mit Pfeil 88"/>
            <p:cNvCxnSpPr>
              <a:stCxn id="52" idx="3"/>
              <a:endCxn id="48" idx="1"/>
            </p:cNvCxnSpPr>
            <p:nvPr/>
          </p:nvCxnSpPr>
          <p:spPr>
            <a:xfrm>
              <a:off x="1547664" y="4544160"/>
              <a:ext cx="446450" cy="96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feld 92"/>
            <p:cNvSpPr txBox="1"/>
            <p:nvPr/>
          </p:nvSpPr>
          <p:spPr>
            <a:xfrm>
              <a:off x="1115616" y="4390271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b1</a:t>
              </a:r>
            </a:p>
          </p:txBody>
        </p:sp>
        <p:cxnSp>
          <p:nvCxnSpPr>
            <p:cNvPr id="53" name="Gerade Verbindung mit Pfeil 96"/>
            <p:cNvCxnSpPr>
              <a:stCxn id="48" idx="2"/>
              <a:endCxn id="41" idx="0"/>
            </p:cNvCxnSpPr>
            <p:nvPr/>
          </p:nvCxnSpPr>
          <p:spPr>
            <a:xfrm>
              <a:off x="2339752" y="4797152"/>
              <a:ext cx="1920" cy="216022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uppieren 100"/>
          <p:cNvGrpSpPr/>
          <p:nvPr/>
        </p:nvGrpSpPr>
        <p:grpSpPr>
          <a:xfrm>
            <a:off x="3011449" y="3994138"/>
            <a:ext cx="1656184" cy="2185407"/>
            <a:chOff x="1115616" y="2827769"/>
            <a:chExt cx="1656184" cy="2185407"/>
          </a:xfrm>
        </p:grpSpPr>
        <p:sp>
          <p:nvSpPr>
            <p:cNvPr id="55" name="Flussdiagramm: Manuelle Verarbeitung 101"/>
            <p:cNvSpPr/>
            <p:nvPr/>
          </p:nvSpPr>
          <p:spPr>
            <a:xfrm>
              <a:off x="1907704" y="4293096"/>
              <a:ext cx="864096" cy="504056"/>
            </a:xfrm>
            <a:prstGeom prst="flowChartManualOperati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>
                  <a:solidFill>
                    <a:schemeClr val="tx1"/>
                  </a:solidFill>
                </a:rPr>
                <a:t>Mux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56" name="Gerade Verbindung mit Pfeil 102"/>
            <p:cNvCxnSpPr/>
            <p:nvPr/>
          </p:nvCxnSpPr>
          <p:spPr>
            <a:xfrm>
              <a:off x="1789900" y="2827769"/>
              <a:ext cx="333828" cy="146532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mit Pfeil 103"/>
            <p:cNvCxnSpPr/>
            <p:nvPr/>
          </p:nvCxnSpPr>
          <p:spPr>
            <a:xfrm flipH="1">
              <a:off x="2555776" y="2827769"/>
              <a:ext cx="170228" cy="146532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mit Pfeil 104"/>
            <p:cNvCxnSpPr>
              <a:stCxn id="59" idx="3"/>
              <a:endCxn id="55" idx="1"/>
            </p:cNvCxnSpPr>
            <p:nvPr/>
          </p:nvCxnSpPr>
          <p:spPr>
            <a:xfrm>
              <a:off x="1547664" y="4544160"/>
              <a:ext cx="446450" cy="96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feld 105"/>
            <p:cNvSpPr txBox="1"/>
            <p:nvPr/>
          </p:nvSpPr>
          <p:spPr>
            <a:xfrm>
              <a:off x="1115616" y="4390271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b2</a:t>
              </a:r>
            </a:p>
          </p:txBody>
        </p:sp>
        <p:cxnSp>
          <p:nvCxnSpPr>
            <p:cNvPr id="60" name="Gerade Verbindung mit Pfeil 106"/>
            <p:cNvCxnSpPr>
              <a:stCxn id="55" idx="2"/>
            </p:cNvCxnSpPr>
            <p:nvPr/>
          </p:nvCxnSpPr>
          <p:spPr>
            <a:xfrm flipH="1">
              <a:off x="2337304" y="4797152"/>
              <a:ext cx="2448" cy="21602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uppieren 107"/>
          <p:cNvGrpSpPr/>
          <p:nvPr/>
        </p:nvGrpSpPr>
        <p:grpSpPr>
          <a:xfrm>
            <a:off x="6652489" y="3994138"/>
            <a:ext cx="1759560" cy="2185407"/>
            <a:chOff x="1012240" y="2827769"/>
            <a:chExt cx="1759560" cy="2185407"/>
          </a:xfrm>
        </p:grpSpPr>
        <p:sp>
          <p:nvSpPr>
            <p:cNvPr id="62" name="Flussdiagramm: Manuelle Verarbeitung 108"/>
            <p:cNvSpPr/>
            <p:nvPr/>
          </p:nvSpPr>
          <p:spPr>
            <a:xfrm>
              <a:off x="1907704" y="4293096"/>
              <a:ext cx="864096" cy="504056"/>
            </a:xfrm>
            <a:prstGeom prst="flowChartManualOperati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>
                  <a:solidFill>
                    <a:schemeClr val="tx1"/>
                  </a:solidFill>
                </a:rPr>
                <a:t>Mux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63" name="Gerade Verbindung mit Pfeil 109"/>
            <p:cNvCxnSpPr/>
            <p:nvPr/>
          </p:nvCxnSpPr>
          <p:spPr>
            <a:xfrm>
              <a:off x="1789900" y="2827769"/>
              <a:ext cx="333828" cy="146532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rade Verbindung mit Pfeil 110"/>
            <p:cNvCxnSpPr/>
            <p:nvPr/>
          </p:nvCxnSpPr>
          <p:spPr>
            <a:xfrm flipH="1">
              <a:off x="2555776" y="2827769"/>
              <a:ext cx="170228" cy="146532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Gerade Verbindung mit Pfeil 111"/>
            <p:cNvCxnSpPr>
              <a:stCxn id="66" idx="3"/>
              <a:endCxn id="62" idx="1"/>
            </p:cNvCxnSpPr>
            <p:nvPr/>
          </p:nvCxnSpPr>
          <p:spPr>
            <a:xfrm>
              <a:off x="1588304" y="4542875"/>
              <a:ext cx="405810" cy="2249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feld 112"/>
            <p:cNvSpPr txBox="1"/>
            <p:nvPr/>
          </p:nvSpPr>
          <p:spPr>
            <a:xfrm>
              <a:off x="1012240" y="4388986"/>
              <a:ext cx="5760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/>
                <a:t>bm</a:t>
              </a:r>
              <a:endParaRPr lang="en-US" sz="1400" b="1" dirty="0"/>
            </a:p>
          </p:txBody>
        </p:sp>
        <p:cxnSp>
          <p:nvCxnSpPr>
            <p:cNvPr id="67" name="Gerade Verbindung mit Pfeil 113"/>
            <p:cNvCxnSpPr>
              <a:stCxn id="62" idx="2"/>
            </p:cNvCxnSpPr>
            <p:nvPr/>
          </p:nvCxnSpPr>
          <p:spPr>
            <a:xfrm flipH="1">
              <a:off x="2337304" y="4797152"/>
              <a:ext cx="2448" cy="21602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hteck 16"/>
              <p:cNvSpPr/>
              <p:nvPr/>
            </p:nvSpPr>
            <p:spPr>
              <a:xfrm>
                <a:off x="3196334" y="4861659"/>
                <a:ext cx="936104" cy="216024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72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9" name="Rechteck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6334" y="4861659"/>
                <a:ext cx="936104" cy="216024"/>
              </a:xfrm>
              <a:prstGeom prst="rect">
                <a:avLst/>
              </a:prstGeom>
              <a:blipFill rotWithShape="0">
                <a:blip r:embed="rId4"/>
                <a:stretch>
                  <a:fillRect b="-3783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/>
          <p:cNvSpPr txBox="1"/>
          <p:nvPr/>
        </p:nvSpPr>
        <p:spPr>
          <a:xfrm>
            <a:off x="4621837" y="1352939"/>
            <a:ext cx="44101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Adv. Message: </a:t>
            </a:r>
            <a:r>
              <a:rPr lang="en-US" sz="2400" dirty="0" smtClean="0"/>
              <a:t>M = b1,…,</a:t>
            </a:r>
            <a:r>
              <a:rPr lang="en-US" sz="2400" dirty="0" err="1" smtClean="0"/>
              <a:t>bm</a:t>
            </a:r>
            <a:endParaRPr lang="en-US" sz="2400" dirty="0"/>
          </a:p>
          <a:p>
            <a:r>
              <a:rPr lang="en-US" sz="2400" dirty="0" smtClean="0"/>
              <a:t>If bi = b return fail</a:t>
            </a:r>
          </a:p>
          <a:p>
            <a:r>
              <a:rPr lang="en-US" sz="2400" dirty="0" smtClean="0"/>
              <a:t>else return Sign(M)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3443497" y="3666931"/>
            <a:ext cx="446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rgbClr val="FF0000"/>
                </a:solidFill>
              </a:rPr>
              <a:t>?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71" name="Picture 6" descr="https://www.vvwerratal.de/typo3temp/pics/smiley_traurig_fca7547a2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604" y="3483286"/>
            <a:ext cx="17526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64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68" grpId="0"/>
      <p:bldP spid="7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Reduction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527047"/>
                <a:ext cx="7886700" cy="4351338"/>
              </a:xfrm>
            </p:spPr>
            <p:txBody>
              <a:bodyPr>
                <a:normAutofit/>
              </a:bodyPr>
              <a:lstStyle/>
              <a:p>
                <a:pPr>
                  <a:buNone/>
                </a:pPr>
                <a:r>
                  <a:rPr lang="de-DE" dirty="0" smtClean="0"/>
                  <a:t>Input: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de-DE" dirty="0" smtClean="0"/>
              </a:p>
              <a:p>
                <a:pPr>
                  <a:buNone/>
                </a:pPr>
                <a:r>
                  <a:rPr lang="de-DE" dirty="0" smtClean="0"/>
                  <a:t>Set</a:t>
                </a:r>
                <a:r>
                  <a:rPr lang="de-DE" i="1" dirty="0" smtClean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de-DE" dirty="0" smtClean="0"/>
                  <a:t>			</a:t>
                </a:r>
              </a:p>
              <a:p>
                <a:pPr>
                  <a:buNone/>
                </a:pPr>
                <a:r>
                  <a:rPr lang="de-DE" dirty="0" smtClean="0"/>
                  <a:t>Choose random </a:t>
                </a:r>
                <a:r>
                  <a:rPr lang="en-US" b="1" dirty="0" err="1" smtClean="0">
                    <a:solidFill>
                      <a:srgbClr val="101073"/>
                    </a:solidFill>
                  </a:rPr>
                  <a:t>pk</a:t>
                </a:r>
                <a:r>
                  <a:rPr lang="en-US" b="1" baseline="-25000" dirty="0" err="1" smtClean="0">
                    <a:solidFill>
                      <a:srgbClr val="101073"/>
                    </a:solidFill>
                  </a:rPr>
                  <a:t>i,b</a:t>
                </a:r>
                <a:endParaRPr lang="en-US" dirty="0"/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:endParaRPr lang="en-US" sz="3600" dirty="0"/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527047"/>
                <a:ext cx="7886700" cy="4351338"/>
              </a:xfrm>
              <a:blipFill rotWithShape="0">
                <a:blip r:embed="rId2"/>
                <a:stretch>
                  <a:fillRect l="-1546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hteck 6"/>
          <p:cNvSpPr/>
          <p:nvPr/>
        </p:nvSpPr>
        <p:spPr>
          <a:xfrm>
            <a:off x="1321848" y="3778112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sk</a:t>
            </a:r>
            <a:r>
              <a:rPr lang="en-US" sz="1400" b="1" baseline="-25000" dirty="0">
                <a:solidFill>
                  <a:schemeClr val="tx1"/>
                </a:solidFill>
              </a:rPr>
              <a:t>1,0</a:t>
            </a:r>
          </a:p>
        </p:txBody>
      </p:sp>
      <p:sp>
        <p:nvSpPr>
          <p:cNvPr id="6" name="Rechteck 7"/>
          <p:cNvSpPr/>
          <p:nvPr/>
        </p:nvSpPr>
        <p:spPr>
          <a:xfrm>
            <a:off x="2257952" y="3778112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>
                <a:solidFill>
                  <a:srgbClr val="101073"/>
                </a:solidFill>
              </a:rPr>
              <a:t>sk</a:t>
            </a:r>
            <a:r>
              <a:rPr lang="en-US" sz="1400" b="1" baseline="-25000" dirty="0">
                <a:solidFill>
                  <a:srgbClr val="101073"/>
                </a:solidFill>
              </a:rPr>
              <a:t>1,1</a:t>
            </a:r>
          </a:p>
        </p:txBody>
      </p:sp>
      <p:sp>
        <p:nvSpPr>
          <p:cNvPr id="8" name="Rechteck 11"/>
          <p:cNvSpPr/>
          <p:nvPr/>
        </p:nvSpPr>
        <p:spPr>
          <a:xfrm>
            <a:off x="6002368" y="3778112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9" name="Rechteck 12"/>
          <p:cNvSpPr/>
          <p:nvPr/>
        </p:nvSpPr>
        <p:spPr>
          <a:xfrm>
            <a:off x="6938472" y="3778112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rgbClr val="101073"/>
                </a:solidFill>
              </a:rPr>
              <a:t>sk</a:t>
            </a:r>
            <a:r>
              <a:rPr lang="en-US" sz="1400" b="1" baseline="-25000" dirty="0">
                <a:solidFill>
                  <a:srgbClr val="101073"/>
                </a:solidFill>
              </a:rPr>
              <a:t>m,0</a:t>
            </a:r>
            <a:endParaRPr lang="en-US" dirty="0"/>
          </a:p>
        </p:txBody>
      </p:sp>
      <p:sp>
        <p:nvSpPr>
          <p:cNvPr id="10" name="Rechteck 13"/>
          <p:cNvSpPr/>
          <p:nvPr/>
        </p:nvSpPr>
        <p:spPr>
          <a:xfrm>
            <a:off x="7874576" y="3778112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>
                <a:solidFill>
                  <a:srgbClr val="101073"/>
                </a:solidFill>
              </a:rPr>
              <a:t>sk</a:t>
            </a:r>
            <a:r>
              <a:rPr lang="en-US" sz="1400" b="1" baseline="-25000" dirty="0">
                <a:solidFill>
                  <a:srgbClr val="101073"/>
                </a:solidFill>
              </a:rPr>
              <a:t>m,1</a:t>
            </a:r>
          </a:p>
        </p:txBody>
      </p:sp>
      <p:sp>
        <p:nvSpPr>
          <p:cNvPr id="11" name="Rechteck 14"/>
          <p:cNvSpPr/>
          <p:nvPr/>
        </p:nvSpPr>
        <p:spPr>
          <a:xfrm>
            <a:off x="1321848" y="4858232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pk</a:t>
            </a:r>
            <a:r>
              <a:rPr lang="en-US" sz="1400" b="1" baseline="-25000" dirty="0">
                <a:solidFill>
                  <a:schemeClr val="tx1"/>
                </a:solidFill>
              </a:rPr>
              <a:t>1,0</a:t>
            </a:r>
          </a:p>
        </p:txBody>
      </p:sp>
      <p:sp>
        <p:nvSpPr>
          <p:cNvPr id="12" name="Rechteck 15"/>
          <p:cNvSpPr/>
          <p:nvPr/>
        </p:nvSpPr>
        <p:spPr>
          <a:xfrm>
            <a:off x="2257952" y="4858232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>
                <a:solidFill>
                  <a:srgbClr val="101073"/>
                </a:solidFill>
              </a:rPr>
              <a:t>pk</a:t>
            </a:r>
            <a:r>
              <a:rPr lang="en-US" sz="1400" b="1" baseline="-25000" dirty="0">
                <a:solidFill>
                  <a:srgbClr val="101073"/>
                </a:solidFill>
              </a:rPr>
              <a:t>1,1</a:t>
            </a:r>
          </a:p>
        </p:txBody>
      </p:sp>
      <p:sp>
        <p:nvSpPr>
          <p:cNvPr id="13" name="Rechteck 16"/>
          <p:cNvSpPr/>
          <p:nvPr/>
        </p:nvSpPr>
        <p:spPr>
          <a:xfrm>
            <a:off x="3194056" y="4858232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14" name="Rechteck 19"/>
          <p:cNvSpPr/>
          <p:nvPr/>
        </p:nvSpPr>
        <p:spPr>
          <a:xfrm>
            <a:off x="6002368" y="4858232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15" name="Rechteck 20"/>
          <p:cNvSpPr/>
          <p:nvPr/>
        </p:nvSpPr>
        <p:spPr>
          <a:xfrm>
            <a:off x="6938472" y="4858232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rgbClr val="101073"/>
                </a:solidFill>
              </a:rPr>
              <a:t>pk</a:t>
            </a:r>
            <a:r>
              <a:rPr lang="en-US" sz="1400" b="1" baseline="-25000" dirty="0">
                <a:solidFill>
                  <a:srgbClr val="101073"/>
                </a:solidFill>
              </a:rPr>
              <a:t>m,0</a:t>
            </a:r>
            <a:endParaRPr lang="en-US" dirty="0"/>
          </a:p>
        </p:txBody>
      </p:sp>
      <p:sp>
        <p:nvSpPr>
          <p:cNvPr id="16" name="Rechteck 21"/>
          <p:cNvSpPr/>
          <p:nvPr/>
        </p:nvSpPr>
        <p:spPr>
          <a:xfrm>
            <a:off x="7874576" y="4858232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>
                <a:solidFill>
                  <a:srgbClr val="101073"/>
                </a:solidFill>
              </a:rPr>
              <a:t>pk</a:t>
            </a:r>
            <a:r>
              <a:rPr lang="en-US" sz="1400" b="1" baseline="-25000" dirty="0">
                <a:solidFill>
                  <a:srgbClr val="101073"/>
                </a:solidFill>
              </a:rPr>
              <a:t>m,1</a:t>
            </a:r>
          </a:p>
        </p:txBody>
      </p:sp>
      <p:cxnSp>
        <p:nvCxnSpPr>
          <p:cNvPr id="17" name="Gerade Verbindung mit Pfeil 23"/>
          <p:cNvCxnSpPr>
            <a:stCxn id="5" idx="2"/>
            <a:endCxn id="11" idx="0"/>
          </p:cNvCxnSpPr>
          <p:nvPr/>
        </p:nvCxnSpPr>
        <p:spPr>
          <a:xfrm>
            <a:off x="1789900" y="3994136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24"/>
          <p:cNvCxnSpPr>
            <a:stCxn id="6" idx="2"/>
            <a:endCxn id="12" idx="0"/>
          </p:cNvCxnSpPr>
          <p:nvPr/>
        </p:nvCxnSpPr>
        <p:spPr>
          <a:xfrm>
            <a:off x="2726004" y="3994136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lipse 32"/>
          <p:cNvSpPr/>
          <p:nvPr/>
        </p:nvSpPr>
        <p:spPr>
          <a:xfrm>
            <a:off x="4490200" y="38501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21" name="Ellipse 33"/>
          <p:cNvSpPr/>
          <p:nvPr/>
        </p:nvSpPr>
        <p:spPr>
          <a:xfrm>
            <a:off x="4994256" y="38501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22" name="Ellipse 34"/>
          <p:cNvSpPr/>
          <p:nvPr/>
        </p:nvSpPr>
        <p:spPr>
          <a:xfrm>
            <a:off x="5498312" y="38501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23" name="Ellipse 35"/>
          <p:cNvSpPr/>
          <p:nvPr/>
        </p:nvSpPr>
        <p:spPr>
          <a:xfrm>
            <a:off x="4515367" y="4930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24" name="Ellipse 36"/>
          <p:cNvSpPr/>
          <p:nvPr/>
        </p:nvSpPr>
        <p:spPr>
          <a:xfrm>
            <a:off x="5019423" y="4930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25" name="Ellipse 37"/>
          <p:cNvSpPr/>
          <p:nvPr/>
        </p:nvSpPr>
        <p:spPr>
          <a:xfrm>
            <a:off x="5523479" y="4930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cxnSp>
        <p:nvCxnSpPr>
          <p:cNvPr id="26" name="Gerade Verbindung mit Pfeil 38"/>
          <p:cNvCxnSpPr>
            <a:stCxn id="8" idx="2"/>
            <a:endCxn id="14" idx="0"/>
          </p:cNvCxnSpPr>
          <p:nvPr/>
        </p:nvCxnSpPr>
        <p:spPr>
          <a:xfrm>
            <a:off x="6470420" y="3994136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41"/>
          <p:cNvCxnSpPr>
            <a:stCxn id="9" idx="2"/>
            <a:endCxn id="15" idx="0"/>
          </p:cNvCxnSpPr>
          <p:nvPr/>
        </p:nvCxnSpPr>
        <p:spPr>
          <a:xfrm>
            <a:off x="7406524" y="3994136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46"/>
          <p:cNvCxnSpPr>
            <a:stCxn id="10" idx="2"/>
            <a:endCxn id="16" idx="0"/>
          </p:cNvCxnSpPr>
          <p:nvPr/>
        </p:nvCxnSpPr>
        <p:spPr>
          <a:xfrm>
            <a:off x="8342628" y="3994136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49"/>
          <p:cNvSpPr txBox="1"/>
          <p:nvPr/>
        </p:nvSpPr>
        <p:spPr>
          <a:xfrm>
            <a:off x="1825904" y="4210162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30" name="Textfeld 50"/>
          <p:cNvSpPr txBox="1"/>
          <p:nvPr/>
        </p:nvSpPr>
        <p:spPr>
          <a:xfrm>
            <a:off x="2762008" y="4210162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32" name="Textfeld 52"/>
          <p:cNvSpPr txBox="1"/>
          <p:nvPr/>
        </p:nvSpPr>
        <p:spPr>
          <a:xfrm>
            <a:off x="6506424" y="4210162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33" name="Textfeld 53"/>
          <p:cNvSpPr txBox="1"/>
          <p:nvPr/>
        </p:nvSpPr>
        <p:spPr>
          <a:xfrm>
            <a:off x="7442528" y="4210162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34" name="Textfeld 54"/>
          <p:cNvSpPr txBox="1"/>
          <p:nvPr/>
        </p:nvSpPr>
        <p:spPr>
          <a:xfrm>
            <a:off x="8378632" y="4210162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hteck 16"/>
              <p:cNvSpPr/>
              <p:nvPr/>
            </p:nvSpPr>
            <p:spPr>
              <a:xfrm>
                <a:off x="3196334" y="4861659"/>
                <a:ext cx="936104" cy="216024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72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9" name="Rechteck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6334" y="4861659"/>
                <a:ext cx="936104" cy="216024"/>
              </a:xfrm>
              <a:prstGeom prst="rect">
                <a:avLst/>
              </a:prstGeom>
              <a:blipFill rotWithShape="0">
                <a:blip r:embed="rId3"/>
                <a:stretch>
                  <a:fillRect b="-3783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4621837" y="1408925"/>
                <a:ext cx="4410196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400" dirty="0" smtClean="0"/>
                  <a:t>Forgery: </a:t>
                </a:r>
                <a:r>
                  <a:rPr lang="en-US" sz="2400" dirty="0" smtClean="0"/>
                  <a:t>M* = b1*,…,</a:t>
                </a:r>
                <a:r>
                  <a:rPr lang="en-US" sz="2400" dirty="0" err="1" smtClean="0"/>
                  <a:t>bm</a:t>
                </a:r>
                <a:r>
                  <a:rPr lang="en-US" sz="2400" dirty="0" smtClean="0"/>
                  <a:t>*,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r>
                  <a:rPr lang="en-US" sz="2400" dirty="0" smtClean="0"/>
                  <a:t>If bi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400" dirty="0" smtClean="0"/>
                  <a:t> b return fail</a:t>
                </a:r>
              </a:p>
              <a:p>
                <a:r>
                  <a:rPr lang="de-DE" sz="2400" dirty="0" smtClean="0"/>
                  <a:t>Else return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1837" y="1408925"/>
                <a:ext cx="4410196" cy="1569660"/>
              </a:xfrm>
              <a:prstGeom prst="rect">
                <a:avLst/>
              </a:prstGeom>
              <a:blipFill rotWithShape="0">
                <a:blip r:embed="rId4"/>
                <a:stretch>
                  <a:fillRect l="-2072" t="-3101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TextBox 69"/>
          <p:cNvSpPr txBox="1"/>
          <p:nvPr/>
        </p:nvSpPr>
        <p:spPr>
          <a:xfrm>
            <a:off x="3443497" y="3666931"/>
            <a:ext cx="446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rgbClr val="FF0000"/>
                </a:solidFill>
              </a:rPr>
              <a:t>?</a:t>
            </a:r>
            <a:endParaRPr lang="en-US" sz="24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hteck 7"/>
              <p:cNvSpPr/>
              <p:nvPr/>
            </p:nvSpPr>
            <p:spPr>
              <a:xfrm>
                <a:off x="4145840" y="3777158"/>
                <a:ext cx="936104" cy="216024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72000" rtlCol="0" anchor="ctr"/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sSup>
                            <m:sSup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de-DE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US" sz="1400" b="1" baseline="-25000" dirty="0">
                  <a:solidFill>
                    <a:srgbClr val="101073"/>
                  </a:solidFill>
                </a:endParaRPr>
              </a:p>
            </p:txBody>
          </p:sp>
        </mc:Choice>
        <mc:Fallback xmlns="">
          <p:sp>
            <p:nvSpPr>
              <p:cNvPr id="71" name="Rechtec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5840" y="3777158"/>
                <a:ext cx="936104" cy="216024"/>
              </a:xfrm>
              <a:prstGeom prst="rect">
                <a:avLst/>
              </a:prstGeom>
              <a:blipFill rotWithShape="0">
                <a:blip r:embed="rId5"/>
                <a:stretch>
                  <a:fillRect b="-3243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hteck 7"/>
              <p:cNvSpPr/>
              <p:nvPr/>
            </p:nvSpPr>
            <p:spPr>
              <a:xfrm>
                <a:off x="3209736" y="3777158"/>
                <a:ext cx="936104" cy="216024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72000" rtlCol="0" anchor="ctr"/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sSup>
                            <m:sSup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de-DE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US" sz="1400" b="1" baseline="-25000" dirty="0">
                  <a:solidFill>
                    <a:srgbClr val="101073"/>
                  </a:solidFill>
                </a:endParaRPr>
              </a:p>
            </p:txBody>
          </p:sp>
        </mc:Choice>
        <mc:Fallback xmlns="">
          <p:sp>
            <p:nvSpPr>
              <p:cNvPr id="72" name="Rechtec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9736" y="3777158"/>
                <a:ext cx="936104" cy="216024"/>
              </a:xfrm>
              <a:prstGeom prst="rect">
                <a:avLst/>
              </a:prstGeom>
              <a:blipFill rotWithShape="0">
                <a:blip r:embed="rId6"/>
                <a:stretch>
                  <a:fillRect b="-3243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553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1" grpId="1" animBg="1"/>
      <p:bldP spid="7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7584" y="3140968"/>
            <a:ext cx="7772400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 smtClean="0">
                <a:latin typeface="+mn-lt"/>
              </a:rPr>
              <a:t>(Length-Extension) Modes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3CFC4-EBD1-4466-832D-026E7D94D47B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674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Reduction - 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2012241"/>
                <a:ext cx="7886700" cy="4351338"/>
              </a:xfrm>
            </p:spPr>
            <p:txBody>
              <a:bodyPr>
                <a:normAutofit/>
              </a:bodyPr>
              <a:lstStyle/>
              <a:p>
                <a:pPr>
                  <a:buNone/>
                </a:pPr>
                <a:r>
                  <a:rPr lang="de-DE" dirty="0" smtClean="0"/>
                  <a:t>Abort in two cases:</a:t>
                </a:r>
              </a:p>
              <a:p>
                <a:pPr>
                  <a:buNone/>
                </a:pPr>
                <a:r>
                  <a:rPr lang="de-DE" dirty="0" smtClean="0"/>
                  <a:t>1. </a:t>
                </a:r>
                <a:r>
                  <a:rPr lang="en-US" dirty="0"/>
                  <a:t>bi = </a:t>
                </a:r>
                <a:r>
                  <a:rPr lang="en-US" dirty="0" smtClean="0"/>
                  <a:t>b</a:t>
                </a:r>
                <a:br>
                  <a:rPr lang="en-US" dirty="0" smtClean="0"/>
                </a:br>
                <a:r>
                  <a:rPr lang="en-US" dirty="0" smtClean="0"/>
                  <a:t>probability ½ : b is a random bit</a:t>
                </a:r>
                <a:endParaRPr lang="en-US" dirty="0"/>
              </a:p>
              <a:p>
                <a:pPr>
                  <a:buNone/>
                </a:pPr>
                <a:r>
                  <a:rPr lang="de-DE" dirty="0" smtClean="0"/>
                  <a:t>2. </a:t>
                </a:r>
                <a:r>
                  <a:rPr lang="en-US" dirty="0"/>
                  <a:t>bi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b</a:t>
                </a:r>
              </a:p>
              <a:p>
                <a:pPr>
                  <a:buNone/>
                </a:pPr>
                <a:r>
                  <a:rPr lang="de-DE" dirty="0"/>
                  <a:t>	</a:t>
                </a:r>
                <a:r>
                  <a:rPr lang="de-DE" dirty="0" smtClean="0"/>
                  <a:t>probability 1 - 1/m: At least one bit has to flip as </a:t>
                </a:r>
                <a:r>
                  <a:rPr lang="en-US" dirty="0" smtClean="0"/>
                  <a:t>M*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M</a:t>
                </a:r>
              </a:p>
              <a:p>
                <a:pPr>
                  <a:buNone/>
                </a:pPr>
                <a:endParaRPr lang="de-DE" dirty="0"/>
              </a:p>
              <a:p>
                <a:pPr>
                  <a:buNone/>
                </a:pPr>
                <a:r>
                  <a:rPr lang="de-DE" dirty="0" smtClean="0"/>
                  <a:t>Reduction succeeds with A‘s success probability times 1/2m.</a:t>
                </a:r>
                <a:endParaRPr lang="en-US" dirty="0"/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:endParaRPr lang="en-US" sz="3600" dirty="0"/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2012241"/>
                <a:ext cx="7886700" cy="4351338"/>
              </a:xfrm>
              <a:blipFill rotWithShape="0">
                <a:blip r:embed="rId2"/>
                <a:stretch>
                  <a:fillRect l="-1546" t="-2241" b="-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139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Merkle’s</a:t>
            </a:r>
            <a:r>
              <a:rPr lang="en-US" dirty="0" smtClean="0"/>
              <a:t> Hash-based Signatures</a:t>
            </a:r>
            <a:endParaRPr lang="de-DE" dirty="0"/>
          </a:p>
        </p:txBody>
      </p:sp>
      <p:sp>
        <p:nvSpPr>
          <p:cNvPr id="370" name="Inhaltsplatzhalter 2"/>
          <p:cNvSpPr>
            <a:spLocks noGrp="1"/>
          </p:cNvSpPr>
          <p:nvPr>
            <p:ph idx="1"/>
          </p:nvPr>
        </p:nvSpPr>
        <p:spPr bwMode="auto">
          <a:xfrm>
            <a:off x="276025" y="1507800"/>
            <a:ext cx="8640763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800" kern="0" baseline="-25000">
              <a:solidFill>
                <a:sysClr val="windowText" lastClr="0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800" kern="0" baseline="-25000">
              <a:solidFill>
                <a:sysClr val="windowText" lastClr="0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7A31A-19F3-4674-BE2B-B5E7D030595A}" type="datetime1">
              <a:rPr lang="nl-NL" smtClean="0"/>
              <a:pPr/>
              <a:t>19-9-2019</a:t>
            </a:fld>
            <a:endParaRPr lang="nl-NL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F6191C09-C392-4E8C-984F-AEB7D870D5B3}" type="slidenum">
              <a:rPr lang="nl-NL" smtClean="0"/>
              <a:pPr/>
              <a:t>31</a:t>
            </a:fld>
            <a:endParaRPr lang="nl-NL"/>
          </a:p>
        </p:txBody>
      </p:sp>
      <p:sp>
        <p:nvSpPr>
          <p:cNvPr id="369" name="Ellipse 368"/>
          <p:cNvSpPr/>
          <p:nvPr/>
        </p:nvSpPr>
        <p:spPr>
          <a:xfrm>
            <a:off x="3900288" y="1328411"/>
            <a:ext cx="1354137" cy="368300"/>
          </a:xfrm>
          <a:prstGeom prst="ellipse">
            <a:avLst/>
          </a:prstGeom>
          <a:solidFill>
            <a:srgbClr val="00FF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de-DE" kern="0">
              <a:solidFill>
                <a:srgbClr val="FFFFFF"/>
              </a:solidFill>
              <a:latin typeface="Verdana"/>
            </a:endParaRPr>
          </a:p>
        </p:txBody>
      </p:sp>
      <p:grpSp>
        <p:nvGrpSpPr>
          <p:cNvPr id="371" name="Gruppieren 75"/>
          <p:cNvGrpSpPr>
            <a:grpSpLocks/>
          </p:cNvGrpSpPr>
          <p:nvPr/>
        </p:nvGrpSpPr>
        <p:grpSpPr bwMode="auto">
          <a:xfrm>
            <a:off x="3301798" y="2263448"/>
            <a:ext cx="1079500" cy="1512888"/>
            <a:chOff x="3275856" y="2492896"/>
            <a:chExt cx="1080120" cy="1512168"/>
          </a:xfrm>
        </p:grpSpPr>
        <p:sp>
          <p:nvSpPr>
            <p:cNvPr id="372" name="Rechteck 371"/>
            <p:cNvSpPr/>
            <p:nvPr/>
          </p:nvSpPr>
          <p:spPr>
            <a:xfrm>
              <a:off x="3275856" y="2492896"/>
              <a:ext cx="1080120" cy="1512168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/>
          </p:spPr>
          <p:txBody>
            <a:bodyPr anchor="ctr"/>
            <a:lstStyle/>
            <a:p>
              <a:pPr algn="ctr">
                <a:defRPr/>
              </a:pPr>
              <a:r>
                <a:rPr lang="de-DE" sz="2000" kern="0" dirty="0">
                  <a:solidFill>
                    <a:srgbClr val="000000"/>
                  </a:solidFill>
                  <a:latin typeface="Verdana"/>
                </a:rPr>
                <a:t>OTS</a:t>
              </a:r>
            </a:p>
          </p:txBody>
        </p:sp>
        <p:pic>
          <p:nvPicPr>
            <p:cNvPr id="373" name="Picture 220" descr="rup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57756" y="2660237"/>
              <a:ext cx="366646" cy="336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/>
          </p:spPr>
        </p:pic>
        <p:pic>
          <p:nvPicPr>
            <p:cNvPr id="374" name="Picture 234" descr="sta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22500" y="3465969"/>
              <a:ext cx="225973" cy="395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/>
          </p:spPr>
        </p:pic>
      </p:grpSp>
      <p:grpSp>
        <p:nvGrpSpPr>
          <p:cNvPr id="375" name="Gruppieren 80"/>
          <p:cNvGrpSpPr>
            <a:grpSpLocks/>
          </p:cNvGrpSpPr>
          <p:nvPr/>
        </p:nvGrpSpPr>
        <p:grpSpPr bwMode="auto">
          <a:xfrm>
            <a:off x="1573013" y="4811388"/>
            <a:ext cx="809625" cy="1133475"/>
            <a:chOff x="3275856" y="2492896"/>
            <a:chExt cx="1080120" cy="1512168"/>
          </a:xfrm>
        </p:grpSpPr>
        <p:sp>
          <p:nvSpPr>
            <p:cNvPr id="376" name="Rechteck 375"/>
            <p:cNvSpPr/>
            <p:nvPr/>
          </p:nvSpPr>
          <p:spPr>
            <a:xfrm>
              <a:off x="3275856" y="2492896"/>
              <a:ext cx="1080120" cy="1512168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de-DE" kern="0" dirty="0">
                  <a:solidFill>
                    <a:srgbClr val="000000"/>
                  </a:solidFill>
                  <a:latin typeface="Verdana"/>
                </a:rPr>
                <a:t>OTS</a:t>
              </a:r>
            </a:p>
          </p:txBody>
        </p:sp>
        <p:pic>
          <p:nvPicPr>
            <p:cNvPr id="377" name="Picture 220" descr="rup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57756" y="2660237"/>
              <a:ext cx="366646" cy="336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8" name="Picture 234" descr="sta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22500" y="3465969"/>
              <a:ext cx="225973" cy="395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79" name="Gruppieren 85"/>
          <p:cNvGrpSpPr>
            <a:grpSpLocks/>
          </p:cNvGrpSpPr>
          <p:nvPr/>
        </p:nvGrpSpPr>
        <p:grpSpPr bwMode="auto">
          <a:xfrm>
            <a:off x="2581075" y="4801861"/>
            <a:ext cx="809625" cy="1135062"/>
            <a:chOff x="3275856" y="2492896"/>
            <a:chExt cx="1080120" cy="1512168"/>
          </a:xfrm>
        </p:grpSpPr>
        <p:sp>
          <p:nvSpPr>
            <p:cNvPr id="380" name="Rechteck 379"/>
            <p:cNvSpPr/>
            <p:nvPr/>
          </p:nvSpPr>
          <p:spPr>
            <a:xfrm>
              <a:off x="3275856" y="2492896"/>
              <a:ext cx="1080120" cy="1512168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de-DE" kern="0" dirty="0">
                  <a:solidFill>
                    <a:srgbClr val="000000"/>
                  </a:solidFill>
                  <a:latin typeface="Verdana"/>
                </a:rPr>
                <a:t>OTS</a:t>
              </a:r>
            </a:p>
          </p:txBody>
        </p:sp>
        <p:pic>
          <p:nvPicPr>
            <p:cNvPr id="381" name="Picture 220" descr="rup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57756" y="2660237"/>
              <a:ext cx="366646" cy="336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2" name="Picture 234" descr="sta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22500" y="3465969"/>
              <a:ext cx="225973" cy="395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83" name="Gruppieren 94"/>
          <p:cNvGrpSpPr>
            <a:grpSpLocks/>
          </p:cNvGrpSpPr>
          <p:nvPr/>
        </p:nvGrpSpPr>
        <p:grpSpPr bwMode="auto">
          <a:xfrm>
            <a:off x="3612950" y="4801861"/>
            <a:ext cx="811213" cy="1135062"/>
            <a:chOff x="3275856" y="2492896"/>
            <a:chExt cx="1080120" cy="1512168"/>
          </a:xfrm>
        </p:grpSpPr>
        <p:sp>
          <p:nvSpPr>
            <p:cNvPr id="384" name="Rechteck 383"/>
            <p:cNvSpPr/>
            <p:nvPr/>
          </p:nvSpPr>
          <p:spPr>
            <a:xfrm>
              <a:off x="3275856" y="2492896"/>
              <a:ext cx="1080120" cy="1512168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de-DE" kern="0" dirty="0">
                  <a:solidFill>
                    <a:srgbClr val="000000"/>
                  </a:solidFill>
                  <a:latin typeface="Verdana"/>
                </a:rPr>
                <a:t>OTS</a:t>
              </a:r>
            </a:p>
          </p:txBody>
        </p:sp>
        <p:pic>
          <p:nvPicPr>
            <p:cNvPr id="385" name="Picture 220" descr="rup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57756" y="2660237"/>
              <a:ext cx="366646" cy="336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6" name="Picture 234" descr="sta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22500" y="3465969"/>
              <a:ext cx="225973" cy="395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87" name="Gruppieren 119"/>
          <p:cNvGrpSpPr>
            <a:grpSpLocks/>
          </p:cNvGrpSpPr>
          <p:nvPr/>
        </p:nvGrpSpPr>
        <p:grpSpPr bwMode="auto">
          <a:xfrm>
            <a:off x="4694038" y="4798688"/>
            <a:ext cx="809625" cy="1133475"/>
            <a:chOff x="3275856" y="2492896"/>
            <a:chExt cx="1080120" cy="1512168"/>
          </a:xfrm>
        </p:grpSpPr>
        <p:sp>
          <p:nvSpPr>
            <p:cNvPr id="388" name="Rechteck 387"/>
            <p:cNvSpPr/>
            <p:nvPr/>
          </p:nvSpPr>
          <p:spPr>
            <a:xfrm>
              <a:off x="3275856" y="2492896"/>
              <a:ext cx="1080120" cy="1512168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de-DE" kern="0" dirty="0">
                  <a:solidFill>
                    <a:srgbClr val="000000"/>
                  </a:solidFill>
                  <a:latin typeface="Verdana"/>
                </a:rPr>
                <a:t>OTS</a:t>
              </a:r>
            </a:p>
          </p:txBody>
        </p:sp>
        <p:pic>
          <p:nvPicPr>
            <p:cNvPr id="389" name="Picture 220" descr="rup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57756" y="2660237"/>
              <a:ext cx="366646" cy="336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0" name="Picture 234" descr="sta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22500" y="3465969"/>
              <a:ext cx="225973" cy="395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91" name="Gruppieren 123"/>
          <p:cNvGrpSpPr>
            <a:grpSpLocks/>
          </p:cNvGrpSpPr>
          <p:nvPr/>
        </p:nvGrpSpPr>
        <p:grpSpPr bwMode="auto">
          <a:xfrm>
            <a:off x="5684638" y="4787575"/>
            <a:ext cx="809625" cy="1135063"/>
            <a:chOff x="3275856" y="2492896"/>
            <a:chExt cx="1080120" cy="1512168"/>
          </a:xfrm>
        </p:grpSpPr>
        <p:sp>
          <p:nvSpPr>
            <p:cNvPr id="392" name="Rechteck 391"/>
            <p:cNvSpPr/>
            <p:nvPr/>
          </p:nvSpPr>
          <p:spPr>
            <a:xfrm>
              <a:off x="3275856" y="2492896"/>
              <a:ext cx="1080120" cy="1512168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de-DE" kern="0" dirty="0">
                  <a:solidFill>
                    <a:srgbClr val="000000"/>
                  </a:solidFill>
                  <a:latin typeface="Verdana"/>
                </a:rPr>
                <a:t>OTS</a:t>
              </a:r>
            </a:p>
          </p:txBody>
        </p:sp>
        <p:pic>
          <p:nvPicPr>
            <p:cNvPr id="393" name="Picture 220" descr="rup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57756" y="2660237"/>
              <a:ext cx="366646" cy="336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4" name="Picture 234" descr="sta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22500" y="3465969"/>
              <a:ext cx="225973" cy="395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95" name="Gruppieren 127"/>
          <p:cNvGrpSpPr>
            <a:grpSpLocks/>
          </p:cNvGrpSpPr>
          <p:nvPr/>
        </p:nvGrpSpPr>
        <p:grpSpPr bwMode="auto">
          <a:xfrm>
            <a:off x="6692700" y="4812975"/>
            <a:ext cx="809625" cy="1135063"/>
            <a:chOff x="3275856" y="2492896"/>
            <a:chExt cx="1080120" cy="1512168"/>
          </a:xfrm>
        </p:grpSpPr>
        <p:sp>
          <p:nvSpPr>
            <p:cNvPr id="396" name="Rechteck 395"/>
            <p:cNvSpPr/>
            <p:nvPr/>
          </p:nvSpPr>
          <p:spPr>
            <a:xfrm>
              <a:off x="3275856" y="2492896"/>
              <a:ext cx="1080120" cy="1512168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de-DE" kern="0" dirty="0">
                  <a:solidFill>
                    <a:srgbClr val="000000"/>
                  </a:solidFill>
                  <a:latin typeface="Verdana"/>
                </a:rPr>
                <a:t>OTS</a:t>
              </a:r>
            </a:p>
          </p:txBody>
        </p:sp>
        <p:pic>
          <p:nvPicPr>
            <p:cNvPr id="397" name="Picture 220" descr="rup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57756" y="2660237"/>
              <a:ext cx="366646" cy="336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8" name="Picture 234" descr="sta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22500" y="3465969"/>
              <a:ext cx="225973" cy="395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99" name="Gruppieren 131"/>
          <p:cNvGrpSpPr>
            <a:grpSpLocks/>
          </p:cNvGrpSpPr>
          <p:nvPr/>
        </p:nvGrpSpPr>
        <p:grpSpPr bwMode="auto">
          <a:xfrm>
            <a:off x="7627736" y="4812975"/>
            <a:ext cx="811212" cy="1135063"/>
            <a:chOff x="3275856" y="2492896"/>
            <a:chExt cx="1080120" cy="1512168"/>
          </a:xfrm>
        </p:grpSpPr>
        <p:sp>
          <p:nvSpPr>
            <p:cNvPr id="400" name="Rechteck 399"/>
            <p:cNvSpPr/>
            <p:nvPr/>
          </p:nvSpPr>
          <p:spPr>
            <a:xfrm>
              <a:off x="3275856" y="2492896"/>
              <a:ext cx="1080120" cy="1512168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de-DE" kern="0" dirty="0">
                  <a:solidFill>
                    <a:srgbClr val="000000"/>
                  </a:solidFill>
                  <a:latin typeface="Verdana"/>
                </a:rPr>
                <a:t>OTS</a:t>
              </a:r>
            </a:p>
          </p:txBody>
        </p:sp>
        <p:pic>
          <p:nvPicPr>
            <p:cNvPr id="401" name="Picture 220" descr="rup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57756" y="2660237"/>
              <a:ext cx="366646" cy="336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2" name="Picture 234" descr="sta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22500" y="3465969"/>
              <a:ext cx="225973" cy="395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3" name="Trapezoid 402"/>
          <p:cNvSpPr/>
          <p:nvPr/>
        </p:nvSpPr>
        <p:spPr>
          <a:xfrm>
            <a:off x="1685723" y="4063673"/>
            <a:ext cx="622300" cy="431800"/>
          </a:xfrm>
          <a:prstGeom prst="trapezoid">
            <a:avLst/>
          </a:prstGeom>
          <a:noFill/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DE" kern="0" dirty="0">
                <a:solidFill>
                  <a:srgbClr val="000000"/>
                </a:solidFill>
                <a:latin typeface="Verdana"/>
              </a:rPr>
              <a:t>H</a:t>
            </a:r>
          </a:p>
        </p:txBody>
      </p:sp>
      <p:cxnSp>
        <p:nvCxnSpPr>
          <p:cNvPr id="404" name="Gerade Verbindung mit Pfeil 403"/>
          <p:cNvCxnSpPr>
            <a:endCxn id="403" idx="2"/>
          </p:cNvCxnSpPr>
          <p:nvPr/>
        </p:nvCxnSpPr>
        <p:spPr>
          <a:xfrm flipH="1" flipV="1">
            <a:off x="1996873" y="4495475"/>
            <a:ext cx="0" cy="441325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405" name="Trapezoid 404"/>
          <p:cNvSpPr/>
          <p:nvPr/>
        </p:nvSpPr>
        <p:spPr>
          <a:xfrm>
            <a:off x="780848" y="4063673"/>
            <a:ext cx="622300" cy="431800"/>
          </a:xfrm>
          <a:prstGeom prst="trapezoid">
            <a:avLst/>
          </a:prstGeom>
          <a:noFill/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DE" kern="0" dirty="0">
                <a:solidFill>
                  <a:srgbClr val="000000"/>
                </a:solidFill>
                <a:latin typeface="Verdana"/>
              </a:rPr>
              <a:t>H</a:t>
            </a:r>
          </a:p>
        </p:txBody>
      </p:sp>
      <p:sp>
        <p:nvSpPr>
          <p:cNvPr id="406" name="Trapezoid 405"/>
          <p:cNvSpPr/>
          <p:nvPr/>
        </p:nvSpPr>
        <p:spPr>
          <a:xfrm>
            <a:off x="2677913" y="4055738"/>
            <a:ext cx="623887" cy="433387"/>
          </a:xfrm>
          <a:prstGeom prst="trapezoid">
            <a:avLst/>
          </a:prstGeom>
          <a:noFill/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DE" kern="0" dirty="0">
                <a:solidFill>
                  <a:srgbClr val="000000"/>
                </a:solidFill>
                <a:latin typeface="Verdana"/>
              </a:rPr>
              <a:t>H</a:t>
            </a:r>
          </a:p>
        </p:txBody>
      </p:sp>
      <p:cxnSp>
        <p:nvCxnSpPr>
          <p:cNvPr id="407" name="Gerade Verbindung mit Pfeil 406"/>
          <p:cNvCxnSpPr>
            <a:endCxn id="406" idx="2"/>
          </p:cNvCxnSpPr>
          <p:nvPr/>
        </p:nvCxnSpPr>
        <p:spPr>
          <a:xfrm flipH="1" flipV="1">
            <a:off x="2989061" y="4489123"/>
            <a:ext cx="0" cy="439738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408" name="Trapezoid 407"/>
          <p:cNvSpPr/>
          <p:nvPr/>
        </p:nvSpPr>
        <p:spPr>
          <a:xfrm>
            <a:off x="3685973" y="4063673"/>
            <a:ext cx="623888" cy="431800"/>
          </a:xfrm>
          <a:prstGeom prst="trapezoid">
            <a:avLst/>
          </a:prstGeom>
          <a:noFill/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DE" kern="0" dirty="0">
                <a:solidFill>
                  <a:srgbClr val="000000"/>
                </a:solidFill>
                <a:latin typeface="Verdana"/>
              </a:rPr>
              <a:t>H</a:t>
            </a:r>
          </a:p>
        </p:txBody>
      </p:sp>
      <p:cxnSp>
        <p:nvCxnSpPr>
          <p:cNvPr id="409" name="Gerade Verbindung mit Pfeil 408"/>
          <p:cNvCxnSpPr>
            <a:endCxn id="408" idx="2"/>
          </p:cNvCxnSpPr>
          <p:nvPr/>
        </p:nvCxnSpPr>
        <p:spPr>
          <a:xfrm flipH="1" flipV="1">
            <a:off x="3997123" y="4495475"/>
            <a:ext cx="0" cy="441325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410" name="Trapezoid 409"/>
          <p:cNvSpPr/>
          <p:nvPr/>
        </p:nvSpPr>
        <p:spPr>
          <a:xfrm>
            <a:off x="4813098" y="4063673"/>
            <a:ext cx="623888" cy="431800"/>
          </a:xfrm>
          <a:prstGeom prst="trapezoid">
            <a:avLst/>
          </a:prstGeom>
          <a:noFill/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DE" kern="0" dirty="0">
                <a:solidFill>
                  <a:srgbClr val="000000"/>
                </a:solidFill>
                <a:latin typeface="Verdana"/>
              </a:rPr>
              <a:t>H</a:t>
            </a:r>
          </a:p>
        </p:txBody>
      </p:sp>
      <p:cxnSp>
        <p:nvCxnSpPr>
          <p:cNvPr id="411" name="Gerade Verbindung mit Pfeil 410"/>
          <p:cNvCxnSpPr>
            <a:endCxn id="410" idx="2"/>
          </p:cNvCxnSpPr>
          <p:nvPr/>
        </p:nvCxnSpPr>
        <p:spPr>
          <a:xfrm flipH="1" flipV="1">
            <a:off x="5124248" y="4495475"/>
            <a:ext cx="0" cy="441325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412" name="Trapezoid 411"/>
          <p:cNvSpPr/>
          <p:nvPr/>
        </p:nvSpPr>
        <p:spPr>
          <a:xfrm>
            <a:off x="5775123" y="4063673"/>
            <a:ext cx="622300" cy="431800"/>
          </a:xfrm>
          <a:prstGeom prst="trapezoid">
            <a:avLst/>
          </a:prstGeom>
          <a:noFill/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DE" kern="0" dirty="0">
                <a:solidFill>
                  <a:srgbClr val="000000"/>
                </a:solidFill>
                <a:latin typeface="Verdana"/>
              </a:rPr>
              <a:t>H</a:t>
            </a:r>
          </a:p>
        </p:txBody>
      </p:sp>
      <p:cxnSp>
        <p:nvCxnSpPr>
          <p:cNvPr id="413" name="Gerade Verbindung mit Pfeil 412"/>
          <p:cNvCxnSpPr>
            <a:endCxn id="412" idx="2"/>
          </p:cNvCxnSpPr>
          <p:nvPr/>
        </p:nvCxnSpPr>
        <p:spPr>
          <a:xfrm flipH="1" flipV="1">
            <a:off x="6086273" y="4495475"/>
            <a:ext cx="0" cy="441325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414" name="Trapezoid 413"/>
          <p:cNvSpPr/>
          <p:nvPr/>
        </p:nvSpPr>
        <p:spPr>
          <a:xfrm>
            <a:off x="6783186" y="4063673"/>
            <a:ext cx="622300" cy="431800"/>
          </a:xfrm>
          <a:prstGeom prst="trapezoid">
            <a:avLst/>
          </a:prstGeom>
          <a:noFill/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DE" kern="0" dirty="0">
                <a:solidFill>
                  <a:srgbClr val="000000"/>
                </a:solidFill>
                <a:latin typeface="Verdana"/>
              </a:rPr>
              <a:t>H</a:t>
            </a:r>
          </a:p>
        </p:txBody>
      </p:sp>
      <p:cxnSp>
        <p:nvCxnSpPr>
          <p:cNvPr id="415" name="Gerade Verbindung mit Pfeil 414"/>
          <p:cNvCxnSpPr>
            <a:endCxn id="414" idx="2"/>
          </p:cNvCxnSpPr>
          <p:nvPr/>
        </p:nvCxnSpPr>
        <p:spPr>
          <a:xfrm flipH="1" flipV="1">
            <a:off x="7094336" y="4495475"/>
            <a:ext cx="0" cy="441325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416" name="Trapezoid 415"/>
          <p:cNvSpPr/>
          <p:nvPr/>
        </p:nvSpPr>
        <p:spPr>
          <a:xfrm>
            <a:off x="7718223" y="4063673"/>
            <a:ext cx="623888" cy="431800"/>
          </a:xfrm>
          <a:prstGeom prst="trapezoid">
            <a:avLst/>
          </a:prstGeom>
          <a:noFill/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DE" kern="0" dirty="0">
                <a:solidFill>
                  <a:srgbClr val="000000"/>
                </a:solidFill>
                <a:latin typeface="Verdana"/>
              </a:rPr>
              <a:t>H</a:t>
            </a:r>
          </a:p>
        </p:txBody>
      </p:sp>
      <p:cxnSp>
        <p:nvCxnSpPr>
          <p:cNvPr id="417" name="Gerade Verbindung mit Pfeil 416"/>
          <p:cNvCxnSpPr>
            <a:endCxn id="416" idx="2"/>
          </p:cNvCxnSpPr>
          <p:nvPr/>
        </p:nvCxnSpPr>
        <p:spPr>
          <a:xfrm flipH="1" flipV="1">
            <a:off x="8029373" y="4495475"/>
            <a:ext cx="1588" cy="441325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418" name="Trapezoid 417"/>
          <p:cNvSpPr/>
          <p:nvPr/>
        </p:nvSpPr>
        <p:spPr>
          <a:xfrm>
            <a:off x="1238048" y="3344536"/>
            <a:ext cx="622300" cy="431800"/>
          </a:xfrm>
          <a:prstGeom prst="trapezoid">
            <a:avLst/>
          </a:prstGeom>
          <a:noFill/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DE" kern="0" dirty="0">
                <a:solidFill>
                  <a:srgbClr val="000000"/>
                </a:solidFill>
                <a:latin typeface="Verdana"/>
              </a:rPr>
              <a:t>H</a:t>
            </a:r>
          </a:p>
        </p:txBody>
      </p:sp>
      <p:cxnSp>
        <p:nvCxnSpPr>
          <p:cNvPr id="419" name="Gewinkelte Verbindung 418"/>
          <p:cNvCxnSpPr>
            <a:stCxn id="405" idx="0"/>
            <a:endCxn id="418" idx="2"/>
          </p:cNvCxnSpPr>
          <p:nvPr/>
        </p:nvCxnSpPr>
        <p:spPr>
          <a:xfrm rot="5400000" flipH="1" flipV="1">
            <a:off x="1176931" y="3691405"/>
            <a:ext cx="287337" cy="457200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cxnSp>
        <p:nvCxnSpPr>
          <p:cNvPr id="420" name="Gewinkelte Verbindung 419"/>
          <p:cNvCxnSpPr>
            <a:stCxn id="403" idx="0"/>
            <a:endCxn id="418" idx="2"/>
          </p:cNvCxnSpPr>
          <p:nvPr/>
        </p:nvCxnSpPr>
        <p:spPr>
          <a:xfrm rot="16200000" flipV="1">
            <a:off x="1629369" y="3696169"/>
            <a:ext cx="287337" cy="447675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421" name="Trapezoid 420"/>
          <p:cNvSpPr/>
          <p:nvPr/>
        </p:nvSpPr>
        <p:spPr>
          <a:xfrm>
            <a:off x="3158923" y="3344536"/>
            <a:ext cx="622300" cy="431800"/>
          </a:xfrm>
          <a:prstGeom prst="trapezoid">
            <a:avLst/>
          </a:prstGeom>
          <a:noFill/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DE" kern="0" dirty="0">
                <a:solidFill>
                  <a:srgbClr val="000000"/>
                </a:solidFill>
                <a:latin typeface="Verdana"/>
              </a:rPr>
              <a:t>H</a:t>
            </a:r>
          </a:p>
        </p:txBody>
      </p:sp>
      <p:cxnSp>
        <p:nvCxnSpPr>
          <p:cNvPr id="422" name="Gewinkelte Verbindung 421"/>
          <p:cNvCxnSpPr>
            <a:stCxn id="406" idx="0"/>
            <a:endCxn id="421" idx="2"/>
          </p:cNvCxnSpPr>
          <p:nvPr/>
        </p:nvCxnSpPr>
        <p:spPr>
          <a:xfrm rot="5400000" flipH="1" flipV="1">
            <a:off x="3089867" y="3675530"/>
            <a:ext cx="279400" cy="481012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cxnSp>
        <p:nvCxnSpPr>
          <p:cNvPr id="423" name="Gewinkelte Verbindung 422"/>
          <p:cNvCxnSpPr>
            <a:stCxn id="408" idx="0"/>
            <a:endCxn id="421" idx="2"/>
          </p:cNvCxnSpPr>
          <p:nvPr/>
        </p:nvCxnSpPr>
        <p:spPr>
          <a:xfrm rot="16200000" flipV="1">
            <a:off x="3589931" y="3656480"/>
            <a:ext cx="287337" cy="527050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424" name="Trapezoid 423"/>
          <p:cNvSpPr/>
          <p:nvPr/>
        </p:nvSpPr>
        <p:spPr>
          <a:xfrm>
            <a:off x="5278238" y="3344536"/>
            <a:ext cx="623887" cy="431800"/>
          </a:xfrm>
          <a:prstGeom prst="trapezoid">
            <a:avLst/>
          </a:prstGeom>
          <a:noFill/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DE" kern="0" dirty="0">
                <a:solidFill>
                  <a:srgbClr val="000000"/>
                </a:solidFill>
                <a:latin typeface="Verdana"/>
              </a:rPr>
              <a:t>H</a:t>
            </a:r>
          </a:p>
        </p:txBody>
      </p:sp>
      <p:cxnSp>
        <p:nvCxnSpPr>
          <p:cNvPr id="425" name="Gewinkelte Verbindung 424"/>
          <p:cNvCxnSpPr>
            <a:stCxn id="410" idx="0"/>
            <a:endCxn id="424" idx="2"/>
          </p:cNvCxnSpPr>
          <p:nvPr/>
        </p:nvCxnSpPr>
        <p:spPr>
          <a:xfrm rot="5400000" flipH="1" flipV="1">
            <a:off x="5213944" y="3686644"/>
            <a:ext cx="287337" cy="466725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cxnSp>
        <p:nvCxnSpPr>
          <p:cNvPr id="426" name="Gewinkelte Verbindung 425"/>
          <p:cNvCxnSpPr>
            <a:stCxn id="412" idx="0"/>
            <a:endCxn id="424" idx="2"/>
          </p:cNvCxnSpPr>
          <p:nvPr/>
        </p:nvCxnSpPr>
        <p:spPr>
          <a:xfrm rot="16200000" flipV="1">
            <a:off x="5694956" y="3672355"/>
            <a:ext cx="287337" cy="495300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427" name="Trapezoid 426"/>
          <p:cNvSpPr/>
          <p:nvPr/>
        </p:nvSpPr>
        <p:spPr>
          <a:xfrm>
            <a:off x="7262613" y="3344536"/>
            <a:ext cx="623887" cy="431800"/>
          </a:xfrm>
          <a:prstGeom prst="trapezoid">
            <a:avLst/>
          </a:prstGeom>
          <a:noFill/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DE" kern="0" dirty="0">
                <a:solidFill>
                  <a:srgbClr val="000000"/>
                </a:solidFill>
                <a:latin typeface="Verdana"/>
              </a:rPr>
              <a:t>H</a:t>
            </a:r>
          </a:p>
        </p:txBody>
      </p:sp>
      <p:cxnSp>
        <p:nvCxnSpPr>
          <p:cNvPr id="428" name="Gewinkelte Verbindung 427"/>
          <p:cNvCxnSpPr>
            <a:stCxn id="414" idx="0"/>
            <a:endCxn id="427" idx="2"/>
          </p:cNvCxnSpPr>
          <p:nvPr/>
        </p:nvCxnSpPr>
        <p:spPr>
          <a:xfrm rot="5400000" flipH="1" flipV="1">
            <a:off x="7191175" y="3679499"/>
            <a:ext cx="287337" cy="481012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cxnSp>
        <p:nvCxnSpPr>
          <p:cNvPr id="429" name="Gewinkelte Verbindung 428"/>
          <p:cNvCxnSpPr>
            <a:stCxn id="416" idx="0"/>
            <a:endCxn id="427" idx="2"/>
          </p:cNvCxnSpPr>
          <p:nvPr/>
        </p:nvCxnSpPr>
        <p:spPr>
          <a:xfrm rot="16200000" flipV="1">
            <a:off x="7658694" y="3692994"/>
            <a:ext cx="287337" cy="454025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430" name="Trapezoid 429"/>
          <p:cNvSpPr/>
          <p:nvPr/>
        </p:nvSpPr>
        <p:spPr>
          <a:xfrm>
            <a:off x="2222298" y="2623811"/>
            <a:ext cx="623888" cy="431800"/>
          </a:xfrm>
          <a:prstGeom prst="trapezoid">
            <a:avLst/>
          </a:prstGeom>
          <a:noFill/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DE" kern="0" dirty="0">
                <a:solidFill>
                  <a:srgbClr val="000000"/>
                </a:solidFill>
                <a:latin typeface="Verdana"/>
              </a:rPr>
              <a:t>H</a:t>
            </a:r>
          </a:p>
        </p:txBody>
      </p:sp>
      <p:cxnSp>
        <p:nvCxnSpPr>
          <p:cNvPr id="431" name="Gewinkelte Verbindung 430"/>
          <p:cNvCxnSpPr>
            <a:stCxn id="418" idx="0"/>
            <a:endCxn id="430" idx="2"/>
          </p:cNvCxnSpPr>
          <p:nvPr/>
        </p:nvCxnSpPr>
        <p:spPr>
          <a:xfrm rot="5400000" flipH="1" flipV="1">
            <a:off x="1896862" y="2707949"/>
            <a:ext cx="288925" cy="984250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cxnSp>
        <p:nvCxnSpPr>
          <p:cNvPr id="432" name="Gewinkelte Verbindung 431"/>
          <p:cNvCxnSpPr>
            <a:stCxn id="421" idx="0"/>
            <a:endCxn id="430" idx="2"/>
          </p:cNvCxnSpPr>
          <p:nvPr/>
        </p:nvCxnSpPr>
        <p:spPr>
          <a:xfrm rot="16200000" flipV="1">
            <a:off x="2857300" y="2731763"/>
            <a:ext cx="288925" cy="936625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433" name="Trapezoid 432"/>
          <p:cNvSpPr/>
          <p:nvPr/>
        </p:nvSpPr>
        <p:spPr>
          <a:xfrm>
            <a:off x="6327573" y="2623811"/>
            <a:ext cx="622300" cy="431800"/>
          </a:xfrm>
          <a:prstGeom prst="trapezoid">
            <a:avLst/>
          </a:prstGeom>
          <a:noFill/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DE" kern="0" dirty="0">
                <a:solidFill>
                  <a:srgbClr val="000000"/>
                </a:solidFill>
                <a:latin typeface="Verdana"/>
              </a:rPr>
              <a:t>H</a:t>
            </a:r>
          </a:p>
        </p:txBody>
      </p:sp>
      <p:cxnSp>
        <p:nvCxnSpPr>
          <p:cNvPr id="434" name="Gewinkelte Verbindung 433"/>
          <p:cNvCxnSpPr>
            <a:stCxn id="424" idx="0"/>
            <a:endCxn id="433" idx="2"/>
          </p:cNvCxnSpPr>
          <p:nvPr/>
        </p:nvCxnSpPr>
        <p:spPr>
          <a:xfrm rot="5400000" flipH="1" flipV="1">
            <a:off x="5970387" y="2676199"/>
            <a:ext cx="288925" cy="1047750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cxnSp>
        <p:nvCxnSpPr>
          <p:cNvPr id="435" name="Gewinkelte Verbindung 434"/>
          <p:cNvCxnSpPr>
            <a:stCxn id="427" idx="0"/>
            <a:endCxn id="433" idx="2"/>
          </p:cNvCxnSpPr>
          <p:nvPr/>
        </p:nvCxnSpPr>
        <p:spPr>
          <a:xfrm rot="16200000" flipV="1">
            <a:off x="6962575" y="2731763"/>
            <a:ext cx="288925" cy="936625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436" name="Trapezoid 435"/>
          <p:cNvSpPr/>
          <p:nvPr/>
        </p:nvSpPr>
        <p:spPr>
          <a:xfrm>
            <a:off x="4270173" y="1904673"/>
            <a:ext cx="623888" cy="431800"/>
          </a:xfrm>
          <a:prstGeom prst="trapezoid">
            <a:avLst/>
          </a:prstGeom>
          <a:noFill/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DE" kern="0" dirty="0">
                <a:solidFill>
                  <a:srgbClr val="000000"/>
                </a:solidFill>
                <a:latin typeface="Verdana"/>
              </a:rPr>
              <a:t>H</a:t>
            </a:r>
          </a:p>
        </p:txBody>
      </p:sp>
      <p:cxnSp>
        <p:nvCxnSpPr>
          <p:cNvPr id="437" name="Gewinkelte Verbindung 436"/>
          <p:cNvCxnSpPr>
            <a:stCxn id="430" idx="0"/>
            <a:endCxn id="436" idx="2"/>
          </p:cNvCxnSpPr>
          <p:nvPr/>
        </p:nvCxnSpPr>
        <p:spPr>
          <a:xfrm rot="5400000" flipH="1" flipV="1">
            <a:off x="3413717" y="1456206"/>
            <a:ext cx="287338" cy="2047875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cxnSp>
        <p:nvCxnSpPr>
          <p:cNvPr id="438" name="Gewinkelte Verbindung 437"/>
          <p:cNvCxnSpPr>
            <a:stCxn id="433" idx="0"/>
            <a:endCxn id="436" idx="2"/>
          </p:cNvCxnSpPr>
          <p:nvPr/>
        </p:nvCxnSpPr>
        <p:spPr>
          <a:xfrm rot="16200000" flipV="1">
            <a:off x="5466354" y="1451442"/>
            <a:ext cx="287338" cy="2057400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cxnSp>
        <p:nvCxnSpPr>
          <p:cNvPr id="439" name="Gewinkelte Verbindung 438"/>
          <p:cNvCxnSpPr>
            <a:stCxn id="436" idx="0"/>
          </p:cNvCxnSpPr>
          <p:nvPr/>
        </p:nvCxnSpPr>
        <p:spPr>
          <a:xfrm rot="16200000" flipV="1">
            <a:off x="4472581" y="1795930"/>
            <a:ext cx="217487" cy="0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440" name="Textfeld 439"/>
          <p:cNvSpPr txBox="1">
            <a:spLocks noChangeArrowheads="1"/>
          </p:cNvSpPr>
          <p:nvPr/>
        </p:nvSpPr>
        <p:spPr bwMode="auto">
          <a:xfrm>
            <a:off x="4309863" y="1328411"/>
            <a:ext cx="5175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kern="0">
                <a:solidFill>
                  <a:sysClr val="windowText" lastClr="000000"/>
                </a:solidFill>
              </a:rPr>
              <a:t>PK</a:t>
            </a:r>
          </a:p>
        </p:txBody>
      </p:sp>
      <p:sp>
        <p:nvSpPr>
          <p:cNvPr id="441" name="Ellipse 440"/>
          <p:cNvSpPr/>
          <p:nvPr/>
        </p:nvSpPr>
        <p:spPr>
          <a:xfrm>
            <a:off x="915588" y="3842079"/>
            <a:ext cx="371078" cy="371078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de-DE" kern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442" name="Ellipse 441"/>
          <p:cNvSpPr/>
          <p:nvPr/>
        </p:nvSpPr>
        <p:spPr>
          <a:xfrm>
            <a:off x="3291536" y="3135816"/>
            <a:ext cx="352425" cy="351631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de-DE" kern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443" name="Ellipse 442"/>
          <p:cNvSpPr/>
          <p:nvPr/>
        </p:nvSpPr>
        <p:spPr>
          <a:xfrm>
            <a:off x="6460022" y="2415734"/>
            <a:ext cx="352425" cy="351632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de-DE" kern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444" name="Text Box 41"/>
          <p:cNvSpPr txBox="1">
            <a:spLocks noChangeArrowheads="1"/>
          </p:cNvSpPr>
          <p:nvPr/>
        </p:nvSpPr>
        <p:spPr bwMode="auto">
          <a:xfrm>
            <a:off x="4952601" y="1615899"/>
            <a:ext cx="50768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500" kern="0" dirty="0">
                <a:solidFill>
                  <a:sysClr val="windowText" lastClr="000000"/>
                </a:solidFill>
              </a:rPr>
              <a:t>SIG </a:t>
            </a:r>
            <a:r>
              <a:rPr lang="en-US" sz="2500" kern="0" dirty="0">
                <a:solidFill>
                  <a:sysClr val="windowText" lastClr="000000"/>
                </a:solidFill>
                <a:latin typeface="Times New Roman" pitchFamily="18" charset="0"/>
              </a:rPr>
              <a:t>= (</a:t>
            </a:r>
            <a:r>
              <a:rPr lang="en-US" sz="2500" i="1" kern="0" dirty="0" err="1">
                <a:solidFill>
                  <a:sysClr val="windowText" lastClr="000000"/>
                </a:solidFill>
                <a:latin typeface="Times New Roman" pitchFamily="18" charset="0"/>
              </a:rPr>
              <a:t>i</a:t>
            </a:r>
            <a:r>
              <a:rPr lang="en-US" sz="2500" i="1" kern="0" dirty="0">
                <a:solidFill>
                  <a:sysClr val="windowText" lastClr="000000"/>
                </a:solidFill>
                <a:latin typeface="Times New Roman" pitchFamily="18" charset="0"/>
              </a:rPr>
              <a:t>=2</a:t>
            </a:r>
            <a:r>
              <a:rPr lang="en-US" sz="2500" kern="0" dirty="0">
                <a:solidFill>
                  <a:sysClr val="windowText" lastClr="000000"/>
                </a:solidFill>
                <a:latin typeface="Times New Roman" pitchFamily="18" charset="0"/>
              </a:rPr>
              <a:t>,    </a:t>
            </a:r>
            <a:r>
              <a:rPr lang="en-US" sz="2500" kern="0" dirty="0" smtClean="0">
                <a:solidFill>
                  <a:sysClr val="windowText" lastClr="000000"/>
                </a:solidFill>
                <a:latin typeface="Times New Roman" pitchFamily="18" charset="0"/>
              </a:rPr>
              <a:t>,     </a:t>
            </a:r>
            <a:r>
              <a:rPr lang="en-US" sz="2500" kern="0" dirty="0">
                <a:solidFill>
                  <a:sysClr val="windowText" lastClr="000000"/>
                </a:solidFill>
                <a:latin typeface="Times New Roman" pitchFamily="18" charset="0"/>
              </a:rPr>
              <a:t>,     ,     ,      )</a:t>
            </a:r>
          </a:p>
        </p:txBody>
      </p:sp>
      <p:pic>
        <p:nvPicPr>
          <p:cNvPr id="445" name="Picture 42" descr="docsi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4777" y="1630710"/>
            <a:ext cx="3937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6" name="Oval 44"/>
          <p:cNvSpPr>
            <a:spLocks noChangeArrowheads="1"/>
          </p:cNvSpPr>
          <p:nvPr/>
        </p:nvSpPr>
        <p:spPr bwMode="auto">
          <a:xfrm>
            <a:off x="7326188" y="1640692"/>
            <a:ext cx="360362" cy="36036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447" name="Oval 45"/>
          <p:cNvSpPr>
            <a:spLocks noChangeArrowheads="1"/>
          </p:cNvSpPr>
          <p:nvPr/>
        </p:nvSpPr>
        <p:spPr bwMode="auto">
          <a:xfrm>
            <a:off x="7797705" y="1640692"/>
            <a:ext cx="360362" cy="36036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448" name="Oval 46"/>
          <p:cNvSpPr>
            <a:spLocks noChangeArrowheads="1"/>
          </p:cNvSpPr>
          <p:nvPr/>
        </p:nvSpPr>
        <p:spPr bwMode="auto">
          <a:xfrm>
            <a:off x="8301439" y="1640692"/>
            <a:ext cx="360362" cy="36036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pic>
        <p:nvPicPr>
          <p:cNvPr id="449" name="Picture 220" descr="rup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95761" y="1748642"/>
            <a:ext cx="274638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50" name="Gruppieren 80"/>
          <p:cNvGrpSpPr>
            <a:grpSpLocks/>
          </p:cNvGrpSpPr>
          <p:nvPr/>
        </p:nvGrpSpPr>
        <p:grpSpPr bwMode="auto">
          <a:xfrm>
            <a:off x="688021" y="4792960"/>
            <a:ext cx="809625" cy="1133475"/>
            <a:chOff x="3275856" y="2492896"/>
            <a:chExt cx="1080120" cy="1512168"/>
          </a:xfrm>
        </p:grpSpPr>
        <p:sp>
          <p:nvSpPr>
            <p:cNvPr id="451" name="Rechteck 450"/>
            <p:cNvSpPr/>
            <p:nvPr/>
          </p:nvSpPr>
          <p:spPr>
            <a:xfrm>
              <a:off x="3275856" y="2492896"/>
              <a:ext cx="1080120" cy="1512168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de-DE" kern="0" dirty="0">
                  <a:solidFill>
                    <a:srgbClr val="000000"/>
                  </a:solidFill>
                  <a:latin typeface="Verdana"/>
                </a:rPr>
                <a:t>OTS</a:t>
              </a:r>
            </a:p>
          </p:txBody>
        </p:sp>
        <p:pic>
          <p:nvPicPr>
            <p:cNvPr id="452" name="Picture 220" descr="rup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57756" y="2660237"/>
              <a:ext cx="366646" cy="336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3" name="Picture 234" descr="sta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22500" y="3465969"/>
              <a:ext cx="225973" cy="395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54" name="Ellipse 453"/>
          <p:cNvSpPr/>
          <p:nvPr/>
        </p:nvSpPr>
        <p:spPr>
          <a:xfrm>
            <a:off x="236336" y="5432098"/>
            <a:ext cx="8666162" cy="515938"/>
          </a:xfrm>
          <a:prstGeom prst="ellipse">
            <a:avLst/>
          </a:prstGeom>
          <a:solidFill>
            <a:srgbClr val="00B0F0">
              <a:alpha val="27000"/>
            </a:srgbClr>
          </a:solidFill>
          <a:ln w="25400" cap="flat" cmpd="sng" algn="ctr">
            <a:solidFill>
              <a:srgbClr val="00B0F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DE" sz="2500" b="1" kern="0" dirty="0">
                <a:solidFill>
                  <a:srgbClr val="000000"/>
                </a:solidFill>
                <a:latin typeface="Verdana"/>
              </a:rPr>
              <a:t>SK</a:t>
            </a:r>
          </a:p>
        </p:txBody>
      </p:sp>
      <p:sp>
        <p:nvSpPr>
          <p:cNvPr id="455" name="Ellipse 454"/>
          <p:cNvSpPr/>
          <p:nvPr/>
        </p:nvSpPr>
        <p:spPr>
          <a:xfrm>
            <a:off x="1431725" y="4684386"/>
            <a:ext cx="1101725" cy="1395412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ysDot"/>
          </a:ln>
          <a:effectLst/>
        </p:spPr>
        <p:txBody>
          <a:bodyPr anchor="ctr"/>
          <a:lstStyle/>
          <a:p>
            <a:pPr algn="ctr">
              <a:defRPr/>
            </a:pPr>
            <a:endParaRPr lang="de-DE" kern="0">
              <a:solidFill>
                <a:srgbClr val="FFFFFF"/>
              </a:solidFill>
              <a:latin typeface="Verdana"/>
            </a:endParaRPr>
          </a:p>
        </p:txBody>
      </p:sp>
      <p:cxnSp>
        <p:nvCxnSpPr>
          <p:cNvPr id="456" name="Gerade Verbindung mit Pfeil 455"/>
          <p:cNvCxnSpPr>
            <a:endCxn id="405" idx="2"/>
          </p:cNvCxnSpPr>
          <p:nvPr/>
        </p:nvCxnSpPr>
        <p:spPr>
          <a:xfrm flipH="1" flipV="1">
            <a:off x="1091998" y="4495475"/>
            <a:ext cx="0" cy="441325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36839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58382E-6 L -0.3033 0.341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00" y="17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371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5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6001A"/>
                                      </p:to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200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6001A"/>
                                      </p:to>
                                    </p:animClr>
                                    <p:set>
                                      <p:cBhvr>
                                        <p:cTn id="143" dur="200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5" dur="20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6001A"/>
                                      </p:to>
                                    </p:animClr>
                                    <p:set>
                                      <p:cBhvr>
                                        <p:cTn id="146" dur="20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20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6001A"/>
                                      </p:to>
                                    </p:animClr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000"/>
                            </p:stCondLst>
                            <p:childTnLst>
                              <p:par>
                                <p:cTn id="1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" grpId="0" build="p"/>
      <p:bldP spid="369" grpId="0" animBg="1"/>
      <p:bldP spid="403" grpId="0" animBg="1"/>
      <p:bldP spid="405" grpId="0" animBg="1"/>
      <p:bldP spid="406" grpId="0" animBg="1"/>
      <p:bldP spid="408" grpId="0" animBg="1"/>
      <p:bldP spid="410" grpId="0" animBg="1"/>
      <p:bldP spid="412" grpId="0" animBg="1"/>
      <p:bldP spid="414" grpId="0" animBg="1"/>
      <p:bldP spid="416" grpId="0" animBg="1"/>
      <p:bldP spid="418" grpId="0" animBg="1"/>
      <p:bldP spid="421" grpId="0" animBg="1"/>
      <p:bldP spid="424" grpId="0" animBg="1"/>
      <p:bldP spid="427" grpId="0" animBg="1"/>
      <p:bldP spid="430" grpId="0" animBg="1"/>
      <p:bldP spid="433" grpId="0" animBg="1"/>
      <p:bldP spid="436" grpId="0" animBg="1"/>
      <p:bldP spid="440" grpId="0"/>
      <p:bldP spid="441" grpId="0" animBg="1"/>
      <p:bldP spid="442" grpId="0" animBg="1"/>
      <p:bldP spid="443" grpId="0" animBg="1"/>
      <p:bldP spid="444" grpId="0"/>
      <p:bldP spid="446" grpId="0" animBg="1"/>
      <p:bldP spid="447" grpId="0" animBg="1"/>
      <p:bldP spid="448" grpId="0" animBg="1"/>
      <p:bldP spid="454" grpId="0" animBg="1"/>
      <p:bldP spid="45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Theorem:</a:t>
            </a:r>
          </a:p>
          <a:p>
            <a:pPr marL="0" indent="0">
              <a:buNone/>
            </a:pPr>
            <a:r>
              <a:rPr lang="de-DE" dirty="0" smtClean="0"/>
              <a:t>MSS is eu-cma-secure if OTS is a one-time eu-cma secure signature scheme and H is a random element from a family of collision resistant hash functions.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18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068960"/>
            <a:ext cx="7772400" cy="3090540"/>
          </a:xfrm>
        </p:spPr>
        <p:txBody>
          <a:bodyPr/>
          <a:lstStyle/>
          <a:p>
            <a:pPr marL="0" indent="0" algn="ctr">
              <a:buNone/>
            </a:pPr>
            <a:r>
              <a:rPr lang="de-DE" sz="4400" dirty="0" smtClean="0"/>
              <a:t>Questions?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3CFC4-EBD1-4466-832D-026E7D94D47B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196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7584" y="3140968"/>
            <a:ext cx="7772400" cy="1362075"/>
          </a:xfrm>
        </p:spPr>
        <p:txBody>
          <a:bodyPr/>
          <a:lstStyle/>
          <a:p>
            <a:pPr algn="ctr"/>
            <a:r>
              <a:rPr lang="de-DE" dirty="0" smtClean="0">
                <a:latin typeface="+mn-lt"/>
              </a:rPr>
              <a:t>Basic Building Blocks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3CFC4-EBD1-4466-832D-026E7D94D47B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791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483D5-C415-492D-BB65-FB443483CC8E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MD4 family of hash functions</a:t>
            </a:r>
          </a:p>
        </p:txBody>
      </p: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3779838" y="1747838"/>
            <a:ext cx="1152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326E"/>
                </a:solidFill>
                <a:latin typeface="Arial" pitchFamily="34" charset="0"/>
              </a:rPr>
              <a:t>MD4</a:t>
            </a:r>
          </a:p>
          <a:p>
            <a:pPr>
              <a:spcBef>
                <a:spcPct val="50000"/>
              </a:spcBef>
            </a:pPr>
            <a:r>
              <a:rPr lang="en-US" sz="1200" i="1">
                <a:solidFill>
                  <a:srgbClr val="00326E"/>
                </a:solidFill>
                <a:latin typeface="Arial" pitchFamily="34" charset="0"/>
              </a:rPr>
              <a:t>(Rivest 1990)</a:t>
            </a:r>
          </a:p>
        </p:txBody>
      </p:sp>
      <p:sp>
        <p:nvSpPr>
          <p:cNvPr id="99334" name="Text Box 6"/>
          <p:cNvSpPr txBox="1">
            <a:spLocks noChangeArrowheads="1"/>
          </p:cNvSpPr>
          <p:nvPr/>
        </p:nvSpPr>
        <p:spPr bwMode="auto">
          <a:xfrm>
            <a:off x="1258888" y="2395538"/>
            <a:ext cx="1152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326E"/>
                </a:solidFill>
                <a:latin typeface="Arial" pitchFamily="34" charset="0"/>
              </a:rPr>
              <a:t>RIPEMD</a:t>
            </a:r>
          </a:p>
          <a:p>
            <a:pPr>
              <a:spcBef>
                <a:spcPct val="50000"/>
              </a:spcBef>
            </a:pPr>
            <a:r>
              <a:rPr lang="en-US" sz="1200" i="1">
                <a:solidFill>
                  <a:srgbClr val="00326E"/>
                </a:solidFill>
                <a:latin typeface="Arial" pitchFamily="34" charset="0"/>
              </a:rPr>
              <a:t>(RIPE 1992)</a:t>
            </a:r>
          </a:p>
        </p:txBody>
      </p:sp>
      <p:sp>
        <p:nvSpPr>
          <p:cNvPr id="99335" name="Text Box 7"/>
          <p:cNvSpPr txBox="1">
            <a:spLocks noChangeArrowheads="1"/>
          </p:cNvSpPr>
          <p:nvPr/>
        </p:nvSpPr>
        <p:spPr bwMode="auto">
          <a:xfrm>
            <a:off x="1042988" y="3619500"/>
            <a:ext cx="187325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326E"/>
                </a:solidFill>
                <a:latin typeface="Arial" pitchFamily="34" charset="0"/>
              </a:rPr>
              <a:t>RIPEMD-128 RIPEMD-160 RIPEMD-256 RIPEMD-320</a:t>
            </a:r>
          </a:p>
          <a:p>
            <a:pPr>
              <a:spcBef>
                <a:spcPct val="50000"/>
              </a:spcBef>
            </a:pPr>
            <a:r>
              <a:rPr lang="en-US" sz="1200" i="1">
                <a:solidFill>
                  <a:srgbClr val="00326E"/>
                </a:solidFill>
                <a:latin typeface="Arial" pitchFamily="34" charset="0"/>
              </a:rPr>
              <a:t>(Dobbertin, Bosselaers, Preneel 1992)</a:t>
            </a:r>
          </a:p>
        </p:txBody>
      </p:sp>
      <p:sp>
        <p:nvSpPr>
          <p:cNvPr id="99336" name="Text Box 8"/>
          <p:cNvSpPr txBox="1">
            <a:spLocks noChangeArrowheads="1"/>
          </p:cNvSpPr>
          <p:nvPr/>
        </p:nvSpPr>
        <p:spPr bwMode="auto">
          <a:xfrm>
            <a:off x="3203575" y="3194050"/>
            <a:ext cx="1152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326E"/>
                </a:solidFill>
                <a:latin typeface="Arial" pitchFamily="34" charset="0"/>
              </a:rPr>
              <a:t>MD5</a:t>
            </a:r>
          </a:p>
          <a:p>
            <a:pPr>
              <a:spcBef>
                <a:spcPct val="50000"/>
              </a:spcBef>
            </a:pPr>
            <a:r>
              <a:rPr lang="en-US" sz="1200" i="1">
                <a:solidFill>
                  <a:srgbClr val="00326E"/>
                </a:solidFill>
                <a:latin typeface="Arial" pitchFamily="34" charset="0"/>
              </a:rPr>
              <a:t>(Rivest 1992)</a:t>
            </a:r>
          </a:p>
        </p:txBody>
      </p:sp>
      <p:sp>
        <p:nvSpPr>
          <p:cNvPr id="99337" name="Text Box 9"/>
          <p:cNvSpPr txBox="1">
            <a:spLocks noChangeArrowheads="1"/>
          </p:cNvSpPr>
          <p:nvPr/>
        </p:nvSpPr>
        <p:spPr bwMode="auto">
          <a:xfrm>
            <a:off x="4716463" y="3194050"/>
            <a:ext cx="1439862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326E"/>
                </a:solidFill>
                <a:latin typeface="Arial" pitchFamily="34" charset="0"/>
              </a:rPr>
              <a:t>HAVAL</a:t>
            </a:r>
          </a:p>
          <a:p>
            <a:pPr>
              <a:spcBef>
                <a:spcPct val="50000"/>
              </a:spcBef>
            </a:pPr>
            <a:r>
              <a:rPr lang="en-US" sz="1200" i="1">
                <a:solidFill>
                  <a:srgbClr val="00326E"/>
                </a:solidFill>
                <a:latin typeface="Arial" pitchFamily="34" charset="0"/>
              </a:rPr>
              <a:t>(Zheng, Pieprzyk, Seberry 1993)</a:t>
            </a:r>
          </a:p>
        </p:txBody>
      </p:sp>
      <p:sp>
        <p:nvSpPr>
          <p:cNvPr id="99338" name="Text Box 10"/>
          <p:cNvSpPr txBox="1">
            <a:spLocks noChangeArrowheads="1"/>
          </p:cNvSpPr>
          <p:nvPr/>
        </p:nvSpPr>
        <p:spPr bwMode="auto">
          <a:xfrm>
            <a:off x="6659563" y="2330450"/>
            <a:ext cx="1152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326E"/>
                </a:solidFill>
                <a:latin typeface="Arial" pitchFamily="34" charset="0"/>
              </a:rPr>
              <a:t>SHA-0</a:t>
            </a:r>
          </a:p>
          <a:p>
            <a:pPr>
              <a:spcBef>
                <a:spcPct val="50000"/>
              </a:spcBef>
            </a:pPr>
            <a:r>
              <a:rPr lang="en-US" sz="1200" i="1">
                <a:solidFill>
                  <a:srgbClr val="00326E"/>
                </a:solidFill>
                <a:latin typeface="Arial" pitchFamily="34" charset="0"/>
              </a:rPr>
              <a:t>(NIST 1993)</a:t>
            </a:r>
          </a:p>
        </p:txBody>
      </p:sp>
      <p:sp>
        <p:nvSpPr>
          <p:cNvPr id="99339" name="Text Box 11"/>
          <p:cNvSpPr txBox="1">
            <a:spLocks noChangeArrowheads="1"/>
          </p:cNvSpPr>
          <p:nvPr/>
        </p:nvSpPr>
        <p:spPr bwMode="auto">
          <a:xfrm>
            <a:off x="6659563" y="3259138"/>
            <a:ext cx="1152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326E"/>
                </a:solidFill>
                <a:latin typeface="Arial" pitchFamily="34" charset="0"/>
              </a:rPr>
              <a:t>SHA-1</a:t>
            </a:r>
          </a:p>
          <a:p>
            <a:pPr>
              <a:spcBef>
                <a:spcPct val="50000"/>
              </a:spcBef>
            </a:pPr>
            <a:r>
              <a:rPr lang="en-US" sz="1200" i="1">
                <a:solidFill>
                  <a:srgbClr val="00326E"/>
                </a:solidFill>
                <a:latin typeface="Arial" pitchFamily="34" charset="0"/>
              </a:rPr>
              <a:t>(NIST 1995)</a:t>
            </a:r>
          </a:p>
        </p:txBody>
      </p:sp>
      <p:sp>
        <p:nvSpPr>
          <p:cNvPr id="99340" name="Text Box 12"/>
          <p:cNvSpPr txBox="1">
            <a:spLocks noChangeArrowheads="1"/>
          </p:cNvSpPr>
          <p:nvPr/>
        </p:nvSpPr>
        <p:spPr bwMode="auto">
          <a:xfrm>
            <a:off x="6659563" y="4195763"/>
            <a:ext cx="115252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00326E"/>
                </a:solidFill>
                <a:latin typeface="Arial" pitchFamily="34" charset="0"/>
              </a:rPr>
              <a:t>SHA-224 SHA-256 SHA-384 SHA-512</a:t>
            </a:r>
          </a:p>
          <a:p>
            <a:pPr>
              <a:spcBef>
                <a:spcPct val="50000"/>
              </a:spcBef>
            </a:pPr>
            <a:r>
              <a:rPr lang="en-US" sz="1200" i="1" dirty="0">
                <a:solidFill>
                  <a:srgbClr val="00326E"/>
                </a:solidFill>
                <a:latin typeface="Arial" pitchFamily="34" charset="0"/>
              </a:rPr>
              <a:t>(NIST 2004)</a:t>
            </a:r>
          </a:p>
        </p:txBody>
      </p:sp>
      <p:sp>
        <p:nvSpPr>
          <p:cNvPr id="99341" name="Line 13"/>
          <p:cNvSpPr>
            <a:spLocks noChangeShapeType="1"/>
          </p:cNvSpPr>
          <p:nvPr/>
        </p:nvSpPr>
        <p:spPr bwMode="auto">
          <a:xfrm flipH="1">
            <a:off x="2339975" y="1989138"/>
            <a:ext cx="1439863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9342" name="Line 14"/>
          <p:cNvSpPr>
            <a:spLocks noChangeShapeType="1"/>
          </p:cNvSpPr>
          <p:nvPr/>
        </p:nvSpPr>
        <p:spPr bwMode="auto">
          <a:xfrm flipH="1">
            <a:off x="3492500" y="2420938"/>
            <a:ext cx="358775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9343" name="Line 15"/>
          <p:cNvSpPr>
            <a:spLocks noChangeShapeType="1"/>
          </p:cNvSpPr>
          <p:nvPr/>
        </p:nvSpPr>
        <p:spPr bwMode="auto">
          <a:xfrm>
            <a:off x="4498975" y="2420938"/>
            <a:ext cx="433388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9344" name="Line 16"/>
          <p:cNvSpPr>
            <a:spLocks noChangeShapeType="1"/>
          </p:cNvSpPr>
          <p:nvPr/>
        </p:nvSpPr>
        <p:spPr bwMode="auto">
          <a:xfrm>
            <a:off x="4427538" y="1989138"/>
            <a:ext cx="223202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9345" name="Line 17"/>
          <p:cNvSpPr>
            <a:spLocks noChangeShapeType="1"/>
          </p:cNvSpPr>
          <p:nvPr/>
        </p:nvSpPr>
        <p:spPr bwMode="auto">
          <a:xfrm flipH="1">
            <a:off x="1763713" y="306863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9346" name="Line 18"/>
          <p:cNvSpPr>
            <a:spLocks noChangeShapeType="1"/>
          </p:cNvSpPr>
          <p:nvPr/>
        </p:nvSpPr>
        <p:spPr bwMode="auto">
          <a:xfrm>
            <a:off x="7091363" y="2997200"/>
            <a:ext cx="1587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9347" name="Line 19"/>
          <p:cNvSpPr>
            <a:spLocks noChangeShapeType="1"/>
          </p:cNvSpPr>
          <p:nvPr/>
        </p:nvSpPr>
        <p:spPr bwMode="auto">
          <a:xfrm>
            <a:off x="7092950" y="3933825"/>
            <a:ext cx="1588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0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C913-B498-474A-A013-3D9C6D1EEF41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381000"/>
            <a:ext cx="7777163" cy="1143000"/>
          </a:xfrm>
        </p:spPr>
        <p:txBody>
          <a:bodyPr>
            <a:normAutofit fontScale="90000"/>
          </a:bodyPr>
          <a:lstStyle/>
          <a:p>
            <a:r>
              <a:rPr lang="en-US"/>
              <a:t>design of MD4 family compression functions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87500"/>
            <a:ext cx="2951162" cy="4572000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None/>
            </a:pPr>
            <a:r>
              <a:rPr lang="en-US"/>
              <a:t>message block </a:t>
            </a:r>
          </a:p>
          <a:p>
            <a:pPr>
              <a:buFontTx/>
              <a:buNone/>
            </a:pPr>
            <a:r>
              <a:rPr lang="en-US"/>
              <a:t>	split into words</a:t>
            </a:r>
          </a:p>
          <a:p>
            <a:pPr>
              <a:buFontTx/>
              <a:buNone/>
            </a:pPr>
            <a:r>
              <a:rPr lang="en-US"/>
              <a:t>message expansion</a:t>
            </a:r>
          </a:p>
          <a:p>
            <a:pPr>
              <a:buFontTx/>
              <a:buNone/>
            </a:pPr>
            <a:r>
              <a:rPr lang="en-US"/>
              <a:t>	input words for each step</a:t>
            </a:r>
          </a:p>
          <a:p>
            <a:pPr>
              <a:buFontTx/>
              <a:buNone/>
            </a:pPr>
            <a:r>
              <a:rPr lang="en-US" i="1">
                <a:solidFill>
                  <a:srgbClr val="339933"/>
                </a:solidFill>
              </a:rPr>
              <a:t>IHV</a:t>
            </a:r>
            <a:r>
              <a:rPr lang="en-US"/>
              <a:t> </a:t>
            </a:r>
            <a:r>
              <a:rPr lang="en-US">
                <a:sym typeface="Wingdings" pitchFamily="2" charset="2"/>
              </a:rPr>
              <a:t> initial state</a:t>
            </a:r>
          </a:p>
          <a:p>
            <a:pPr>
              <a:buFontTx/>
              <a:buNone/>
            </a:pPr>
            <a:r>
              <a:rPr lang="en-US">
                <a:sym typeface="Wingdings" pitchFamily="2" charset="2"/>
              </a:rPr>
              <a:t>each step updates state with an input word</a:t>
            </a:r>
          </a:p>
          <a:p>
            <a:pPr>
              <a:buFontTx/>
              <a:buNone/>
            </a:pPr>
            <a:r>
              <a:rPr lang="en-US">
                <a:sym typeface="Wingdings" pitchFamily="2" charset="2"/>
              </a:rPr>
              <a:t>final state ‘added’  to </a:t>
            </a:r>
            <a:r>
              <a:rPr lang="en-US" i="1">
                <a:solidFill>
                  <a:srgbClr val="339933"/>
                </a:solidFill>
                <a:sym typeface="Wingdings" pitchFamily="2" charset="2"/>
              </a:rPr>
              <a:t>IHV </a:t>
            </a:r>
          </a:p>
          <a:p>
            <a:pPr lvl="1">
              <a:buFontTx/>
              <a:buNone/>
            </a:pPr>
            <a:r>
              <a:rPr lang="en-US">
                <a:sym typeface="Wingdings" pitchFamily="2" charset="2"/>
              </a:rPr>
              <a:t>(feed-forward) </a:t>
            </a:r>
          </a:p>
        </p:txBody>
      </p:sp>
      <p:pic>
        <p:nvPicPr>
          <p:cNvPr id="117765" name="Picture 5" descr="MD4famil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0" y="1323975"/>
            <a:ext cx="5675313" cy="55292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874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EB340-A2CC-4705-9318-F44E612109A6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 details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87500"/>
            <a:ext cx="791845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MD4, MD5, SHA-0, SHA-1 details:</a:t>
            </a:r>
          </a:p>
          <a:p>
            <a:pPr lvl="1"/>
            <a:r>
              <a:rPr lang="en-US" dirty="0">
                <a:solidFill>
                  <a:srgbClr val="339933"/>
                </a:solidFill>
              </a:rPr>
              <a:t>512</a:t>
            </a:r>
            <a:r>
              <a:rPr lang="en-US" dirty="0"/>
              <a:t>-bit message block split into </a:t>
            </a:r>
            <a:r>
              <a:rPr lang="en-US" dirty="0">
                <a:solidFill>
                  <a:srgbClr val="339933"/>
                </a:solidFill>
              </a:rPr>
              <a:t>16</a:t>
            </a:r>
            <a:r>
              <a:rPr lang="en-US" dirty="0"/>
              <a:t> </a:t>
            </a:r>
            <a:r>
              <a:rPr lang="en-US" dirty="0">
                <a:solidFill>
                  <a:srgbClr val="339933"/>
                </a:solidFill>
              </a:rPr>
              <a:t>32</a:t>
            </a:r>
            <a:r>
              <a:rPr lang="en-US" dirty="0"/>
              <a:t>-bit words</a:t>
            </a:r>
          </a:p>
          <a:p>
            <a:pPr lvl="1"/>
            <a:r>
              <a:rPr lang="en-US" dirty="0"/>
              <a:t>state consists of </a:t>
            </a:r>
            <a:r>
              <a:rPr lang="en-US" dirty="0">
                <a:solidFill>
                  <a:srgbClr val="339933"/>
                </a:solidFill>
              </a:rPr>
              <a:t>4</a:t>
            </a:r>
            <a:r>
              <a:rPr lang="en-US" dirty="0"/>
              <a:t> (MD4, MD5) or </a:t>
            </a:r>
            <a:r>
              <a:rPr lang="en-US" dirty="0">
                <a:solidFill>
                  <a:srgbClr val="339933"/>
                </a:solidFill>
              </a:rPr>
              <a:t>5</a:t>
            </a:r>
            <a:r>
              <a:rPr lang="en-US" dirty="0"/>
              <a:t> (SHA-0, SHA-1) </a:t>
            </a:r>
            <a:r>
              <a:rPr lang="en-US" dirty="0">
                <a:solidFill>
                  <a:srgbClr val="339933"/>
                </a:solidFill>
              </a:rPr>
              <a:t>32</a:t>
            </a:r>
            <a:r>
              <a:rPr lang="en-US" dirty="0"/>
              <a:t>-bit words</a:t>
            </a:r>
          </a:p>
          <a:p>
            <a:pPr lvl="1"/>
            <a:r>
              <a:rPr lang="en-US" dirty="0"/>
              <a:t>MD4: </a:t>
            </a:r>
            <a:r>
              <a:rPr lang="en-US" dirty="0">
                <a:solidFill>
                  <a:srgbClr val="339933"/>
                </a:solidFill>
              </a:rPr>
              <a:t>3</a:t>
            </a:r>
            <a:r>
              <a:rPr lang="en-US" dirty="0"/>
              <a:t> rounds of </a:t>
            </a:r>
            <a:r>
              <a:rPr lang="en-US" dirty="0">
                <a:solidFill>
                  <a:srgbClr val="339933"/>
                </a:solidFill>
              </a:rPr>
              <a:t>16</a:t>
            </a:r>
            <a:r>
              <a:rPr lang="en-US" dirty="0"/>
              <a:t> steps each, so </a:t>
            </a:r>
            <a:r>
              <a:rPr lang="en-US" dirty="0">
                <a:solidFill>
                  <a:srgbClr val="339933"/>
                </a:solidFill>
              </a:rPr>
              <a:t>48 </a:t>
            </a:r>
            <a:r>
              <a:rPr lang="en-US" dirty="0"/>
              <a:t>steps, </a:t>
            </a:r>
            <a:r>
              <a:rPr lang="en-US" dirty="0">
                <a:solidFill>
                  <a:srgbClr val="339933"/>
                </a:solidFill>
              </a:rPr>
              <a:t>48</a:t>
            </a:r>
            <a:r>
              <a:rPr lang="en-US" dirty="0"/>
              <a:t> input words </a:t>
            </a:r>
            <a:endParaRPr lang="en-US" dirty="0">
              <a:solidFill>
                <a:srgbClr val="339933"/>
              </a:solidFill>
            </a:endParaRPr>
          </a:p>
          <a:p>
            <a:pPr lvl="1"/>
            <a:r>
              <a:rPr lang="en-US" dirty="0"/>
              <a:t>MD5: </a:t>
            </a:r>
            <a:r>
              <a:rPr lang="en-US" dirty="0">
                <a:solidFill>
                  <a:srgbClr val="339933"/>
                </a:solidFill>
              </a:rPr>
              <a:t>4</a:t>
            </a:r>
            <a:r>
              <a:rPr lang="en-US" dirty="0"/>
              <a:t> rounds of </a:t>
            </a:r>
            <a:r>
              <a:rPr lang="en-US" dirty="0">
                <a:solidFill>
                  <a:srgbClr val="339933"/>
                </a:solidFill>
              </a:rPr>
              <a:t>16</a:t>
            </a:r>
            <a:r>
              <a:rPr lang="en-US" dirty="0"/>
              <a:t> steps each, so </a:t>
            </a:r>
            <a:r>
              <a:rPr lang="en-US" dirty="0">
                <a:solidFill>
                  <a:srgbClr val="339933"/>
                </a:solidFill>
              </a:rPr>
              <a:t>64 </a:t>
            </a:r>
            <a:r>
              <a:rPr lang="en-US" dirty="0"/>
              <a:t>steps, </a:t>
            </a:r>
            <a:r>
              <a:rPr lang="en-US" dirty="0">
                <a:solidFill>
                  <a:srgbClr val="339933"/>
                </a:solidFill>
              </a:rPr>
              <a:t>64</a:t>
            </a:r>
            <a:r>
              <a:rPr lang="en-US" dirty="0"/>
              <a:t> input words </a:t>
            </a:r>
          </a:p>
          <a:p>
            <a:pPr lvl="1"/>
            <a:r>
              <a:rPr lang="en-US" dirty="0"/>
              <a:t>SHA-0, SHA-1: </a:t>
            </a:r>
            <a:r>
              <a:rPr lang="en-US" dirty="0">
                <a:solidFill>
                  <a:srgbClr val="339933"/>
                </a:solidFill>
              </a:rPr>
              <a:t>4</a:t>
            </a:r>
            <a:r>
              <a:rPr lang="en-US" dirty="0"/>
              <a:t> rounds of </a:t>
            </a:r>
            <a:r>
              <a:rPr lang="en-US" dirty="0">
                <a:solidFill>
                  <a:srgbClr val="339933"/>
                </a:solidFill>
              </a:rPr>
              <a:t>20</a:t>
            </a:r>
            <a:r>
              <a:rPr lang="en-US" dirty="0"/>
              <a:t> steps each, so </a:t>
            </a:r>
            <a:r>
              <a:rPr lang="en-US" dirty="0">
                <a:solidFill>
                  <a:srgbClr val="339933"/>
                </a:solidFill>
              </a:rPr>
              <a:t>80 </a:t>
            </a:r>
            <a:r>
              <a:rPr lang="en-US" dirty="0"/>
              <a:t>steps, </a:t>
            </a:r>
            <a:r>
              <a:rPr lang="en-US" dirty="0">
                <a:solidFill>
                  <a:srgbClr val="339933"/>
                </a:solidFill>
              </a:rPr>
              <a:t>80</a:t>
            </a:r>
            <a:r>
              <a:rPr lang="en-US" dirty="0"/>
              <a:t> input words</a:t>
            </a:r>
          </a:p>
          <a:p>
            <a:pPr lvl="1"/>
            <a:r>
              <a:rPr lang="en-US" dirty="0"/>
              <a:t>message expansion and step operations use only very easy to implement </a:t>
            </a:r>
            <a:r>
              <a:rPr lang="en-US" dirty="0" smtClean="0"/>
              <a:t>operations:</a:t>
            </a:r>
            <a:endParaRPr lang="en-US" dirty="0"/>
          </a:p>
          <a:p>
            <a:pPr lvl="2"/>
            <a:r>
              <a:rPr lang="en-US" dirty="0"/>
              <a:t>bitwise Boolean operations</a:t>
            </a:r>
          </a:p>
          <a:p>
            <a:pPr lvl="2"/>
            <a:r>
              <a:rPr lang="en-US" dirty="0"/>
              <a:t>bit shifts and bit rotations</a:t>
            </a:r>
          </a:p>
          <a:p>
            <a:pPr lvl="2"/>
            <a:r>
              <a:rPr lang="en-US" dirty="0"/>
              <a:t>addition modulo </a:t>
            </a:r>
            <a:r>
              <a:rPr lang="en-US" dirty="0">
                <a:solidFill>
                  <a:srgbClr val="339933"/>
                </a:solidFill>
              </a:rPr>
              <a:t>2</a:t>
            </a:r>
            <a:r>
              <a:rPr lang="en-US" baseline="30000" dirty="0">
                <a:solidFill>
                  <a:srgbClr val="339933"/>
                </a:solidFill>
              </a:rPr>
              <a:t>32</a:t>
            </a:r>
          </a:p>
          <a:p>
            <a:pPr lvl="1"/>
            <a:r>
              <a:rPr lang="en-US" dirty="0"/>
              <a:t>proper mixing believed to be cryptographically strong</a:t>
            </a:r>
            <a:endParaRPr lang="en-US" baseline="30000" dirty="0">
              <a:solidFill>
                <a:srgbClr val="339933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21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0A3B4-41F2-4D81-85CF-292B109116F3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message expansion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MD4, MD5 use </a:t>
            </a:r>
            <a:r>
              <a:rPr lang="en-US" i="1" dirty="0" err="1">
                <a:solidFill>
                  <a:schemeClr val="accent2"/>
                </a:solidFill>
              </a:rPr>
              <a:t>roundwise</a:t>
            </a:r>
            <a:r>
              <a:rPr lang="en-US" i="1" dirty="0">
                <a:solidFill>
                  <a:schemeClr val="accent2"/>
                </a:solidFill>
              </a:rPr>
              <a:t> permutation</a:t>
            </a:r>
            <a:r>
              <a:rPr lang="en-US" dirty="0"/>
              <a:t>, for MD5:</a:t>
            </a:r>
          </a:p>
          <a:p>
            <a:pPr lvl="1"/>
            <a:r>
              <a:rPr lang="en-US" i="1" dirty="0">
                <a:solidFill>
                  <a:srgbClr val="339933"/>
                </a:solidFill>
              </a:rPr>
              <a:t>W</a:t>
            </a:r>
            <a:r>
              <a:rPr lang="en-US" baseline="-25000" dirty="0">
                <a:solidFill>
                  <a:srgbClr val="339933"/>
                </a:solidFill>
              </a:rPr>
              <a:t>0</a:t>
            </a:r>
            <a:r>
              <a:rPr lang="en-US" dirty="0">
                <a:solidFill>
                  <a:srgbClr val="339933"/>
                </a:solidFill>
              </a:rPr>
              <a:t> = </a:t>
            </a:r>
            <a:r>
              <a:rPr lang="en-US" i="1" dirty="0">
                <a:solidFill>
                  <a:srgbClr val="339933"/>
                </a:solidFill>
              </a:rPr>
              <a:t>M</a:t>
            </a:r>
            <a:r>
              <a:rPr lang="en-US" baseline="-25000" dirty="0">
                <a:solidFill>
                  <a:srgbClr val="339933"/>
                </a:solidFill>
              </a:rPr>
              <a:t>0</a:t>
            </a:r>
            <a:r>
              <a:rPr lang="en-US" dirty="0"/>
              <a:t>, </a:t>
            </a:r>
            <a:r>
              <a:rPr lang="en-US" i="1" dirty="0">
                <a:solidFill>
                  <a:srgbClr val="339933"/>
                </a:solidFill>
              </a:rPr>
              <a:t>W</a:t>
            </a:r>
            <a:r>
              <a:rPr lang="en-US" baseline="-25000" dirty="0">
                <a:solidFill>
                  <a:srgbClr val="339933"/>
                </a:solidFill>
              </a:rPr>
              <a:t>1</a:t>
            </a:r>
            <a:r>
              <a:rPr lang="en-US" dirty="0">
                <a:solidFill>
                  <a:srgbClr val="339933"/>
                </a:solidFill>
              </a:rPr>
              <a:t> = </a:t>
            </a:r>
            <a:r>
              <a:rPr lang="en-US" i="1" dirty="0">
                <a:solidFill>
                  <a:srgbClr val="339933"/>
                </a:solidFill>
              </a:rPr>
              <a:t>M</a:t>
            </a:r>
            <a:r>
              <a:rPr lang="en-US" baseline="-25000" dirty="0">
                <a:solidFill>
                  <a:srgbClr val="339933"/>
                </a:solidFill>
              </a:rPr>
              <a:t>1</a:t>
            </a:r>
            <a:r>
              <a:rPr lang="en-US" dirty="0"/>
              <a:t>, </a:t>
            </a:r>
            <a:r>
              <a:rPr lang="en-US" dirty="0">
                <a:solidFill>
                  <a:srgbClr val="339933"/>
                </a:solidFill>
              </a:rPr>
              <a:t>…</a:t>
            </a:r>
            <a:r>
              <a:rPr lang="en-US" dirty="0"/>
              <a:t>, </a:t>
            </a:r>
            <a:r>
              <a:rPr lang="en-US" i="1" dirty="0">
                <a:solidFill>
                  <a:srgbClr val="339933"/>
                </a:solidFill>
              </a:rPr>
              <a:t>W</a:t>
            </a:r>
            <a:r>
              <a:rPr lang="en-US" baseline="-25000" dirty="0">
                <a:solidFill>
                  <a:srgbClr val="339933"/>
                </a:solidFill>
              </a:rPr>
              <a:t>15</a:t>
            </a:r>
            <a:r>
              <a:rPr lang="en-US" dirty="0">
                <a:solidFill>
                  <a:srgbClr val="339933"/>
                </a:solidFill>
              </a:rPr>
              <a:t> = </a:t>
            </a:r>
            <a:r>
              <a:rPr lang="en-US" i="1" dirty="0">
                <a:solidFill>
                  <a:srgbClr val="339933"/>
                </a:solidFill>
              </a:rPr>
              <a:t>M</a:t>
            </a:r>
            <a:r>
              <a:rPr lang="en-US" baseline="-25000" dirty="0">
                <a:solidFill>
                  <a:srgbClr val="339933"/>
                </a:solidFill>
              </a:rPr>
              <a:t>15</a:t>
            </a:r>
            <a:r>
              <a:rPr lang="en-US" dirty="0"/>
              <a:t>,</a:t>
            </a:r>
          </a:p>
          <a:p>
            <a:pPr lvl="1"/>
            <a:r>
              <a:rPr lang="en-US" i="1" dirty="0">
                <a:solidFill>
                  <a:srgbClr val="339933"/>
                </a:solidFill>
              </a:rPr>
              <a:t>W</a:t>
            </a:r>
            <a:r>
              <a:rPr lang="en-US" baseline="-25000" dirty="0">
                <a:solidFill>
                  <a:srgbClr val="339933"/>
                </a:solidFill>
              </a:rPr>
              <a:t>16</a:t>
            </a:r>
            <a:r>
              <a:rPr lang="en-US" dirty="0">
                <a:solidFill>
                  <a:srgbClr val="339933"/>
                </a:solidFill>
              </a:rPr>
              <a:t> = </a:t>
            </a:r>
            <a:r>
              <a:rPr lang="en-US" i="1" dirty="0">
                <a:solidFill>
                  <a:srgbClr val="339933"/>
                </a:solidFill>
              </a:rPr>
              <a:t>M</a:t>
            </a:r>
            <a:r>
              <a:rPr lang="en-US" baseline="-25000" dirty="0">
                <a:solidFill>
                  <a:srgbClr val="339933"/>
                </a:solidFill>
              </a:rPr>
              <a:t>1</a:t>
            </a:r>
            <a:r>
              <a:rPr lang="en-US" dirty="0"/>
              <a:t>, </a:t>
            </a:r>
            <a:r>
              <a:rPr lang="en-US" i="1" dirty="0">
                <a:solidFill>
                  <a:srgbClr val="339933"/>
                </a:solidFill>
              </a:rPr>
              <a:t>W</a:t>
            </a:r>
            <a:r>
              <a:rPr lang="en-US" baseline="-25000" dirty="0">
                <a:solidFill>
                  <a:srgbClr val="339933"/>
                </a:solidFill>
              </a:rPr>
              <a:t>17</a:t>
            </a:r>
            <a:r>
              <a:rPr lang="en-US" dirty="0">
                <a:solidFill>
                  <a:srgbClr val="339933"/>
                </a:solidFill>
              </a:rPr>
              <a:t> = </a:t>
            </a:r>
            <a:r>
              <a:rPr lang="en-US" i="1" dirty="0">
                <a:solidFill>
                  <a:srgbClr val="339933"/>
                </a:solidFill>
              </a:rPr>
              <a:t>M</a:t>
            </a:r>
            <a:r>
              <a:rPr lang="en-US" baseline="-25000" dirty="0">
                <a:solidFill>
                  <a:srgbClr val="339933"/>
                </a:solidFill>
              </a:rPr>
              <a:t>6</a:t>
            </a:r>
            <a:r>
              <a:rPr lang="en-US" dirty="0"/>
              <a:t>, </a:t>
            </a:r>
            <a:r>
              <a:rPr lang="en-US" dirty="0">
                <a:solidFill>
                  <a:srgbClr val="339933"/>
                </a:solidFill>
              </a:rPr>
              <a:t>…</a:t>
            </a:r>
            <a:r>
              <a:rPr lang="en-US" dirty="0"/>
              <a:t>, </a:t>
            </a:r>
            <a:r>
              <a:rPr lang="en-US" i="1" dirty="0">
                <a:solidFill>
                  <a:srgbClr val="339933"/>
                </a:solidFill>
              </a:rPr>
              <a:t>W</a:t>
            </a:r>
            <a:r>
              <a:rPr lang="en-US" baseline="-25000" dirty="0">
                <a:solidFill>
                  <a:srgbClr val="339933"/>
                </a:solidFill>
              </a:rPr>
              <a:t>31</a:t>
            </a:r>
            <a:r>
              <a:rPr lang="en-US" dirty="0">
                <a:solidFill>
                  <a:srgbClr val="339933"/>
                </a:solidFill>
              </a:rPr>
              <a:t> = </a:t>
            </a:r>
            <a:r>
              <a:rPr lang="en-US" i="1" dirty="0">
                <a:solidFill>
                  <a:srgbClr val="339933"/>
                </a:solidFill>
              </a:rPr>
              <a:t>M</a:t>
            </a:r>
            <a:r>
              <a:rPr lang="en-US" baseline="-25000" dirty="0">
                <a:solidFill>
                  <a:srgbClr val="339933"/>
                </a:solidFill>
              </a:rPr>
              <a:t>12</a:t>
            </a:r>
            <a:r>
              <a:rPr lang="en-US" dirty="0"/>
              <a:t>, (jump </a:t>
            </a:r>
            <a:r>
              <a:rPr lang="en-US" dirty="0">
                <a:solidFill>
                  <a:srgbClr val="339933"/>
                </a:solidFill>
              </a:rPr>
              <a:t>5</a:t>
            </a:r>
            <a:r>
              <a:rPr lang="en-US" dirty="0"/>
              <a:t> mod </a:t>
            </a:r>
            <a:r>
              <a:rPr lang="en-US" dirty="0">
                <a:solidFill>
                  <a:srgbClr val="339933"/>
                </a:solidFill>
              </a:rPr>
              <a:t>16</a:t>
            </a:r>
            <a:r>
              <a:rPr lang="en-US" dirty="0"/>
              <a:t>)</a:t>
            </a:r>
          </a:p>
          <a:p>
            <a:pPr lvl="1"/>
            <a:r>
              <a:rPr lang="en-US" i="1" dirty="0">
                <a:solidFill>
                  <a:srgbClr val="339933"/>
                </a:solidFill>
              </a:rPr>
              <a:t>W</a:t>
            </a:r>
            <a:r>
              <a:rPr lang="en-US" baseline="-25000" dirty="0">
                <a:solidFill>
                  <a:srgbClr val="339933"/>
                </a:solidFill>
              </a:rPr>
              <a:t>32</a:t>
            </a:r>
            <a:r>
              <a:rPr lang="en-US" dirty="0">
                <a:solidFill>
                  <a:srgbClr val="339933"/>
                </a:solidFill>
              </a:rPr>
              <a:t> = </a:t>
            </a:r>
            <a:r>
              <a:rPr lang="en-US" i="1" dirty="0">
                <a:solidFill>
                  <a:srgbClr val="339933"/>
                </a:solidFill>
              </a:rPr>
              <a:t>M</a:t>
            </a:r>
            <a:r>
              <a:rPr lang="en-US" baseline="-25000" dirty="0">
                <a:solidFill>
                  <a:srgbClr val="339933"/>
                </a:solidFill>
              </a:rPr>
              <a:t>5</a:t>
            </a:r>
            <a:r>
              <a:rPr lang="en-US" dirty="0"/>
              <a:t>, </a:t>
            </a:r>
            <a:r>
              <a:rPr lang="en-US" i="1" dirty="0">
                <a:solidFill>
                  <a:srgbClr val="339933"/>
                </a:solidFill>
              </a:rPr>
              <a:t>W</a:t>
            </a:r>
            <a:r>
              <a:rPr lang="en-US" baseline="-25000" dirty="0">
                <a:solidFill>
                  <a:srgbClr val="339933"/>
                </a:solidFill>
              </a:rPr>
              <a:t>33</a:t>
            </a:r>
            <a:r>
              <a:rPr lang="en-US" dirty="0">
                <a:solidFill>
                  <a:srgbClr val="339933"/>
                </a:solidFill>
              </a:rPr>
              <a:t> = </a:t>
            </a:r>
            <a:r>
              <a:rPr lang="en-US" i="1" dirty="0">
                <a:solidFill>
                  <a:srgbClr val="339933"/>
                </a:solidFill>
              </a:rPr>
              <a:t>M</a:t>
            </a:r>
            <a:r>
              <a:rPr lang="en-US" baseline="-25000" dirty="0">
                <a:solidFill>
                  <a:srgbClr val="339933"/>
                </a:solidFill>
              </a:rPr>
              <a:t>8</a:t>
            </a:r>
            <a:r>
              <a:rPr lang="en-US" dirty="0"/>
              <a:t>, </a:t>
            </a:r>
            <a:r>
              <a:rPr lang="en-US" dirty="0">
                <a:solidFill>
                  <a:srgbClr val="339933"/>
                </a:solidFill>
              </a:rPr>
              <a:t>…</a:t>
            </a:r>
            <a:r>
              <a:rPr lang="en-US" dirty="0"/>
              <a:t>, </a:t>
            </a:r>
            <a:r>
              <a:rPr lang="en-US" i="1" dirty="0">
                <a:solidFill>
                  <a:srgbClr val="339933"/>
                </a:solidFill>
              </a:rPr>
              <a:t>W</a:t>
            </a:r>
            <a:r>
              <a:rPr lang="en-US" baseline="-25000" dirty="0">
                <a:solidFill>
                  <a:srgbClr val="339933"/>
                </a:solidFill>
              </a:rPr>
              <a:t>47</a:t>
            </a:r>
            <a:r>
              <a:rPr lang="en-US" dirty="0">
                <a:solidFill>
                  <a:srgbClr val="339933"/>
                </a:solidFill>
              </a:rPr>
              <a:t> = </a:t>
            </a:r>
            <a:r>
              <a:rPr lang="en-US" i="1" dirty="0">
                <a:solidFill>
                  <a:srgbClr val="339933"/>
                </a:solidFill>
              </a:rPr>
              <a:t>M</a:t>
            </a:r>
            <a:r>
              <a:rPr lang="en-US" baseline="-25000" dirty="0">
                <a:solidFill>
                  <a:srgbClr val="339933"/>
                </a:solidFill>
              </a:rPr>
              <a:t>2</a:t>
            </a:r>
            <a:r>
              <a:rPr lang="en-US" dirty="0"/>
              <a:t>, (jump </a:t>
            </a:r>
            <a:r>
              <a:rPr lang="en-US" dirty="0">
                <a:solidFill>
                  <a:srgbClr val="339933"/>
                </a:solidFill>
              </a:rPr>
              <a:t>3</a:t>
            </a:r>
            <a:r>
              <a:rPr lang="en-US" dirty="0"/>
              <a:t> mod </a:t>
            </a:r>
            <a:r>
              <a:rPr lang="en-US" dirty="0">
                <a:solidFill>
                  <a:srgbClr val="339933"/>
                </a:solidFill>
              </a:rPr>
              <a:t>16</a:t>
            </a:r>
            <a:r>
              <a:rPr lang="en-US" dirty="0"/>
              <a:t>)</a:t>
            </a:r>
          </a:p>
          <a:p>
            <a:pPr lvl="1"/>
            <a:r>
              <a:rPr lang="en-US" i="1" dirty="0">
                <a:solidFill>
                  <a:srgbClr val="339933"/>
                </a:solidFill>
              </a:rPr>
              <a:t>W</a:t>
            </a:r>
            <a:r>
              <a:rPr lang="en-US" baseline="-25000" dirty="0">
                <a:solidFill>
                  <a:srgbClr val="339933"/>
                </a:solidFill>
              </a:rPr>
              <a:t>48</a:t>
            </a:r>
            <a:r>
              <a:rPr lang="en-US" dirty="0">
                <a:solidFill>
                  <a:srgbClr val="339933"/>
                </a:solidFill>
              </a:rPr>
              <a:t> = </a:t>
            </a:r>
            <a:r>
              <a:rPr lang="en-US" i="1" dirty="0">
                <a:solidFill>
                  <a:srgbClr val="339933"/>
                </a:solidFill>
              </a:rPr>
              <a:t>M</a:t>
            </a:r>
            <a:r>
              <a:rPr lang="en-US" baseline="-25000" dirty="0">
                <a:solidFill>
                  <a:srgbClr val="339933"/>
                </a:solidFill>
              </a:rPr>
              <a:t>0</a:t>
            </a:r>
            <a:r>
              <a:rPr lang="en-US" dirty="0"/>
              <a:t>, </a:t>
            </a:r>
            <a:r>
              <a:rPr lang="en-US" i="1" dirty="0">
                <a:solidFill>
                  <a:srgbClr val="339933"/>
                </a:solidFill>
              </a:rPr>
              <a:t>W</a:t>
            </a:r>
            <a:r>
              <a:rPr lang="en-US" baseline="-25000" dirty="0">
                <a:solidFill>
                  <a:srgbClr val="339933"/>
                </a:solidFill>
              </a:rPr>
              <a:t>49</a:t>
            </a:r>
            <a:r>
              <a:rPr lang="en-US" dirty="0">
                <a:solidFill>
                  <a:srgbClr val="339933"/>
                </a:solidFill>
              </a:rPr>
              <a:t> = </a:t>
            </a:r>
            <a:r>
              <a:rPr lang="en-US" i="1" dirty="0">
                <a:solidFill>
                  <a:srgbClr val="339933"/>
                </a:solidFill>
              </a:rPr>
              <a:t>M</a:t>
            </a:r>
            <a:r>
              <a:rPr lang="en-US" baseline="-25000" dirty="0">
                <a:solidFill>
                  <a:srgbClr val="339933"/>
                </a:solidFill>
              </a:rPr>
              <a:t>7</a:t>
            </a:r>
            <a:r>
              <a:rPr lang="en-US" dirty="0"/>
              <a:t>, </a:t>
            </a:r>
            <a:r>
              <a:rPr lang="en-US" dirty="0">
                <a:solidFill>
                  <a:srgbClr val="339933"/>
                </a:solidFill>
              </a:rPr>
              <a:t>…</a:t>
            </a:r>
            <a:r>
              <a:rPr lang="en-US" dirty="0"/>
              <a:t>, </a:t>
            </a:r>
            <a:r>
              <a:rPr lang="en-US" i="1" dirty="0">
                <a:solidFill>
                  <a:srgbClr val="339933"/>
                </a:solidFill>
              </a:rPr>
              <a:t>W</a:t>
            </a:r>
            <a:r>
              <a:rPr lang="en-US" baseline="-25000" dirty="0">
                <a:solidFill>
                  <a:srgbClr val="339933"/>
                </a:solidFill>
              </a:rPr>
              <a:t>63</a:t>
            </a:r>
            <a:r>
              <a:rPr lang="en-US" dirty="0">
                <a:solidFill>
                  <a:srgbClr val="339933"/>
                </a:solidFill>
              </a:rPr>
              <a:t> = </a:t>
            </a:r>
            <a:r>
              <a:rPr lang="en-US" i="1" dirty="0">
                <a:solidFill>
                  <a:srgbClr val="339933"/>
                </a:solidFill>
              </a:rPr>
              <a:t>M</a:t>
            </a:r>
            <a:r>
              <a:rPr lang="en-US" baseline="-25000" dirty="0">
                <a:solidFill>
                  <a:srgbClr val="339933"/>
                </a:solidFill>
              </a:rPr>
              <a:t>9</a:t>
            </a:r>
            <a:r>
              <a:rPr lang="en-US" dirty="0"/>
              <a:t> (jump </a:t>
            </a:r>
            <a:r>
              <a:rPr lang="en-US" dirty="0">
                <a:solidFill>
                  <a:srgbClr val="339933"/>
                </a:solidFill>
              </a:rPr>
              <a:t>7</a:t>
            </a:r>
            <a:r>
              <a:rPr lang="en-US" dirty="0"/>
              <a:t> mod </a:t>
            </a:r>
            <a:r>
              <a:rPr lang="en-US" dirty="0">
                <a:solidFill>
                  <a:srgbClr val="339933"/>
                </a:solidFill>
              </a:rPr>
              <a:t>16</a:t>
            </a:r>
            <a:r>
              <a:rPr lang="en-US" dirty="0"/>
              <a:t>)</a:t>
            </a:r>
          </a:p>
          <a:p>
            <a:r>
              <a:rPr lang="en-US" dirty="0"/>
              <a:t>SHA-0, SHA-1 use </a:t>
            </a:r>
            <a:r>
              <a:rPr lang="en-US" i="1" dirty="0" err="1">
                <a:solidFill>
                  <a:schemeClr val="accent2"/>
                </a:solidFill>
              </a:rPr>
              <a:t>recursivity</a:t>
            </a:r>
            <a:endParaRPr lang="en-US" i="1" dirty="0">
              <a:solidFill>
                <a:schemeClr val="accent2"/>
              </a:solidFill>
            </a:endParaRPr>
          </a:p>
          <a:p>
            <a:pPr lvl="1"/>
            <a:r>
              <a:rPr lang="en-US" i="1" dirty="0">
                <a:solidFill>
                  <a:srgbClr val="339933"/>
                </a:solidFill>
              </a:rPr>
              <a:t>W</a:t>
            </a:r>
            <a:r>
              <a:rPr lang="en-US" baseline="-25000" dirty="0">
                <a:solidFill>
                  <a:srgbClr val="339933"/>
                </a:solidFill>
              </a:rPr>
              <a:t>0</a:t>
            </a:r>
            <a:r>
              <a:rPr lang="en-US" dirty="0">
                <a:solidFill>
                  <a:srgbClr val="339933"/>
                </a:solidFill>
              </a:rPr>
              <a:t> = </a:t>
            </a:r>
            <a:r>
              <a:rPr lang="en-US" i="1" dirty="0">
                <a:solidFill>
                  <a:srgbClr val="339933"/>
                </a:solidFill>
              </a:rPr>
              <a:t>M</a:t>
            </a:r>
            <a:r>
              <a:rPr lang="en-US" baseline="-25000" dirty="0">
                <a:solidFill>
                  <a:srgbClr val="339933"/>
                </a:solidFill>
              </a:rPr>
              <a:t>0</a:t>
            </a:r>
            <a:r>
              <a:rPr lang="en-US" dirty="0"/>
              <a:t>, </a:t>
            </a:r>
            <a:r>
              <a:rPr lang="en-US" i="1" dirty="0">
                <a:solidFill>
                  <a:srgbClr val="339933"/>
                </a:solidFill>
              </a:rPr>
              <a:t>W</a:t>
            </a:r>
            <a:r>
              <a:rPr lang="en-US" baseline="-25000" dirty="0">
                <a:solidFill>
                  <a:srgbClr val="339933"/>
                </a:solidFill>
              </a:rPr>
              <a:t>1</a:t>
            </a:r>
            <a:r>
              <a:rPr lang="en-US" dirty="0">
                <a:solidFill>
                  <a:srgbClr val="339933"/>
                </a:solidFill>
              </a:rPr>
              <a:t> = </a:t>
            </a:r>
            <a:r>
              <a:rPr lang="en-US" i="1" dirty="0">
                <a:solidFill>
                  <a:srgbClr val="339933"/>
                </a:solidFill>
              </a:rPr>
              <a:t>M</a:t>
            </a:r>
            <a:r>
              <a:rPr lang="en-US" baseline="-25000" dirty="0">
                <a:solidFill>
                  <a:srgbClr val="339933"/>
                </a:solidFill>
              </a:rPr>
              <a:t>1</a:t>
            </a:r>
            <a:r>
              <a:rPr lang="en-US" dirty="0"/>
              <a:t>, </a:t>
            </a:r>
            <a:r>
              <a:rPr lang="en-US" dirty="0">
                <a:solidFill>
                  <a:srgbClr val="339933"/>
                </a:solidFill>
              </a:rPr>
              <a:t>…</a:t>
            </a:r>
            <a:r>
              <a:rPr lang="en-US" dirty="0"/>
              <a:t>, </a:t>
            </a:r>
            <a:r>
              <a:rPr lang="en-US" i="1" dirty="0">
                <a:solidFill>
                  <a:srgbClr val="339933"/>
                </a:solidFill>
              </a:rPr>
              <a:t>W</a:t>
            </a:r>
            <a:r>
              <a:rPr lang="en-US" baseline="-25000" dirty="0">
                <a:solidFill>
                  <a:srgbClr val="339933"/>
                </a:solidFill>
              </a:rPr>
              <a:t>15</a:t>
            </a:r>
            <a:r>
              <a:rPr lang="en-US" dirty="0">
                <a:solidFill>
                  <a:srgbClr val="339933"/>
                </a:solidFill>
              </a:rPr>
              <a:t> = </a:t>
            </a:r>
            <a:r>
              <a:rPr lang="en-US" i="1" dirty="0">
                <a:solidFill>
                  <a:srgbClr val="339933"/>
                </a:solidFill>
              </a:rPr>
              <a:t>M</a:t>
            </a:r>
            <a:r>
              <a:rPr lang="en-US" baseline="-25000" dirty="0">
                <a:solidFill>
                  <a:srgbClr val="339933"/>
                </a:solidFill>
              </a:rPr>
              <a:t>15</a:t>
            </a:r>
            <a:r>
              <a:rPr lang="en-US" dirty="0"/>
              <a:t>,</a:t>
            </a:r>
          </a:p>
          <a:p>
            <a:pPr lvl="1"/>
            <a:r>
              <a:rPr lang="en-US" dirty="0"/>
              <a:t>SHA-0:</a:t>
            </a:r>
            <a:r>
              <a:rPr lang="en-US" i="1" dirty="0">
                <a:solidFill>
                  <a:srgbClr val="339933"/>
                </a:solidFill>
              </a:rPr>
              <a:t> W</a:t>
            </a:r>
            <a:r>
              <a:rPr lang="en-US" i="1" baseline="-25000" dirty="0">
                <a:solidFill>
                  <a:srgbClr val="339933"/>
                </a:solidFill>
              </a:rPr>
              <a:t>i</a:t>
            </a:r>
            <a:r>
              <a:rPr lang="en-US" dirty="0">
                <a:solidFill>
                  <a:srgbClr val="339933"/>
                </a:solidFill>
              </a:rPr>
              <a:t> = </a:t>
            </a:r>
            <a:r>
              <a:rPr lang="en-US" i="1" dirty="0">
                <a:solidFill>
                  <a:srgbClr val="339933"/>
                </a:solidFill>
              </a:rPr>
              <a:t>W</a:t>
            </a:r>
            <a:r>
              <a:rPr lang="en-US" i="1" baseline="-25000" dirty="0">
                <a:solidFill>
                  <a:srgbClr val="339933"/>
                </a:solidFill>
              </a:rPr>
              <a:t>i</a:t>
            </a:r>
            <a:r>
              <a:rPr lang="en-US" baseline="-25000" dirty="0">
                <a:solidFill>
                  <a:srgbClr val="339933"/>
                </a:solidFill>
              </a:rPr>
              <a:t>-3</a:t>
            </a:r>
            <a:r>
              <a:rPr lang="en-US" dirty="0">
                <a:solidFill>
                  <a:srgbClr val="339933"/>
                </a:solidFill>
              </a:rPr>
              <a:t> XOR </a:t>
            </a:r>
            <a:r>
              <a:rPr lang="en-US" i="1" dirty="0">
                <a:solidFill>
                  <a:srgbClr val="339933"/>
                </a:solidFill>
              </a:rPr>
              <a:t>W</a:t>
            </a:r>
            <a:r>
              <a:rPr lang="en-US" i="1" baseline="-25000" dirty="0">
                <a:solidFill>
                  <a:srgbClr val="339933"/>
                </a:solidFill>
              </a:rPr>
              <a:t>i</a:t>
            </a:r>
            <a:r>
              <a:rPr lang="en-US" baseline="-25000" dirty="0">
                <a:solidFill>
                  <a:srgbClr val="339933"/>
                </a:solidFill>
              </a:rPr>
              <a:t>-8</a:t>
            </a:r>
            <a:r>
              <a:rPr lang="en-US" dirty="0">
                <a:solidFill>
                  <a:srgbClr val="339933"/>
                </a:solidFill>
              </a:rPr>
              <a:t> XOR </a:t>
            </a:r>
            <a:r>
              <a:rPr lang="en-US" i="1" dirty="0">
                <a:solidFill>
                  <a:srgbClr val="339933"/>
                </a:solidFill>
              </a:rPr>
              <a:t>W</a:t>
            </a:r>
            <a:r>
              <a:rPr lang="en-US" i="1" baseline="-25000" dirty="0">
                <a:solidFill>
                  <a:srgbClr val="339933"/>
                </a:solidFill>
              </a:rPr>
              <a:t>i</a:t>
            </a:r>
            <a:r>
              <a:rPr lang="en-US" baseline="-25000" dirty="0">
                <a:solidFill>
                  <a:srgbClr val="339933"/>
                </a:solidFill>
              </a:rPr>
              <a:t>-14</a:t>
            </a:r>
            <a:r>
              <a:rPr lang="en-US" dirty="0">
                <a:solidFill>
                  <a:srgbClr val="339933"/>
                </a:solidFill>
              </a:rPr>
              <a:t> XOR </a:t>
            </a:r>
            <a:r>
              <a:rPr lang="en-US" i="1" dirty="0">
                <a:solidFill>
                  <a:srgbClr val="339933"/>
                </a:solidFill>
              </a:rPr>
              <a:t>W</a:t>
            </a:r>
            <a:r>
              <a:rPr lang="en-US" i="1" baseline="-25000" dirty="0">
                <a:solidFill>
                  <a:srgbClr val="339933"/>
                </a:solidFill>
              </a:rPr>
              <a:t>i</a:t>
            </a:r>
            <a:r>
              <a:rPr lang="en-US" baseline="-25000" dirty="0">
                <a:solidFill>
                  <a:srgbClr val="339933"/>
                </a:solidFill>
              </a:rPr>
              <a:t>-16 </a:t>
            </a:r>
            <a:r>
              <a:rPr lang="en-US" dirty="0"/>
              <a:t>for</a:t>
            </a:r>
            <a:r>
              <a:rPr lang="en-US" dirty="0">
                <a:solidFill>
                  <a:srgbClr val="339933"/>
                </a:solidFill>
              </a:rPr>
              <a:t> </a:t>
            </a:r>
            <a:r>
              <a:rPr lang="en-US" dirty="0" err="1">
                <a:solidFill>
                  <a:srgbClr val="339933"/>
                </a:solidFill>
              </a:rPr>
              <a:t>i</a:t>
            </a:r>
            <a:r>
              <a:rPr lang="en-US" dirty="0">
                <a:solidFill>
                  <a:srgbClr val="339933"/>
                </a:solidFill>
              </a:rPr>
              <a:t> = </a:t>
            </a:r>
            <a:r>
              <a:rPr lang="en-US" dirty="0" smtClean="0">
                <a:solidFill>
                  <a:srgbClr val="339933"/>
                </a:solidFill>
              </a:rPr>
              <a:t>16, </a:t>
            </a:r>
            <a:r>
              <a:rPr lang="en-US" dirty="0">
                <a:solidFill>
                  <a:srgbClr val="339933"/>
                </a:solidFill>
              </a:rPr>
              <a:t>…, </a:t>
            </a:r>
            <a:r>
              <a:rPr lang="en-US" dirty="0" smtClean="0">
                <a:solidFill>
                  <a:srgbClr val="339933"/>
                </a:solidFill>
              </a:rPr>
              <a:t>79</a:t>
            </a:r>
            <a:endParaRPr lang="en-US" dirty="0">
              <a:solidFill>
                <a:srgbClr val="339933"/>
              </a:solidFill>
            </a:endParaRPr>
          </a:p>
          <a:p>
            <a:pPr lvl="1"/>
            <a:r>
              <a:rPr lang="en-US" dirty="0"/>
              <a:t>problem: </a:t>
            </a:r>
            <a:r>
              <a:rPr lang="en-US" i="1" dirty="0" err="1">
                <a:solidFill>
                  <a:srgbClr val="339933"/>
                </a:solidFill>
              </a:rPr>
              <a:t>k</a:t>
            </a:r>
            <a:r>
              <a:rPr lang="en-US" baseline="30000" dirty="0" err="1"/>
              <a:t>th</a:t>
            </a:r>
            <a:r>
              <a:rPr lang="en-US" dirty="0"/>
              <a:t> bit influenced only by </a:t>
            </a:r>
            <a:r>
              <a:rPr lang="en-US" i="1" dirty="0" err="1">
                <a:solidFill>
                  <a:srgbClr val="339933"/>
                </a:solidFill>
              </a:rPr>
              <a:t>k</a:t>
            </a:r>
            <a:r>
              <a:rPr lang="en-US" baseline="30000" dirty="0" err="1"/>
              <a:t>th</a:t>
            </a:r>
            <a:r>
              <a:rPr lang="en-US" dirty="0"/>
              <a:t> bits of preceding words, so not much diffusion</a:t>
            </a:r>
          </a:p>
          <a:p>
            <a:pPr lvl="1"/>
            <a:r>
              <a:rPr lang="en-US" dirty="0"/>
              <a:t>SHA-1: </a:t>
            </a:r>
            <a:r>
              <a:rPr lang="en-US" i="1" dirty="0">
                <a:solidFill>
                  <a:srgbClr val="339933"/>
                </a:solidFill>
              </a:rPr>
              <a:t>W</a:t>
            </a:r>
            <a:r>
              <a:rPr lang="en-US" i="1" baseline="-25000" dirty="0">
                <a:solidFill>
                  <a:srgbClr val="339933"/>
                </a:solidFill>
              </a:rPr>
              <a:t>i</a:t>
            </a:r>
            <a:r>
              <a:rPr lang="en-US" dirty="0">
                <a:solidFill>
                  <a:srgbClr val="339933"/>
                </a:solidFill>
              </a:rPr>
              <a:t> = (</a:t>
            </a:r>
            <a:r>
              <a:rPr lang="en-US" i="1" dirty="0">
                <a:solidFill>
                  <a:srgbClr val="339933"/>
                </a:solidFill>
              </a:rPr>
              <a:t>W</a:t>
            </a:r>
            <a:r>
              <a:rPr lang="en-US" i="1" baseline="-25000" dirty="0">
                <a:solidFill>
                  <a:srgbClr val="339933"/>
                </a:solidFill>
              </a:rPr>
              <a:t>i</a:t>
            </a:r>
            <a:r>
              <a:rPr lang="en-US" baseline="-25000" dirty="0">
                <a:solidFill>
                  <a:srgbClr val="339933"/>
                </a:solidFill>
              </a:rPr>
              <a:t>-3</a:t>
            </a:r>
            <a:r>
              <a:rPr lang="en-US" dirty="0">
                <a:solidFill>
                  <a:srgbClr val="339933"/>
                </a:solidFill>
              </a:rPr>
              <a:t> XOR </a:t>
            </a:r>
            <a:r>
              <a:rPr lang="en-US" i="1" dirty="0">
                <a:solidFill>
                  <a:srgbClr val="339933"/>
                </a:solidFill>
              </a:rPr>
              <a:t>W</a:t>
            </a:r>
            <a:r>
              <a:rPr lang="en-US" i="1" baseline="-25000" dirty="0">
                <a:solidFill>
                  <a:srgbClr val="339933"/>
                </a:solidFill>
              </a:rPr>
              <a:t>i</a:t>
            </a:r>
            <a:r>
              <a:rPr lang="en-US" baseline="-25000" dirty="0">
                <a:solidFill>
                  <a:srgbClr val="339933"/>
                </a:solidFill>
              </a:rPr>
              <a:t>-8</a:t>
            </a:r>
            <a:r>
              <a:rPr lang="en-US" dirty="0">
                <a:solidFill>
                  <a:srgbClr val="339933"/>
                </a:solidFill>
              </a:rPr>
              <a:t> XOR </a:t>
            </a:r>
            <a:r>
              <a:rPr lang="en-US" i="1" dirty="0">
                <a:solidFill>
                  <a:srgbClr val="339933"/>
                </a:solidFill>
              </a:rPr>
              <a:t>W</a:t>
            </a:r>
            <a:r>
              <a:rPr lang="en-US" i="1" baseline="-25000" dirty="0">
                <a:solidFill>
                  <a:srgbClr val="339933"/>
                </a:solidFill>
              </a:rPr>
              <a:t>i</a:t>
            </a:r>
            <a:r>
              <a:rPr lang="en-US" baseline="-25000" dirty="0">
                <a:solidFill>
                  <a:srgbClr val="339933"/>
                </a:solidFill>
              </a:rPr>
              <a:t>-14</a:t>
            </a:r>
            <a:r>
              <a:rPr lang="en-US" dirty="0">
                <a:solidFill>
                  <a:srgbClr val="339933"/>
                </a:solidFill>
              </a:rPr>
              <a:t> XOR </a:t>
            </a:r>
            <a:r>
              <a:rPr lang="en-US" i="1" dirty="0">
                <a:solidFill>
                  <a:srgbClr val="339933"/>
                </a:solidFill>
              </a:rPr>
              <a:t>W</a:t>
            </a:r>
            <a:r>
              <a:rPr lang="en-US" i="1" baseline="-25000" dirty="0">
                <a:solidFill>
                  <a:srgbClr val="339933"/>
                </a:solidFill>
              </a:rPr>
              <a:t>i</a:t>
            </a:r>
            <a:r>
              <a:rPr lang="en-US" baseline="-25000" dirty="0">
                <a:solidFill>
                  <a:srgbClr val="339933"/>
                </a:solidFill>
              </a:rPr>
              <a:t>-16 </a:t>
            </a:r>
            <a:r>
              <a:rPr lang="en-US" dirty="0">
                <a:solidFill>
                  <a:srgbClr val="339933"/>
                </a:solidFill>
              </a:rPr>
              <a:t>)&lt;&lt;&lt;1</a:t>
            </a:r>
          </a:p>
          <a:p>
            <a:pPr lvl="1">
              <a:buFontTx/>
              <a:buNone/>
            </a:pPr>
            <a:r>
              <a:rPr lang="en-US" dirty="0"/>
              <a:t>	(additional rotation by </a:t>
            </a:r>
            <a:r>
              <a:rPr lang="en-US" dirty="0">
                <a:solidFill>
                  <a:srgbClr val="339933"/>
                </a:solidFill>
              </a:rPr>
              <a:t>1</a:t>
            </a:r>
            <a:r>
              <a:rPr lang="en-US" dirty="0"/>
              <a:t> bit,</a:t>
            </a:r>
          </a:p>
          <a:p>
            <a:pPr lvl="1">
              <a:buFontTx/>
              <a:buNone/>
            </a:pPr>
            <a:r>
              <a:rPr lang="en-US" dirty="0"/>
              <a:t>		this is the </a:t>
            </a:r>
            <a:r>
              <a:rPr lang="en-US" i="1" dirty="0"/>
              <a:t>only</a:t>
            </a:r>
            <a:r>
              <a:rPr lang="en-US" dirty="0"/>
              <a:t> difference between SHA-0 and SHA-1)</a:t>
            </a:r>
          </a:p>
        </p:txBody>
      </p:sp>
    </p:spTree>
    <p:extLst>
      <p:ext uri="{BB962C8B-B14F-4D97-AF65-F5344CB8AC3E}">
        <p14:creationId xmlns:p14="http://schemas.microsoft.com/office/powerpoint/2010/main" val="428492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C229B-56D5-41EA-AE67-197146563ACB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step </a:t>
            </a:r>
            <a:r>
              <a:rPr lang="en-US" dirty="0"/>
              <a:t>operations in MD5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268760"/>
            <a:ext cx="8278813" cy="45720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in each step only one state word is updated</a:t>
            </a:r>
          </a:p>
          <a:p>
            <a:pPr>
              <a:lnSpc>
                <a:spcPct val="90000"/>
              </a:lnSpc>
            </a:pPr>
            <a:r>
              <a:rPr lang="en-US" dirty="0"/>
              <a:t>the other state words are </a:t>
            </a:r>
            <a:r>
              <a:rPr lang="en-US" i="1" dirty="0">
                <a:solidFill>
                  <a:schemeClr val="accent2"/>
                </a:solidFill>
              </a:rPr>
              <a:t>rotated</a:t>
            </a:r>
            <a:r>
              <a:rPr lang="en-US" dirty="0"/>
              <a:t> by </a:t>
            </a:r>
            <a:r>
              <a:rPr lang="en-US" dirty="0">
                <a:solidFill>
                  <a:srgbClr val="339933"/>
                </a:solidFill>
              </a:rPr>
              <a:t>1</a:t>
            </a:r>
          </a:p>
          <a:p>
            <a:r>
              <a:rPr lang="en-US" dirty="0" smtClean="0"/>
              <a:t>state </a:t>
            </a:r>
            <a:r>
              <a:rPr lang="en-US" dirty="0"/>
              <a:t>update:</a:t>
            </a:r>
          </a:p>
          <a:p>
            <a:pPr>
              <a:buFontTx/>
              <a:buNone/>
            </a:pPr>
            <a:r>
              <a:rPr lang="en-US" dirty="0"/>
              <a:t>		</a:t>
            </a:r>
            <a:r>
              <a:rPr lang="en-US" i="1" dirty="0">
                <a:solidFill>
                  <a:srgbClr val="339933"/>
                </a:solidFill>
              </a:rPr>
              <a:t>A’ </a:t>
            </a:r>
            <a:r>
              <a:rPr lang="en-US" dirty="0">
                <a:solidFill>
                  <a:srgbClr val="339933"/>
                </a:solidFill>
              </a:rPr>
              <a:t>= </a:t>
            </a:r>
            <a:r>
              <a:rPr lang="en-US" i="1" dirty="0">
                <a:solidFill>
                  <a:srgbClr val="339933"/>
                </a:solidFill>
              </a:rPr>
              <a:t>B</a:t>
            </a:r>
            <a:r>
              <a:rPr lang="en-US" dirty="0">
                <a:solidFill>
                  <a:srgbClr val="339933"/>
                </a:solidFill>
              </a:rPr>
              <a:t> + ((</a:t>
            </a:r>
            <a:r>
              <a:rPr lang="en-US" i="1" dirty="0">
                <a:solidFill>
                  <a:srgbClr val="339933"/>
                </a:solidFill>
              </a:rPr>
              <a:t>A</a:t>
            </a:r>
            <a:r>
              <a:rPr lang="en-US" dirty="0">
                <a:solidFill>
                  <a:srgbClr val="339933"/>
                </a:solidFill>
              </a:rPr>
              <a:t> + </a:t>
            </a:r>
            <a:r>
              <a:rPr lang="en-US" i="1" dirty="0">
                <a:solidFill>
                  <a:srgbClr val="339933"/>
                </a:solidFill>
              </a:rPr>
              <a:t>f</a:t>
            </a:r>
            <a:r>
              <a:rPr lang="en-US" i="1" baseline="-25000" dirty="0">
                <a:solidFill>
                  <a:srgbClr val="339933"/>
                </a:solidFill>
              </a:rPr>
              <a:t>i</a:t>
            </a:r>
            <a:r>
              <a:rPr lang="en-US" dirty="0">
                <a:solidFill>
                  <a:srgbClr val="339933"/>
                </a:solidFill>
              </a:rPr>
              <a:t>(</a:t>
            </a:r>
            <a:r>
              <a:rPr lang="en-US" i="1" dirty="0">
                <a:solidFill>
                  <a:srgbClr val="339933"/>
                </a:solidFill>
              </a:rPr>
              <a:t>B</a:t>
            </a:r>
            <a:r>
              <a:rPr lang="en-US" dirty="0">
                <a:solidFill>
                  <a:srgbClr val="339933"/>
                </a:solidFill>
              </a:rPr>
              <a:t>,</a:t>
            </a:r>
            <a:r>
              <a:rPr lang="en-US" i="1" dirty="0">
                <a:solidFill>
                  <a:srgbClr val="339933"/>
                </a:solidFill>
              </a:rPr>
              <a:t>C</a:t>
            </a:r>
            <a:r>
              <a:rPr lang="en-US" dirty="0">
                <a:solidFill>
                  <a:srgbClr val="339933"/>
                </a:solidFill>
              </a:rPr>
              <a:t>,</a:t>
            </a:r>
            <a:r>
              <a:rPr lang="en-US" i="1" dirty="0">
                <a:solidFill>
                  <a:srgbClr val="339933"/>
                </a:solidFill>
              </a:rPr>
              <a:t>D</a:t>
            </a:r>
            <a:r>
              <a:rPr lang="en-US" dirty="0">
                <a:solidFill>
                  <a:srgbClr val="339933"/>
                </a:solidFill>
              </a:rPr>
              <a:t>) + </a:t>
            </a:r>
            <a:r>
              <a:rPr lang="en-US" i="1" dirty="0">
                <a:solidFill>
                  <a:srgbClr val="339933"/>
                </a:solidFill>
              </a:rPr>
              <a:t>W</a:t>
            </a:r>
            <a:r>
              <a:rPr lang="en-US" i="1" baseline="-25000" dirty="0">
                <a:solidFill>
                  <a:srgbClr val="339933"/>
                </a:solidFill>
              </a:rPr>
              <a:t>i</a:t>
            </a:r>
            <a:r>
              <a:rPr lang="en-US" dirty="0">
                <a:solidFill>
                  <a:srgbClr val="339933"/>
                </a:solidFill>
              </a:rPr>
              <a:t> + </a:t>
            </a:r>
            <a:r>
              <a:rPr lang="en-US" i="1" dirty="0">
                <a:solidFill>
                  <a:srgbClr val="339933"/>
                </a:solidFill>
              </a:rPr>
              <a:t>K</a:t>
            </a:r>
            <a:r>
              <a:rPr lang="en-US" i="1" baseline="-25000" dirty="0">
                <a:solidFill>
                  <a:srgbClr val="339933"/>
                </a:solidFill>
              </a:rPr>
              <a:t>i</a:t>
            </a:r>
            <a:r>
              <a:rPr lang="en-US" dirty="0">
                <a:solidFill>
                  <a:srgbClr val="339933"/>
                </a:solidFill>
              </a:rPr>
              <a:t>) &lt;&lt;&lt; </a:t>
            </a:r>
            <a:r>
              <a:rPr lang="en-US" i="1" dirty="0" err="1">
                <a:solidFill>
                  <a:srgbClr val="339933"/>
                </a:solidFill>
              </a:rPr>
              <a:t>s</a:t>
            </a:r>
            <a:r>
              <a:rPr lang="en-US" i="1" baseline="-25000" dirty="0" err="1">
                <a:solidFill>
                  <a:srgbClr val="339933"/>
                </a:solidFill>
              </a:rPr>
              <a:t>i</a:t>
            </a:r>
            <a:r>
              <a:rPr lang="en-US" i="1" baseline="-25000" dirty="0">
                <a:solidFill>
                  <a:srgbClr val="339933"/>
                </a:solidFill>
              </a:rPr>
              <a:t> </a:t>
            </a:r>
            <a:r>
              <a:rPr lang="en-US" dirty="0">
                <a:solidFill>
                  <a:srgbClr val="339933"/>
                </a:solidFill>
              </a:rPr>
              <a:t>)</a:t>
            </a:r>
            <a:endParaRPr lang="en-US" i="1" baseline="-25000" dirty="0">
              <a:solidFill>
                <a:srgbClr val="339933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i="1" baseline="-25000" dirty="0">
                <a:solidFill>
                  <a:srgbClr val="339933"/>
                </a:solidFill>
              </a:rPr>
              <a:t>		</a:t>
            </a:r>
            <a:r>
              <a:rPr lang="en-US" i="1" dirty="0">
                <a:solidFill>
                  <a:srgbClr val="339933"/>
                </a:solidFill>
              </a:rPr>
              <a:t>K</a:t>
            </a:r>
            <a:r>
              <a:rPr lang="en-US" i="1" baseline="-25000" dirty="0">
                <a:solidFill>
                  <a:srgbClr val="339933"/>
                </a:solidFill>
              </a:rPr>
              <a:t>i</a:t>
            </a:r>
            <a:r>
              <a:rPr lang="en-US" i="1" dirty="0">
                <a:solidFill>
                  <a:srgbClr val="339933"/>
                </a:solidFill>
              </a:rPr>
              <a:t>,</a:t>
            </a:r>
            <a:r>
              <a:rPr lang="en-US" i="1" baseline="-25000" dirty="0">
                <a:solidFill>
                  <a:srgbClr val="339933"/>
                </a:solidFill>
              </a:rPr>
              <a:t> </a:t>
            </a:r>
            <a:r>
              <a:rPr lang="en-US" i="1" dirty="0" err="1">
                <a:solidFill>
                  <a:srgbClr val="339933"/>
                </a:solidFill>
              </a:rPr>
              <a:t>s</a:t>
            </a:r>
            <a:r>
              <a:rPr lang="en-US" i="1" baseline="-25000" dirty="0" err="1">
                <a:solidFill>
                  <a:srgbClr val="339933"/>
                </a:solidFill>
              </a:rPr>
              <a:t>i</a:t>
            </a:r>
            <a:r>
              <a:rPr lang="en-US" i="1" baseline="-25000" dirty="0">
                <a:solidFill>
                  <a:srgbClr val="339933"/>
                </a:solidFill>
              </a:rPr>
              <a:t> </a:t>
            </a:r>
            <a:r>
              <a:rPr lang="en-US" dirty="0"/>
              <a:t>step dependent constants,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		</a:t>
            </a:r>
            <a:r>
              <a:rPr lang="en-US" dirty="0">
                <a:solidFill>
                  <a:srgbClr val="339933"/>
                </a:solidFill>
              </a:rPr>
              <a:t>+</a:t>
            </a:r>
            <a:r>
              <a:rPr lang="en-US" dirty="0"/>
              <a:t> is addition mod </a:t>
            </a:r>
            <a:r>
              <a:rPr lang="en-US" dirty="0">
                <a:solidFill>
                  <a:srgbClr val="339933"/>
                </a:solidFill>
              </a:rPr>
              <a:t>2</a:t>
            </a:r>
            <a:r>
              <a:rPr lang="en-US" baseline="30000" dirty="0">
                <a:solidFill>
                  <a:srgbClr val="339933"/>
                </a:solidFill>
              </a:rPr>
              <a:t>32</a:t>
            </a:r>
            <a:r>
              <a:rPr lang="en-US" dirty="0"/>
              <a:t>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		</a:t>
            </a:r>
            <a:r>
              <a:rPr lang="en-US" i="1" dirty="0">
                <a:solidFill>
                  <a:srgbClr val="339933"/>
                </a:solidFill>
              </a:rPr>
              <a:t>f</a:t>
            </a:r>
            <a:r>
              <a:rPr lang="en-US" i="1" baseline="-25000" dirty="0">
                <a:solidFill>
                  <a:srgbClr val="339933"/>
                </a:solidFill>
              </a:rPr>
              <a:t>i</a:t>
            </a:r>
            <a:r>
              <a:rPr lang="en-US" dirty="0"/>
              <a:t> round </a:t>
            </a:r>
            <a:r>
              <a:rPr lang="en-US" dirty="0" err="1"/>
              <a:t>dependend</a:t>
            </a:r>
            <a:r>
              <a:rPr lang="en-US" dirty="0"/>
              <a:t> </a:t>
            </a:r>
            <a:r>
              <a:rPr lang="en-US" dirty="0" err="1"/>
              <a:t>boolean</a:t>
            </a:r>
            <a:r>
              <a:rPr lang="en-US" dirty="0"/>
              <a:t> functions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/>
              <a:t>		</a:t>
            </a:r>
            <a:r>
              <a:rPr lang="en-US" i="1" dirty="0">
                <a:solidFill>
                  <a:srgbClr val="339933"/>
                </a:solidFill>
              </a:rPr>
              <a:t>f</a:t>
            </a:r>
            <a:r>
              <a:rPr lang="en-US" i="1" baseline="-25000" dirty="0">
                <a:solidFill>
                  <a:srgbClr val="339933"/>
                </a:solidFill>
              </a:rPr>
              <a:t>i</a:t>
            </a:r>
            <a:r>
              <a:rPr lang="en-US" dirty="0">
                <a:solidFill>
                  <a:srgbClr val="339933"/>
                </a:solidFill>
              </a:rPr>
              <a:t>(</a:t>
            </a:r>
            <a:r>
              <a:rPr lang="en-US" i="1" dirty="0" err="1">
                <a:solidFill>
                  <a:srgbClr val="339933"/>
                </a:solidFill>
              </a:rPr>
              <a:t>x</a:t>
            </a:r>
            <a:r>
              <a:rPr lang="en-US" dirty="0" err="1">
                <a:solidFill>
                  <a:srgbClr val="339933"/>
                </a:solidFill>
              </a:rPr>
              <a:t>,</a:t>
            </a:r>
            <a:r>
              <a:rPr lang="en-US" i="1" dirty="0" err="1">
                <a:solidFill>
                  <a:srgbClr val="339933"/>
                </a:solidFill>
              </a:rPr>
              <a:t>y</a:t>
            </a:r>
            <a:r>
              <a:rPr lang="en-US" dirty="0" err="1">
                <a:solidFill>
                  <a:srgbClr val="339933"/>
                </a:solidFill>
              </a:rPr>
              <a:t>,</a:t>
            </a:r>
            <a:r>
              <a:rPr lang="en-US" i="1" dirty="0" err="1">
                <a:solidFill>
                  <a:srgbClr val="339933"/>
                </a:solidFill>
              </a:rPr>
              <a:t>z</a:t>
            </a:r>
            <a:r>
              <a:rPr lang="en-US" dirty="0">
                <a:solidFill>
                  <a:srgbClr val="339933"/>
                </a:solidFill>
              </a:rPr>
              <a:t>) = </a:t>
            </a:r>
            <a:r>
              <a:rPr lang="en-US" i="1" dirty="0" err="1">
                <a:solidFill>
                  <a:srgbClr val="339933"/>
                </a:solidFill>
              </a:rPr>
              <a:t>xy</a:t>
            </a:r>
            <a:r>
              <a:rPr lang="en-US" i="1" dirty="0">
                <a:solidFill>
                  <a:srgbClr val="339933"/>
                </a:solidFill>
              </a:rPr>
              <a:t> OR </a:t>
            </a:r>
            <a:r>
              <a:rPr lang="en-US" dirty="0">
                <a:solidFill>
                  <a:srgbClr val="339933"/>
                </a:solidFill>
              </a:rPr>
              <a:t>(</a:t>
            </a:r>
            <a:r>
              <a:rPr lang="en-US" i="1" dirty="0">
                <a:solidFill>
                  <a:srgbClr val="339933"/>
                </a:solidFill>
                <a:cs typeface="Arial" pitchFamily="34" charset="0"/>
              </a:rPr>
              <a:t>¬</a:t>
            </a:r>
            <a:r>
              <a:rPr lang="en-US" i="1" dirty="0">
                <a:solidFill>
                  <a:srgbClr val="339933"/>
                </a:solidFill>
              </a:rPr>
              <a:t>x</a:t>
            </a:r>
            <a:r>
              <a:rPr lang="en-US" dirty="0">
                <a:solidFill>
                  <a:srgbClr val="339933"/>
                </a:solidFill>
              </a:rPr>
              <a:t>)</a:t>
            </a:r>
            <a:r>
              <a:rPr lang="en-US" i="1" dirty="0">
                <a:solidFill>
                  <a:srgbClr val="339933"/>
                </a:solidFill>
              </a:rPr>
              <a:t>z</a:t>
            </a:r>
            <a:r>
              <a:rPr lang="en-US" dirty="0">
                <a:solidFill>
                  <a:srgbClr val="339933"/>
                </a:solidFill>
              </a:rPr>
              <a:t> </a:t>
            </a:r>
            <a:r>
              <a:rPr lang="en-US" dirty="0"/>
              <a:t>for </a:t>
            </a:r>
            <a:r>
              <a:rPr lang="en-US" i="1" dirty="0" err="1">
                <a:solidFill>
                  <a:srgbClr val="339933"/>
                </a:solidFill>
              </a:rPr>
              <a:t>i</a:t>
            </a:r>
            <a:r>
              <a:rPr lang="en-US" dirty="0">
                <a:solidFill>
                  <a:srgbClr val="339933"/>
                </a:solidFill>
              </a:rPr>
              <a:t> = 1, …, 16</a:t>
            </a:r>
            <a:r>
              <a:rPr lang="en-US" dirty="0"/>
              <a:t>, </a:t>
            </a:r>
          </a:p>
          <a:p>
            <a:pPr>
              <a:buNone/>
            </a:pPr>
            <a:r>
              <a:rPr lang="en-US" i="1" dirty="0" smtClean="0">
                <a:solidFill>
                  <a:srgbClr val="339933"/>
                </a:solidFill>
              </a:rPr>
              <a:t>		f</a:t>
            </a:r>
            <a:r>
              <a:rPr lang="en-US" i="1" baseline="-25000" dirty="0" smtClean="0">
                <a:solidFill>
                  <a:srgbClr val="339933"/>
                </a:solidFill>
              </a:rPr>
              <a:t>i</a:t>
            </a:r>
            <a:r>
              <a:rPr lang="en-US" dirty="0" smtClean="0">
                <a:solidFill>
                  <a:srgbClr val="339933"/>
                </a:solidFill>
              </a:rPr>
              <a:t>(</a:t>
            </a:r>
            <a:r>
              <a:rPr lang="en-US" i="1" dirty="0" err="1" smtClean="0">
                <a:solidFill>
                  <a:srgbClr val="339933"/>
                </a:solidFill>
              </a:rPr>
              <a:t>x</a:t>
            </a:r>
            <a:r>
              <a:rPr lang="en-US" dirty="0" err="1" smtClean="0">
                <a:solidFill>
                  <a:srgbClr val="339933"/>
                </a:solidFill>
              </a:rPr>
              <a:t>,</a:t>
            </a:r>
            <a:r>
              <a:rPr lang="en-US" i="1" dirty="0" err="1" smtClean="0">
                <a:solidFill>
                  <a:srgbClr val="339933"/>
                </a:solidFill>
              </a:rPr>
              <a:t>y</a:t>
            </a:r>
            <a:r>
              <a:rPr lang="en-US" dirty="0" err="1" smtClean="0">
                <a:solidFill>
                  <a:srgbClr val="339933"/>
                </a:solidFill>
              </a:rPr>
              <a:t>,</a:t>
            </a:r>
            <a:r>
              <a:rPr lang="en-US" i="1" dirty="0" err="1" smtClean="0">
                <a:solidFill>
                  <a:srgbClr val="339933"/>
                </a:solidFill>
              </a:rPr>
              <a:t>z</a:t>
            </a:r>
            <a:r>
              <a:rPr lang="en-US" dirty="0">
                <a:solidFill>
                  <a:srgbClr val="339933"/>
                </a:solidFill>
              </a:rPr>
              <a:t>) = </a:t>
            </a:r>
            <a:r>
              <a:rPr lang="en-US" i="1" dirty="0" err="1">
                <a:solidFill>
                  <a:srgbClr val="339933"/>
                </a:solidFill>
              </a:rPr>
              <a:t>xz</a:t>
            </a:r>
            <a:r>
              <a:rPr lang="en-US" i="1" dirty="0">
                <a:solidFill>
                  <a:srgbClr val="339933"/>
                </a:solidFill>
              </a:rPr>
              <a:t> OR y</a:t>
            </a:r>
            <a:r>
              <a:rPr lang="en-US" dirty="0">
                <a:solidFill>
                  <a:srgbClr val="339933"/>
                </a:solidFill>
              </a:rPr>
              <a:t>(</a:t>
            </a:r>
            <a:r>
              <a:rPr lang="en-US" i="1" dirty="0">
                <a:solidFill>
                  <a:srgbClr val="339933"/>
                </a:solidFill>
                <a:cs typeface="Arial" pitchFamily="34" charset="0"/>
              </a:rPr>
              <a:t>¬</a:t>
            </a:r>
            <a:r>
              <a:rPr lang="en-US" i="1" dirty="0">
                <a:solidFill>
                  <a:srgbClr val="339933"/>
                </a:solidFill>
              </a:rPr>
              <a:t>z</a:t>
            </a:r>
            <a:r>
              <a:rPr lang="en-US" dirty="0">
                <a:solidFill>
                  <a:srgbClr val="339933"/>
                </a:solidFill>
              </a:rPr>
              <a:t>) </a:t>
            </a:r>
            <a:r>
              <a:rPr lang="en-US" dirty="0"/>
              <a:t>for </a:t>
            </a:r>
            <a:r>
              <a:rPr lang="en-US" i="1" dirty="0" err="1">
                <a:solidFill>
                  <a:srgbClr val="339933"/>
                </a:solidFill>
              </a:rPr>
              <a:t>i</a:t>
            </a:r>
            <a:r>
              <a:rPr lang="en-US" dirty="0">
                <a:solidFill>
                  <a:srgbClr val="339933"/>
                </a:solidFill>
              </a:rPr>
              <a:t> = 17, …, 32</a:t>
            </a:r>
            <a:r>
              <a:rPr lang="en-US" dirty="0"/>
              <a:t>, </a:t>
            </a:r>
            <a:r>
              <a:rPr lang="en-US" i="1" dirty="0">
                <a:solidFill>
                  <a:srgbClr val="339933"/>
                </a:solidFill>
              </a:rPr>
              <a:t>		</a:t>
            </a:r>
            <a:r>
              <a:rPr lang="en-US" i="1" dirty="0" smtClean="0">
                <a:solidFill>
                  <a:srgbClr val="339933"/>
                </a:solidFill>
              </a:rPr>
              <a:t>                                                                              </a:t>
            </a:r>
          </a:p>
          <a:p>
            <a:pPr>
              <a:buNone/>
            </a:pPr>
            <a:r>
              <a:rPr lang="en-US" i="1" dirty="0">
                <a:solidFill>
                  <a:srgbClr val="339933"/>
                </a:solidFill>
              </a:rPr>
              <a:t> </a:t>
            </a:r>
            <a:r>
              <a:rPr lang="en-US" i="1" dirty="0" smtClean="0">
                <a:solidFill>
                  <a:srgbClr val="339933"/>
                </a:solidFill>
              </a:rPr>
              <a:t>                f</a:t>
            </a:r>
            <a:r>
              <a:rPr lang="en-US" i="1" baseline="-25000" dirty="0" smtClean="0">
                <a:solidFill>
                  <a:srgbClr val="339933"/>
                </a:solidFill>
              </a:rPr>
              <a:t>i</a:t>
            </a:r>
            <a:r>
              <a:rPr lang="en-US" dirty="0" smtClean="0">
                <a:solidFill>
                  <a:srgbClr val="339933"/>
                </a:solidFill>
              </a:rPr>
              <a:t>(</a:t>
            </a:r>
            <a:r>
              <a:rPr lang="en-US" i="1" dirty="0" err="1" smtClean="0">
                <a:solidFill>
                  <a:srgbClr val="339933"/>
                </a:solidFill>
              </a:rPr>
              <a:t>x</a:t>
            </a:r>
            <a:r>
              <a:rPr lang="en-US" dirty="0" err="1" smtClean="0">
                <a:solidFill>
                  <a:srgbClr val="339933"/>
                </a:solidFill>
              </a:rPr>
              <a:t>,</a:t>
            </a:r>
            <a:r>
              <a:rPr lang="en-US" i="1" dirty="0" err="1" smtClean="0">
                <a:solidFill>
                  <a:srgbClr val="339933"/>
                </a:solidFill>
              </a:rPr>
              <a:t>y</a:t>
            </a:r>
            <a:r>
              <a:rPr lang="en-US" dirty="0" err="1" smtClean="0">
                <a:solidFill>
                  <a:srgbClr val="339933"/>
                </a:solidFill>
              </a:rPr>
              <a:t>,</a:t>
            </a:r>
            <a:r>
              <a:rPr lang="en-US" i="1" dirty="0" err="1" smtClean="0">
                <a:solidFill>
                  <a:srgbClr val="339933"/>
                </a:solidFill>
              </a:rPr>
              <a:t>z</a:t>
            </a:r>
            <a:r>
              <a:rPr lang="en-US" dirty="0">
                <a:solidFill>
                  <a:srgbClr val="339933"/>
                </a:solidFill>
              </a:rPr>
              <a:t>) = </a:t>
            </a:r>
            <a:r>
              <a:rPr lang="en-US" i="1" dirty="0">
                <a:solidFill>
                  <a:srgbClr val="339933"/>
                </a:solidFill>
              </a:rPr>
              <a:t>x XOR y XOR z</a:t>
            </a:r>
            <a:r>
              <a:rPr lang="en-US" dirty="0">
                <a:solidFill>
                  <a:srgbClr val="339933"/>
                </a:solidFill>
              </a:rPr>
              <a:t> </a:t>
            </a:r>
            <a:r>
              <a:rPr lang="en-US" dirty="0"/>
              <a:t>for </a:t>
            </a:r>
            <a:r>
              <a:rPr lang="en-US" i="1" dirty="0" err="1">
                <a:solidFill>
                  <a:srgbClr val="339933"/>
                </a:solidFill>
              </a:rPr>
              <a:t>i</a:t>
            </a:r>
            <a:r>
              <a:rPr lang="en-US" dirty="0">
                <a:solidFill>
                  <a:srgbClr val="339933"/>
                </a:solidFill>
              </a:rPr>
              <a:t> = 33, …, 48</a:t>
            </a:r>
            <a:r>
              <a:rPr lang="en-US" dirty="0" smtClean="0"/>
              <a:t>,</a:t>
            </a:r>
            <a:endParaRPr lang="en-US" dirty="0"/>
          </a:p>
          <a:p>
            <a:pPr>
              <a:buFontTx/>
              <a:buNone/>
            </a:pPr>
            <a:r>
              <a:rPr lang="en-US" i="1" dirty="0">
                <a:solidFill>
                  <a:srgbClr val="339933"/>
                </a:solidFill>
              </a:rPr>
              <a:t>		f</a:t>
            </a:r>
            <a:r>
              <a:rPr lang="en-US" i="1" baseline="-25000" dirty="0">
                <a:solidFill>
                  <a:srgbClr val="339933"/>
                </a:solidFill>
              </a:rPr>
              <a:t>i</a:t>
            </a:r>
            <a:r>
              <a:rPr lang="en-US" dirty="0">
                <a:solidFill>
                  <a:srgbClr val="339933"/>
                </a:solidFill>
              </a:rPr>
              <a:t>(</a:t>
            </a:r>
            <a:r>
              <a:rPr lang="en-US" i="1" dirty="0" err="1">
                <a:solidFill>
                  <a:srgbClr val="339933"/>
                </a:solidFill>
              </a:rPr>
              <a:t>x</a:t>
            </a:r>
            <a:r>
              <a:rPr lang="en-US" dirty="0" err="1">
                <a:solidFill>
                  <a:srgbClr val="339933"/>
                </a:solidFill>
              </a:rPr>
              <a:t>,</a:t>
            </a:r>
            <a:r>
              <a:rPr lang="en-US" i="1" dirty="0" err="1">
                <a:solidFill>
                  <a:srgbClr val="339933"/>
                </a:solidFill>
              </a:rPr>
              <a:t>y</a:t>
            </a:r>
            <a:r>
              <a:rPr lang="en-US" dirty="0" err="1">
                <a:solidFill>
                  <a:srgbClr val="339933"/>
                </a:solidFill>
              </a:rPr>
              <a:t>,</a:t>
            </a:r>
            <a:r>
              <a:rPr lang="en-US" i="1" dirty="0" err="1">
                <a:solidFill>
                  <a:srgbClr val="339933"/>
                </a:solidFill>
              </a:rPr>
              <a:t>z</a:t>
            </a:r>
            <a:r>
              <a:rPr lang="en-US" dirty="0">
                <a:solidFill>
                  <a:srgbClr val="339933"/>
                </a:solidFill>
              </a:rPr>
              <a:t>) = </a:t>
            </a:r>
            <a:r>
              <a:rPr lang="en-US" i="1" dirty="0">
                <a:solidFill>
                  <a:srgbClr val="339933"/>
                </a:solidFill>
              </a:rPr>
              <a:t>y XOR </a:t>
            </a:r>
            <a:r>
              <a:rPr lang="en-US" dirty="0">
                <a:solidFill>
                  <a:srgbClr val="339933"/>
                </a:solidFill>
              </a:rPr>
              <a:t>(</a:t>
            </a:r>
            <a:r>
              <a:rPr lang="en-US" i="1" dirty="0">
                <a:solidFill>
                  <a:srgbClr val="339933"/>
                </a:solidFill>
              </a:rPr>
              <a:t>y OR </a:t>
            </a:r>
            <a:r>
              <a:rPr lang="en-US" dirty="0">
                <a:solidFill>
                  <a:srgbClr val="339933"/>
                </a:solidFill>
              </a:rPr>
              <a:t>(</a:t>
            </a:r>
            <a:r>
              <a:rPr lang="en-US" i="1" dirty="0">
                <a:solidFill>
                  <a:srgbClr val="339933"/>
                </a:solidFill>
                <a:cs typeface="Arial" pitchFamily="34" charset="0"/>
              </a:rPr>
              <a:t>¬</a:t>
            </a:r>
            <a:r>
              <a:rPr lang="en-US" i="1" dirty="0">
                <a:solidFill>
                  <a:srgbClr val="339933"/>
                </a:solidFill>
              </a:rPr>
              <a:t>z</a:t>
            </a:r>
            <a:r>
              <a:rPr lang="en-US" dirty="0">
                <a:solidFill>
                  <a:srgbClr val="339933"/>
                </a:solidFill>
              </a:rPr>
              <a:t>)) </a:t>
            </a:r>
            <a:r>
              <a:rPr lang="en-US" dirty="0"/>
              <a:t>for </a:t>
            </a:r>
            <a:r>
              <a:rPr lang="en-US" i="1" dirty="0" err="1">
                <a:solidFill>
                  <a:srgbClr val="339933"/>
                </a:solidFill>
              </a:rPr>
              <a:t>i</a:t>
            </a:r>
            <a:r>
              <a:rPr lang="en-US" dirty="0">
                <a:solidFill>
                  <a:srgbClr val="339933"/>
                </a:solidFill>
              </a:rPr>
              <a:t> = 49, …, 64</a:t>
            </a:r>
            <a:r>
              <a:rPr lang="en-US" dirty="0"/>
              <a:t>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		these </a:t>
            </a:r>
            <a:r>
              <a:rPr lang="en-US" dirty="0"/>
              <a:t>functions are nonlinear, balanced, and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		have an </a:t>
            </a:r>
            <a:r>
              <a:rPr lang="en-US" i="1" dirty="0">
                <a:solidFill>
                  <a:schemeClr val="accent2"/>
                </a:solidFill>
              </a:rPr>
              <a:t>avalanche effect</a:t>
            </a:r>
            <a:endParaRPr lang="en-US" i="1" baseline="-25000" dirty="0">
              <a:solidFill>
                <a:srgbClr val="339933"/>
              </a:solidFill>
            </a:endParaRPr>
          </a:p>
          <a:p>
            <a:pPr>
              <a:buFontTx/>
              <a:buNone/>
            </a:pPr>
            <a:r>
              <a:rPr lang="en-US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421671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B1206-1A67-48C2-AE03-E494D5CFFA78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381000"/>
            <a:ext cx="6985000" cy="1143000"/>
          </a:xfrm>
        </p:spPr>
        <p:txBody>
          <a:bodyPr/>
          <a:lstStyle/>
          <a:p>
            <a:r>
              <a:rPr lang="en-US" dirty="0" err="1"/>
              <a:t>Merkle-Damg</a:t>
            </a:r>
            <a:r>
              <a:rPr lang="en-US" dirty="0" err="1">
                <a:cs typeface="Arial" pitchFamily="34" charset="0"/>
              </a:rPr>
              <a:t>å</a:t>
            </a:r>
            <a:r>
              <a:rPr lang="en-US" dirty="0" err="1"/>
              <a:t>rd</a:t>
            </a:r>
            <a:r>
              <a:rPr lang="en-US" dirty="0"/>
              <a:t> construction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06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lnSpc>
                    <a:spcPct val="90000"/>
                  </a:lnSpc>
                  <a:buNone/>
                </a:pPr>
                <a:endParaRPr lang="de-DE" sz="2000" i="1" dirty="0" smtClean="0">
                  <a:solidFill>
                    <a:schemeClr val="accent2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sz="2000" i="1" dirty="0">
                  <a:solidFill>
                    <a:schemeClr val="accent2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sz="2000" i="1" dirty="0" smtClean="0"/>
                  <a:t>Given:</a:t>
                </a:r>
                <a:endParaRPr lang="en-US" sz="2000" i="1" dirty="0" smtClean="0"/>
              </a:p>
              <a:p>
                <a:r>
                  <a:rPr lang="en-US" sz="2000" i="1" dirty="0" smtClean="0"/>
                  <a:t>compression </a:t>
                </a:r>
                <a:r>
                  <a:rPr lang="en-US" sz="2000" i="1" dirty="0"/>
                  <a:t>function</a:t>
                </a:r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𝐶𝐹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: </m:t>
                    </m:r>
                    <m:d>
                      <m:dPr>
                        <m:begChr m:val="{"/>
                        <m:endChr m:val="}"/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sz="2000" i="1" baseline="30000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de-DE" sz="2000" b="0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 {0,1}</m:t>
                    </m:r>
                    <m:r>
                      <a:rPr lang="en-US" sz="2000" i="1" baseline="30000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de-DE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000" i="1" dirty="0">
                        <a:latin typeface="Cambria Math" panose="02040503050406030204" pitchFamily="18" charset="0"/>
                        <a:sym typeface="Wingdings" pitchFamily="2" charset="2"/>
                      </a:rPr>
                      <m:t>{0,1}</m:t>
                    </m:r>
                    <m:r>
                      <a:rPr lang="en-US" sz="2000" i="1" baseline="30000" dirty="0">
                        <a:latin typeface="Cambria Math" panose="02040503050406030204" pitchFamily="18" charset="0"/>
                        <a:sym typeface="Wingdings" pitchFamily="2" charset="2"/>
                      </a:rPr>
                      <m:t>𝑛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/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sz="2000" i="1" dirty="0" smtClean="0"/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sz="2000" i="1" dirty="0" smtClean="0"/>
                  <a:t>Goal:</a:t>
                </a:r>
              </a:p>
              <a:p>
                <a:pPr>
                  <a:lnSpc>
                    <a:spcPct val="90000"/>
                  </a:lnSpc>
                </a:pPr>
                <a:r>
                  <a:rPr lang="de-DE" sz="2000" i="1" dirty="0" smtClean="0"/>
                  <a:t>Hash function:</a:t>
                </a:r>
                <a:r>
                  <a:rPr lang="en-US" sz="2000" i="1" dirty="0"/>
                  <a:t> </a:t>
                </a:r>
                <a14:m>
                  <m:oMath xmlns:m="http://schemas.openxmlformats.org/officeDocument/2006/math">
                    <m:r>
                      <a:rPr lang="de-DE" sz="2000" b="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: </m:t>
                    </m:r>
                    <m:sSup>
                      <m:sSupPr>
                        <m:ctrlPr>
                          <a:rPr lang="de-DE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de-DE" sz="2000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de-DE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000" i="1" dirty="0">
                        <a:latin typeface="Cambria Math" panose="02040503050406030204" pitchFamily="18" charset="0"/>
                        <a:sym typeface="Wingdings" pitchFamily="2" charset="2"/>
                      </a:rPr>
                      <m:t> {0,1}</m:t>
                    </m:r>
                    <m:r>
                      <a:rPr lang="en-US" sz="2000" i="1" baseline="30000" dirty="0">
                        <a:latin typeface="Cambria Math" panose="02040503050406030204" pitchFamily="18" charset="0"/>
                        <a:sym typeface="Wingdings" pitchFamily="2" charset="2"/>
                      </a:rPr>
                      <m:t>𝑛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pPr>
                  <a:lnSpc>
                    <a:spcPct val="90000"/>
                  </a:lnSpc>
                </a:pPr>
                <a:endParaRPr lang="de-DE" sz="2000" i="1" dirty="0" smtClean="0">
                  <a:solidFill>
                    <a:schemeClr val="accent2"/>
                  </a:solidFill>
                </a:endParaRPr>
              </a:p>
              <a:p>
                <a:pPr>
                  <a:lnSpc>
                    <a:spcPct val="90000"/>
                  </a:lnSpc>
                </a:pPr>
                <a:endParaRPr lang="de-DE" sz="2000" i="1" dirty="0">
                  <a:solidFill>
                    <a:schemeClr val="accent2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sz="2000" i="1" dirty="0" smtClean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880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2"/>
                <a:stretch>
                  <a:fillRect l="-7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646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tep operations in MD5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3CFC4-EBD1-4466-832D-026E7D94D47B}" type="slidenum">
              <a:rPr lang="en-US" altLang="en-US" smtClean="0"/>
              <a:pPr/>
              <a:t>40</a:t>
            </a:fld>
            <a:endParaRPr lang="en-US" alt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0224518"/>
              </p:ext>
            </p:extLst>
          </p:nvPr>
        </p:nvGraphicFramePr>
        <p:xfrm>
          <a:off x="2448233" y="1471622"/>
          <a:ext cx="4102760" cy="4466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CorelDRAW" r:id="rId3" imgW="10283760" imgH="11195280" progId="CorelDraw.Graphic.15">
                  <p:embed/>
                </p:oleObj>
              </mc:Choice>
              <mc:Fallback>
                <p:oleObj name="CorelDRAW" r:id="rId3" imgW="10283760" imgH="11195280" progId="CorelDraw.Graphic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8233" y="1471622"/>
                        <a:ext cx="4102760" cy="44662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604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EC045-CB12-4455-B822-B728E45F2851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81000"/>
            <a:ext cx="8064500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Merkle-Damg</a:t>
            </a:r>
            <a:r>
              <a:rPr lang="en-US" dirty="0" err="1">
                <a:cs typeface="Arial" pitchFamily="34" charset="0"/>
              </a:rPr>
              <a:t>å</a:t>
            </a:r>
            <a:r>
              <a:rPr lang="en-US" dirty="0" err="1"/>
              <a:t>rd</a:t>
            </a:r>
            <a:r>
              <a:rPr lang="en-US" dirty="0"/>
              <a:t> - iterated compression</a:t>
            </a:r>
          </a:p>
        </p:txBody>
      </p:sp>
      <p:pic>
        <p:nvPicPr>
          <p:cNvPr id="98309" name="Picture 5" descr="compre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063" y="1833563"/>
            <a:ext cx="8905875" cy="3971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993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B1206-1A67-48C2-AE03-E494D5CFFA78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381000"/>
            <a:ext cx="6985000" cy="1143000"/>
          </a:xfrm>
        </p:spPr>
        <p:txBody>
          <a:bodyPr/>
          <a:lstStyle/>
          <a:p>
            <a:r>
              <a:rPr lang="en-US" dirty="0" err="1"/>
              <a:t>Merkle-Damg</a:t>
            </a:r>
            <a:r>
              <a:rPr lang="en-US" dirty="0" err="1">
                <a:cs typeface="Arial" pitchFamily="34" charset="0"/>
              </a:rPr>
              <a:t>å</a:t>
            </a:r>
            <a:r>
              <a:rPr lang="en-US" dirty="0" err="1"/>
              <a:t>rd</a:t>
            </a:r>
            <a:r>
              <a:rPr lang="en-US" dirty="0"/>
              <a:t> construction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06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000" dirty="0"/>
                  <a:t>A</a:t>
                </a:r>
                <a:r>
                  <a:rPr lang="en-US" sz="2000" dirty="0" smtClean="0"/>
                  <a:t>ssume </a:t>
                </a:r>
                <a:r>
                  <a:rPr lang="en-US" sz="2000" dirty="0"/>
                  <a:t>that message </a:t>
                </a:r>
                <a:r>
                  <a:rPr lang="en-US" sz="2000" i="1" dirty="0"/>
                  <a:t>m</a:t>
                </a:r>
                <a:r>
                  <a:rPr lang="en-US" sz="2000" dirty="0"/>
                  <a:t> can be split up into blocks  </a:t>
                </a:r>
                <a:r>
                  <a:rPr lang="en-US" sz="2000" i="1" dirty="0" smtClean="0"/>
                  <a:t>m</a:t>
                </a:r>
                <a:r>
                  <a:rPr lang="en-US" sz="2000" baseline="-25000" dirty="0" smtClean="0"/>
                  <a:t>1</a:t>
                </a:r>
                <a:r>
                  <a:rPr lang="en-US" sz="2000" dirty="0"/>
                  <a:t>, …, </a:t>
                </a:r>
                <a:r>
                  <a:rPr lang="en-US" sz="2000" i="1" dirty="0" err="1"/>
                  <a:t>m</a:t>
                </a:r>
                <a:r>
                  <a:rPr lang="en-US" sz="2000" i="1" baseline="-25000" dirty="0" err="1"/>
                  <a:t>s</a:t>
                </a:r>
                <a:r>
                  <a:rPr lang="en-US" sz="2000" dirty="0"/>
                  <a:t> of equal block length </a:t>
                </a:r>
                <a:r>
                  <a:rPr lang="en-US" sz="2000" i="1" dirty="0"/>
                  <a:t>r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1600" dirty="0"/>
                  <a:t>most popular block length is </a:t>
                </a:r>
                <a:r>
                  <a:rPr lang="en-US" sz="1600" i="1" dirty="0"/>
                  <a:t>r</a:t>
                </a:r>
                <a:r>
                  <a:rPr lang="en-US" sz="1600" dirty="0"/>
                  <a:t> = 512</a:t>
                </a:r>
              </a:p>
              <a:p>
                <a:r>
                  <a:rPr lang="en-US" sz="2000" i="1" dirty="0">
                    <a:solidFill>
                      <a:schemeClr val="accent2"/>
                    </a:solidFill>
                  </a:rPr>
                  <a:t>compression function</a:t>
                </a:r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𝐶𝐹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 : </m:t>
                    </m:r>
                    <m:d>
                      <m:dPr>
                        <m:begChr m:val="{"/>
                        <m:endChr m:val="}"/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sz="2000" i="1" baseline="30000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de-DE" sz="2000" i="1" dirty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 {0,1}</m:t>
                    </m:r>
                    <m:r>
                      <a:rPr lang="en-US" sz="2000" i="1" baseline="30000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de-DE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000" i="1" dirty="0">
                        <a:latin typeface="Cambria Math" panose="02040503050406030204" pitchFamily="18" charset="0"/>
                        <a:sym typeface="Wingdings" pitchFamily="2" charset="2"/>
                      </a:rPr>
                      <m:t>{0,1}</m:t>
                    </m:r>
                    <m:r>
                      <a:rPr lang="en-US" sz="2000" i="1" baseline="30000" dirty="0">
                        <a:latin typeface="Cambria Math" panose="02040503050406030204" pitchFamily="18" charset="0"/>
                        <a:sym typeface="Wingdings" pitchFamily="2" charset="2"/>
                      </a:rPr>
                      <m:t>𝑛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/>
              </a:p>
              <a:p>
                <a:pPr>
                  <a:lnSpc>
                    <a:spcPct val="90000"/>
                  </a:lnSpc>
                </a:pPr>
                <a:r>
                  <a:rPr lang="en-US" sz="2000" i="1" dirty="0">
                    <a:solidFill>
                      <a:schemeClr val="accent2"/>
                    </a:solidFill>
                  </a:rPr>
                  <a:t>intermediate hash values</a:t>
                </a:r>
                <a:r>
                  <a:rPr lang="en-US" sz="2000" dirty="0"/>
                  <a:t> (length </a:t>
                </a:r>
                <a:r>
                  <a:rPr lang="en-US" sz="2000" i="1" dirty="0"/>
                  <a:t>n</a:t>
                </a:r>
                <a:r>
                  <a:rPr lang="en-US" sz="2000" dirty="0"/>
                  <a:t>) as </a:t>
                </a:r>
                <a:r>
                  <a:rPr lang="en-US" sz="2000" i="1" dirty="0"/>
                  <a:t>CF</a:t>
                </a:r>
                <a:r>
                  <a:rPr lang="en-US" sz="2000" dirty="0"/>
                  <a:t> input </a:t>
                </a:r>
                <a:r>
                  <a:rPr lang="en-US" sz="2000" i="1" dirty="0"/>
                  <a:t>and</a:t>
                </a:r>
                <a:r>
                  <a:rPr lang="en-US" sz="2000" dirty="0"/>
                  <a:t> output</a:t>
                </a:r>
                <a:endParaRPr lang="en-US" sz="2000" i="1" dirty="0"/>
              </a:p>
              <a:p>
                <a:pPr>
                  <a:lnSpc>
                    <a:spcPct val="90000"/>
                  </a:lnSpc>
                </a:pPr>
                <a:r>
                  <a:rPr lang="en-US" sz="2000" i="1" dirty="0">
                    <a:solidFill>
                      <a:schemeClr val="accent2"/>
                    </a:solidFill>
                  </a:rPr>
                  <a:t>message blocks</a:t>
                </a:r>
                <a:r>
                  <a:rPr lang="en-US" sz="2000" dirty="0"/>
                  <a:t> as second input of </a:t>
                </a:r>
                <a:r>
                  <a:rPr lang="en-US" sz="2000" i="1" dirty="0"/>
                  <a:t>CF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2000" dirty="0"/>
                  <a:t>start with fixed initial </a:t>
                </a:r>
                <a:r>
                  <a:rPr lang="en-US" sz="2000" i="1" dirty="0"/>
                  <a:t>IHV</a:t>
                </a:r>
                <a:r>
                  <a:rPr lang="en-US" sz="2000" baseline="-25000" dirty="0"/>
                  <a:t>0 </a:t>
                </a:r>
                <a:r>
                  <a:rPr lang="en-US" sz="2000" dirty="0"/>
                  <a:t>(a.k.a. </a:t>
                </a:r>
                <a:r>
                  <a:rPr lang="en-US" sz="2000" i="1" dirty="0"/>
                  <a:t>IV</a:t>
                </a:r>
                <a:r>
                  <a:rPr lang="en-US" sz="2000" dirty="0"/>
                  <a:t> = </a:t>
                </a:r>
                <a:r>
                  <a:rPr lang="en-US" sz="2000" i="1" dirty="0"/>
                  <a:t>initialization vector</a:t>
                </a:r>
                <a:r>
                  <a:rPr lang="en-US" sz="2000" dirty="0"/>
                  <a:t>)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2000" dirty="0"/>
                  <a:t>iterate </a:t>
                </a:r>
                <a:r>
                  <a:rPr lang="en-US" sz="2000" i="1" dirty="0"/>
                  <a:t>CF </a:t>
                </a:r>
                <a:r>
                  <a:rPr lang="en-US" sz="2000" dirty="0"/>
                  <a:t>: </a:t>
                </a:r>
                <a:r>
                  <a:rPr lang="en-US" sz="2000" i="1" dirty="0"/>
                  <a:t>IHV</a:t>
                </a:r>
                <a:r>
                  <a:rPr lang="en-US" sz="2000" baseline="-25000" dirty="0"/>
                  <a:t>1</a:t>
                </a:r>
                <a:r>
                  <a:rPr lang="en-US" sz="2000" dirty="0"/>
                  <a:t> = </a:t>
                </a:r>
                <a:r>
                  <a:rPr lang="en-US" sz="2000" i="1" dirty="0"/>
                  <a:t>CF</a:t>
                </a:r>
                <a:r>
                  <a:rPr lang="en-US" sz="2000" dirty="0"/>
                  <a:t>(</a:t>
                </a:r>
                <a:r>
                  <a:rPr lang="en-US" sz="2000" i="1" dirty="0"/>
                  <a:t>IHV</a:t>
                </a:r>
                <a:r>
                  <a:rPr lang="en-US" sz="2000" baseline="-25000" dirty="0"/>
                  <a:t>0</a:t>
                </a:r>
                <a:r>
                  <a:rPr lang="en-US" sz="2000" dirty="0"/>
                  <a:t>,m</a:t>
                </a:r>
                <a:r>
                  <a:rPr lang="en-US" sz="2000" baseline="-25000" dirty="0"/>
                  <a:t>1</a:t>
                </a:r>
                <a:r>
                  <a:rPr lang="en-US" sz="2000" dirty="0"/>
                  <a:t>), </a:t>
                </a:r>
                <a:r>
                  <a:rPr lang="en-US" sz="2000" i="1" dirty="0"/>
                  <a:t>IHV</a:t>
                </a:r>
                <a:r>
                  <a:rPr lang="en-US" sz="2000" baseline="-25000" dirty="0"/>
                  <a:t>2</a:t>
                </a:r>
                <a:r>
                  <a:rPr lang="en-US" sz="2000" dirty="0"/>
                  <a:t> = </a:t>
                </a:r>
                <a:r>
                  <a:rPr lang="en-US" sz="2000" i="1" dirty="0"/>
                  <a:t>CF</a:t>
                </a:r>
                <a:r>
                  <a:rPr lang="en-US" sz="2000" dirty="0"/>
                  <a:t>(</a:t>
                </a:r>
                <a:r>
                  <a:rPr lang="en-US" sz="2000" i="1" dirty="0"/>
                  <a:t>IHV</a:t>
                </a:r>
                <a:r>
                  <a:rPr lang="en-US" sz="2000" baseline="-25000" dirty="0"/>
                  <a:t>1</a:t>
                </a:r>
                <a:r>
                  <a:rPr lang="en-US" sz="2000" dirty="0"/>
                  <a:t>,m</a:t>
                </a:r>
                <a:r>
                  <a:rPr lang="en-US" sz="2000" baseline="-25000" dirty="0"/>
                  <a:t>2</a:t>
                </a:r>
                <a:r>
                  <a:rPr lang="en-US" sz="2000" dirty="0"/>
                  <a:t>), …, </a:t>
                </a:r>
                <a:r>
                  <a:rPr lang="en-US" sz="2000" i="1" dirty="0" smtClean="0"/>
                  <a:t>IHV</a:t>
                </a:r>
                <a:r>
                  <a:rPr lang="en-US" sz="2000" i="1" baseline="-25000" dirty="0" smtClean="0"/>
                  <a:t>s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= </a:t>
                </a:r>
                <a:r>
                  <a:rPr lang="en-US" sz="2000" i="1" dirty="0"/>
                  <a:t>CF</a:t>
                </a:r>
                <a:r>
                  <a:rPr lang="en-US" sz="2000" dirty="0"/>
                  <a:t>(</a:t>
                </a:r>
                <a:r>
                  <a:rPr lang="en-US" sz="2000" i="1" dirty="0"/>
                  <a:t>IHV</a:t>
                </a:r>
                <a:r>
                  <a:rPr lang="en-US" sz="2000" i="1" baseline="-25000" dirty="0"/>
                  <a:t>s</a:t>
                </a:r>
                <a:r>
                  <a:rPr lang="en-US" sz="2000" baseline="-25000" dirty="0"/>
                  <a:t>-1</a:t>
                </a:r>
                <a:r>
                  <a:rPr lang="en-US" sz="2000" dirty="0"/>
                  <a:t>,m</a:t>
                </a:r>
                <a:r>
                  <a:rPr lang="en-US" sz="2000" i="1" baseline="-25000" dirty="0"/>
                  <a:t>s</a:t>
                </a:r>
                <a:r>
                  <a:rPr lang="en-US" sz="2000" dirty="0"/>
                  <a:t>), 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2000" dirty="0"/>
                  <a:t>take </a:t>
                </a:r>
                <a:r>
                  <a:rPr lang="en-US" sz="2000" i="1" dirty="0"/>
                  <a:t>h</a:t>
                </a:r>
                <a:r>
                  <a:rPr lang="en-US" sz="2000" dirty="0"/>
                  <a:t>(</a:t>
                </a:r>
                <a:r>
                  <a:rPr lang="en-US" sz="2000" i="1" dirty="0"/>
                  <a:t>m</a:t>
                </a:r>
                <a:r>
                  <a:rPr lang="en-US" sz="2000" dirty="0"/>
                  <a:t>) = </a:t>
                </a:r>
                <a:r>
                  <a:rPr lang="en-US" sz="2000" i="1" dirty="0"/>
                  <a:t>IHV</a:t>
                </a:r>
                <a:r>
                  <a:rPr lang="en-US" sz="2000" i="1" baseline="-25000" dirty="0"/>
                  <a:t>s </a:t>
                </a:r>
                <a:r>
                  <a:rPr lang="en-US" sz="2000" dirty="0"/>
                  <a:t>as hash value 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2000" dirty="0" smtClean="0"/>
                  <a:t>advantages: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1600" dirty="0" smtClean="0"/>
                  <a:t>this design makes </a:t>
                </a:r>
                <a:r>
                  <a:rPr lang="en-US" sz="1600" i="1" dirty="0" smtClean="0"/>
                  <a:t>streaming</a:t>
                </a:r>
                <a:r>
                  <a:rPr lang="en-US" sz="1600" dirty="0" smtClean="0"/>
                  <a:t> possible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1600" dirty="0" smtClean="0"/>
                  <a:t>hash function analysis becomes compression function analysis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1600" dirty="0" smtClean="0"/>
                  <a:t>analysis easier because domain of </a:t>
                </a:r>
                <a:r>
                  <a:rPr lang="en-US" sz="1600" i="1" dirty="0" smtClean="0"/>
                  <a:t>CF</a:t>
                </a:r>
                <a:r>
                  <a:rPr lang="en-US" sz="1600" dirty="0" smtClean="0"/>
                  <a:t> is finite</a:t>
                </a:r>
                <a:endParaRPr lang="en-US" sz="1600" dirty="0"/>
              </a:p>
            </p:txBody>
          </p:sp>
        </mc:Choice>
        <mc:Fallback xmlns="">
          <p:sp>
            <p:nvSpPr>
              <p:cNvPr id="880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2"/>
                <a:stretch>
                  <a:fillRect l="-541" t="-1821" r="-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35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2B74E-29E8-47E2-8C89-0EF232A72230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padding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>
                <a:solidFill>
                  <a:schemeClr val="accent2"/>
                </a:solidFill>
              </a:rPr>
              <a:t>padding</a:t>
            </a:r>
            <a:r>
              <a:rPr lang="en-US"/>
              <a:t>: add dummy bits to satisfy block length requirement</a:t>
            </a:r>
          </a:p>
          <a:p>
            <a:r>
              <a:rPr lang="en-US"/>
              <a:t>non-ambiguous padding: add one </a:t>
            </a:r>
            <a:r>
              <a:rPr lang="en-US">
                <a:solidFill>
                  <a:srgbClr val="339933"/>
                </a:solidFill>
              </a:rPr>
              <a:t>1</a:t>
            </a:r>
            <a:r>
              <a:rPr lang="en-US"/>
              <a:t>-bit and as many </a:t>
            </a:r>
            <a:r>
              <a:rPr lang="en-US">
                <a:solidFill>
                  <a:srgbClr val="339933"/>
                </a:solidFill>
              </a:rPr>
              <a:t>0</a:t>
            </a:r>
            <a:r>
              <a:rPr lang="en-US"/>
              <a:t>-bits as necessary to fill the final block</a:t>
            </a:r>
          </a:p>
          <a:p>
            <a:pPr lvl="1"/>
            <a:r>
              <a:rPr lang="en-US"/>
              <a:t>when original message length is a multiple of the block length, apply padding anyway, adding an extra dummy block</a:t>
            </a:r>
          </a:p>
          <a:p>
            <a:pPr lvl="1"/>
            <a:r>
              <a:rPr lang="en-US"/>
              <a:t>any other non-ambiguous padding will work as well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26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C64F6-9880-449C-A88B-EB045A37E13D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Merkle-Damg</a:t>
            </a:r>
            <a:r>
              <a:rPr lang="en-US" dirty="0" err="1">
                <a:cs typeface="Arial" pitchFamily="34" charset="0"/>
              </a:rPr>
              <a:t>å</a:t>
            </a:r>
            <a:r>
              <a:rPr lang="en-US" dirty="0" err="1"/>
              <a:t>rd</a:t>
            </a:r>
            <a:r>
              <a:rPr lang="en-US" dirty="0"/>
              <a:t> strengthening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let padding leave final </a:t>
            </a:r>
            <a:r>
              <a:rPr lang="en-US" dirty="0">
                <a:solidFill>
                  <a:srgbClr val="339933"/>
                </a:solidFill>
              </a:rPr>
              <a:t>64</a:t>
            </a:r>
            <a:r>
              <a:rPr lang="en-US" dirty="0"/>
              <a:t> bits open</a:t>
            </a:r>
          </a:p>
          <a:p>
            <a:r>
              <a:rPr lang="en-US" dirty="0"/>
              <a:t>encode in those </a:t>
            </a:r>
            <a:r>
              <a:rPr lang="en-US" dirty="0">
                <a:solidFill>
                  <a:srgbClr val="339933"/>
                </a:solidFill>
              </a:rPr>
              <a:t>64</a:t>
            </a:r>
            <a:r>
              <a:rPr lang="en-US" dirty="0"/>
              <a:t> bits the original message length</a:t>
            </a:r>
          </a:p>
          <a:p>
            <a:pPr lvl="1"/>
            <a:r>
              <a:rPr lang="en-US" dirty="0"/>
              <a:t>that’s why messages of length </a:t>
            </a:r>
            <a:r>
              <a:rPr lang="en-US" dirty="0">
                <a:solidFill>
                  <a:srgbClr val="339933"/>
                </a:solidFill>
                <a:cs typeface="Arial" pitchFamily="34" charset="0"/>
              </a:rPr>
              <a:t>≥</a:t>
            </a:r>
            <a:r>
              <a:rPr lang="en-US" dirty="0">
                <a:solidFill>
                  <a:srgbClr val="339933"/>
                </a:solidFill>
              </a:rPr>
              <a:t> 2</a:t>
            </a:r>
            <a:r>
              <a:rPr lang="en-US" baseline="30000" dirty="0">
                <a:solidFill>
                  <a:srgbClr val="339933"/>
                </a:solidFill>
              </a:rPr>
              <a:t>64</a:t>
            </a:r>
            <a:r>
              <a:rPr lang="en-US" dirty="0"/>
              <a:t> are not supported</a:t>
            </a:r>
          </a:p>
          <a:p>
            <a:r>
              <a:rPr lang="en-US" dirty="0"/>
              <a:t>reasons:</a:t>
            </a:r>
          </a:p>
          <a:p>
            <a:pPr lvl="1"/>
            <a:r>
              <a:rPr lang="en-US" dirty="0"/>
              <a:t>needed in the proof of the </a:t>
            </a:r>
            <a:r>
              <a:rPr lang="en-US" dirty="0" err="1"/>
              <a:t>Merkle-Damg</a:t>
            </a:r>
            <a:r>
              <a:rPr lang="en-US" dirty="0" err="1">
                <a:cs typeface="Arial" pitchFamily="34" charset="0"/>
              </a:rPr>
              <a:t>ård</a:t>
            </a:r>
            <a:r>
              <a:rPr lang="en-US" dirty="0">
                <a:cs typeface="Arial" pitchFamily="34" charset="0"/>
              </a:rPr>
              <a:t> theorem</a:t>
            </a:r>
          </a:p>
          <a:p>
            <a:pPr lvl="1"/>
            <a:r>
              <a:rPr lang="en-US" dirty="0">
                <a:cs typeface="Arial" pitchFamily="34" charset="0"/>
              </a:rPr>
              <a:t>prevents some attacks such as </a:t>
            </a:r>
          </a:p>
          <a:p>
            <a:pPr lvl="2"/>
            <a:r>
              <a:rPr lang="en-US" dirty="0">
                <a:cs typeface="Arial" pitchFamily="34" charset="0"/>
              </a:rPr>
              <a:t>trivial collisions for random </a:t>
            </a:r>
            <a:r>
              <a:rPr lang="en-US" i="1" dirty="0" smtClean="0">
                <a:solidFill>
                  <a:srgbClr val="339933"/>
                </a:solidFill>
                <a:cs typeface="Arial" pitchFamily="34" charset="0"/>
              </a:rPr>
              <a:t>IV</a:t>
            </a:r>
            <a:endParaRPr lang="en-US" i="1" baseline="-25000" dirty="0">
              <a:solidFill>
                <a:srgbClr val="339933"/>
              </a:solidFill>
              <a:cs typeface="Arial" pitchFamily="34" charset="0"/>
            </a:endParaRPr>
          </a:p>
          <a:p>
            <a:pPr lvl="3"/>
            <a:endParaRPr lang="en-US" i="1" dirty="0">
              <a:solidFill>
                <a:srgbClr val="339933"/>
              </a:solidFill>
              <a:cs typeface="Arial" pitchFamily="34" charset="0"/>
            </a:endParaRPr>
          </a:p>
          <a:p>
            <a:pPr lvl="3"/>
            <a:endParaRPr lang="en-US" i="1" dirty="0">
              <a:solidFill>
                <a:srgbClr val="339933"/>
              </a:solidFill>
              <a:cs typeface="Arial" pitchFamily="34" charset="0"/>
            </a:endParaRPr>
          </a:p>
          <a:p>
            <a:pPr lvl="3"/>
            <a:endParaRPr lang="en-US" i="1" dirty="0">
              <a:solidFill>
                <a:srgbClr val="339933"/>
              </a:solidFill>
              <a:cs typeface="Arial" pitchFamily="34" charset="0"/>
            </a:endParaRPr>
          </a:p>
          <a:p>
            <a:pPr lvl="3"/>
            <a:r>
              <a:rPr lang="en-US" dirty="0">
                <a:cs typeface="Arial" pitchFamily="34" charset="0"/>
              </a:rPr>
              <a:t>now </a:t>
            </a:r>
            <a:r>
              <a:rPr lang="en-US" i="1" dirty="0">
                <a:solidFill>
                  <a:srgbClr val="339933"/>
                </a:solidFill>
                <a:cs typeface="Arial" pitchFamily="34" charset="0"/>
              </a:rPr>
              <a:t>h</a:t>
            </a:r>
            <a:r>
              <a:rPr lang="en-US" dirty="0">
                <a:solidFill>
                  <a:srgbClr val="339933"/>
                </a:solidFill>
                <a:cs typeface="Arial" pitchFamily="34" charset="0"/>
              </a:rPr>
              <a:t>(</a:t>
            </a:r>
            <a:r>
              <a:rPr lang="en-US" i="1" dirty="0">
                <a:solidFill>
                  <a:srgbClr val="339933"/>
                </a:solidFill>
                <a:cs typeface="Arial" pitchFamily="34" charset="0"/>
              </a:rPr>
              <a:t>IHV</a:t>
            </a:r>
            <a:r>
              <a:rPr lang="en-US" baseline="-25000" dirty="0">
                <a:solidFill>
                  <a:srgbClr val="339933"/>
                </a:solidFill>
                <a:cs typeface="Arial" pitchFamily="34" charset="0"/>
              </a:rPr>
              <a:t>0</a:t>
            </a:r>
            <a:r>
              <a:rPr lang="en-US" dirty="0">
                <a:solidFill>
                  <a:srgbClr val="339933"/>
                </a:solidFill>
                <a:cs typeface="Arial" pitchFamily="34" charset="0"/>
              </a:rPr>
              <a:t>,</a:t>
            </a:r>
            <a:r>
              <a:rPr lang="en-US" i="1" dirty="0">
                <a:solidFill>
                  <a:srgbClr val="339933"/>
                </a:solidFill>
                <a:cs typeface="Arial" pitchFamily="34" charset="0"/>
              </a:rPr>
              <a:t>m</a:t>
            </a:r>
            <a:r>
              <a:rPr lang="en-US" baseline="-25000" dirty="0">
                <a:solidFill>
                  <a:srgbClr val="339933"/>
                </a:solidFill>
                <a:cs typeface="Arial" pitchFamily="34" charset="0"/>
              </a:rPr>
              <a:t>1</a:t>
            </a:r>
            <a:r>
              <a:rPr lang="en-US" dirty="0">
                <a:solidFill>
                  <a:srgbClr val="339933"/>
                </a:solidFill>
                <a:cs typeface="Arial" pitchFamily="34" charset="0"/>
              </a:rPr>
              <a:t>||</a:t>
            </a:r>
            <a:r>
              <a:rPr lang="en-US" i="1" dirty="0">
                <a:solidFill>
                  <a:srgbClr val="339933"/>
                </a:solidFill>
                <a:cs typeface="Arial" pitchFamily="34" charset="0"/>
              </a:rPr>
              <a:t>m</a:t>
            </a:r>
            <a:r>
              <a:rPr lang="en-US" baseline="-25000" dirty="0">
                <a:solidFill>
                  <a:srgbClr val="339933"/>
                </a:solidFill>
                <a:cs typeface="Arial" pitchFamily="34" charset="0"/>
              </a:rPr>
              <a:t>2</a:t>
            </a:r>
            <a:r>
              <a:rPr lang="en-US" dirty="0">
                <a:solidFill>
                  <a:srgbClr val="339933"/>
                </a:solidFill>
                <a:cs typeface="Arial" pitchFamily="34" charset="0"/>
              </a:rPr>
              <a:t>) = </a:t>
            </a:r>
            <a:r>
              <a:rPr lang="en-US" i="1" dirty="0">
                <a:solidFill>
                  <a:srgbClr val="339933"/>
                </a:solidFill>
                <a:cs typeface="Arial" pitchFamily="34" charset="0"/>
              </a:rPr>
              <a:t>h</a:t>
            </a:r>
            <a:r>
              <a:rPr lang="en-US" dirty="0">
                <a:solidFill>
                  <a:srgbClr val="339933"/>
                </a:solidFill>
                <a:cs typeface="Arial" pitchFamily="34" charset="0"/>
              </a:rPr>
              <a:t>(</a:t>
            </a:r>
            <a:r>
              <a:rPr lang="en-US" i="1" dirty="0">
                <a:solidFill>
                  <a:srgbClr val="339933"/>
                </a:solidFill>
                <a:cs typeface="Arial" pitchFamily="34" charset="0"/>
              </a:rPr>
              <a:t>IHV</a:t>
            </a:r>
            <a:r>
              <a:rPr lang="en-US" baseline="-25000" dirty="0">
                <a:solidFill>
                  <a:srgbClr val="339933"/>
                </a:solidFill>
                <a:cs typeface="Arial" pitchFamily="34" charset="0"/>
              </a:rPr>
              <a:t>1</a:t>
            </a:r>
            <a:r>
              <a:rPr lang="en-US" dirty="0">
                <a:solidFill>
                  <a:srgbClr val="339933"/>
                </a:solidFill>
                <a:cs typeface="Arial" pitchFamily="34" charset="0"/>
              </a:rPr>
              <a:t>,</a:t>
            </a:r>
            <a:r>
              <a:rPr lang="en-US" i="1" dirty="0">
                <a:solidFill>
                  <a:srgbClr val="339933"/>
                </a:solidFill>
                <a:cs typeface="Arial" pitchFamily="34" charset="0"/>
              </a:rPr>
              <a:t>m</a:t>
            </a:r>
            <a:r>
              <a:rPr lang="en-US" baseline="-25000" dirty="0">
                <a:solidFill>
                  <a:srgbClr val="339933"/>
                </a:solidFill>
                <a:cs typeface="Arial" pitchFamily="34" charset="0"/>
              </a:rPr>
              <a:t>2</a:t>
            </a:r>
            <a:r>
              <a:rPr lang="en-US" dirty="0">
                <a:solidFill>
                  <a:srgbClr val="339933"/>
                </a:solidFill>
                <a:cs typeface="Arial" pitchFamily="34" charset="0"/>
              </a:rPr>
              <a:t>)</a:t>
            </a:r>
            <a:endParaRPr lang="en-US" i="1" dirty="0">
              <a:solidFill>
                <a:srgbClr val="339933"/>
              </a:solidFill>
              <a:cs typeface="Arial" pitchFamily="34" charset="0"/>
            </a:endParaRPr>
          </a:p>
          <a:p>
            <a:pPr lvl="2"/>
            <a:r>
              <a:rPr lang="en-US" dirty="0">
                <a:cs typeface="Arial" pitchFamily="34" charset="0"/>
              </a:rPr>
              <a:t>see next slide for more</a:t>
            </a:r>
          </a:p>
        </p:txBody>
      </p:sp>
      <p:pic>
        <p:nvPicPr>
          <p:cNvPr id="95236" name="Picture 4" descr="trivial colli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0516" y="4543016"/>
            <a:ext cx="3431151" cy="7540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803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79966-15A7-48AA-BDDF-E3267C73EDD4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381000"/>
            <a:ext cx="7200850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Merkle-Damg</a:t>
            </a:r>
            <a:r>
              <a:rPr lang="en-US" dirty="0" err="1">
                <a:cs typeface="Arial" pitchFamily="34" charset="0"/>
              </a:rPr>
              <a:t>å</a:t>
            </a:r>
            <a:r>
              <a:rPr lang="en-US" dirty="0" err="1"/>
              <a:t>rd</a:t>
            </a:r>
            <a:r>
              <a:rPr lang="en-US" dirty="0"/>
              <a:t> </a:t>
            </a:r>
            <a:r>
              <a:rPr lang="en-US" dirty="0" smtClean="0"/>
              <a:t>strengthening, cont’d</a:t>
            </a:r>
            <a:endParaRPr lang="en-US" dirty="0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87500"/>
            <a:ext cx="7989888" cy="4572000"/>
          </a:xfrm>
        </p:spPr>
        <p:txBody>
          <a:bodyPr/>
          <a:lstStyle/>
          <a:p>
            <a:pPr lvl="2"/>
            <a:r>
              <a:rPr lang="en-US" dirty="0" err="1">
                <a:cs typeface="Arial" pitchFamily="34" charset="0"/>
              </a:rPr>
              <a:t>fixpoint</a:t>
            </a:r>
            <a:r>
              <a:rPr lang="en-US" dirty="0">
                <a:cs typeface="Arial" pitchFamily="34" charset="0"/>
              </a:rPr>
              <a:t> attack</a:t>
            </a:r>
          </a:p>
          <a:p>
            <a:pPr lvl="2">
              <a:buFontTx/>
              <a:buNone/>
            </a:pPr>
            <a:r>
              <a:rPr lang="en-US" dirty="0">
                <a:cs typeface="Arial" pitchFamily="34" charset="0"/>
              </a:rPr>
              <a:t>	</a:t>
            </a:r>
            <a:r>
              <a:rPr lang="en-US" dirty="0" err="1">
                <a:cs typeface="Arial" pitchFamily="34" charset="0"/>
              </a:rPr>
              <a:t>fixpoint</a:t>
            </a:r>
            <a:r>
              <a:rPr lang="en-US" dirty="0">
                <a:cs typeface="Arial" pitchFamily="34" charset="0"/>
              </a:rPr>
              <a:t>: </a:t>
            </a:r>
            <a:r>
              <a:rPr lang="en-US" i="1" dirty="0">
                <a:solidFill>
                  <a:srgbClr val="339933"/>
                </a:solidFill>
                <a:cs typeface="Arial" pitchFamily="34" charset="0"/>
              </a:rPr>
              <a:t>IHV</a:t>
            </a:r>
            <a:r>
              <a:rPr lang="en-US" dirty="0">
                <a:cs typeface="Arial" pitchFamily="34" charset="0"/>
              </a:rPr>
              <a:t>, </a:t>
            </a:r>
            <a:r>
              <a:rPr lang="en-US" i="1" dirty="0">
                <a:solidFill>
                  <a:srgbClr val="339933"/>
                </a:solidFill>
                <a:cs typeface="Arial" pitchFamily="34" charset="0"/>
              </a:rPr>
              <a:t>m</a:t>
            </a:r>
            <a:r>
              <a:rPr lang="en-US" dirty="0">
                <a:cs typeface="Arial" pitchFamily="34" charset="0"/>
              </a:rPr>
              <a:t> such that </a:t>
            </a:r>
            <a:r>
              <a:rPr lang="en-US" i="1" dirty="0">
                <a:solidFill>
                  <a:srgbClr val="339933"/>
                </a:solidFill>
                <a:cs typeface="Arial" pitchFamily="34" charset="0"/>
              </a:rPr>
              <a:t>CF</a:t>
            </a:r>
            <a:r>
              <a:rPr lang="en-US" dirty="0">
                <a:solidFill>
                  <a:srgbClr val="339933"/>
                </a:solidFill>
                <a:cs typeface="Arial" pitchFamily="34" charset="0"/>
              </a:rPr>
              <a:t>(</a:t>
            </a:r>
            <a:r>
              <a:rPr lang="en-US" i="1" dirty="0" err="1">
                <a:solidFill>
                  <a:srgbClr val="339933"/>
                </a:solidFill>
                <a:cs typeface="Arial" pitchFamily="34" charset="0"/>
              </a:rPr>
              <a:t>IHV</a:t>
            </a:r>
            <a:r>
              <a:rPr lang="en-US" dirty="0" err="1">
                <a:solidFill>
                  <a:srgbClr val="339933"/>
                </a:solidFill>
                <a:cs typeface="Arial" pitchFamily="34" charset="0"/>
              </a:rPr>
              <a:t>,</a:t>
            </a:r>
            <a:r>
              <a:rPr lang="en-US" i="1" dirty="0" err="1">
                <a:solidFill>
                  <a:srgbClr val="339933"/>
                </a:solidFill>
                <a:cs typeface="Arial" pitchFamily="34" charset="0"/>
              </a:rPr>
              <a:t>m</a:t>
            </a:r>
            <a:r>
              <a:rPr lang="en-US" dirty="0">
                <a:solidFill>
                  <a:srgbClr val="339933"/>
                </a:solidFill>
                <a:cs typeface="Arial" pitchFamily="34" charset="0"/>
              </a:rPr>
              <a:t>) = </a:t>
            </a:r>
            <a:r>
              <a:rPr lang="en-US" i="1" dirty="0">
                <a:solidFill>
                  <a:srgbClr val="339933"/>
                </a:solidFill>
                <a:cs typeface="Arial" pitchFamily="34" charset="0"/>
              </a:rPr>
              <a:t>IHV</a:t>
            </a:r>
          </a:p>
          <a:p>
            <a:pPr lvl="2">
              <a:buFontTx/>
              <a:buNone/>
            </a:pPr>
            <a:endParaRPr lang="en-US" i="1" dirty="0">
              <a:solidFill>
                <a:srgbClr val="339933"/>
              </a:solidFill>
              <a:cs typeface="Arial" pitchFamily="34" charset="0"/>
            </a:endParaRPr>
          </a:p>
          <a:p>
            <a:pPr lvl="2">
              <a:buFontTx/>
              <a:buNone/>
            </a:pPr>
            <a:endParaRPr lang="en-US" i="1" dirty="0">
              <a:solidFill>
                <a:srgbClr val="339933"/>
              </a:solidFill>
              <a:cs typeface="Arial" pitchFamily="34" charset="0"/>
            </a:endParaRPr>
          </a:p>
          <a:p>
            <a:pPr lvl="2">
              <a:buFontTx/>
              <a:buNone/>
            </a:pPr>
            <a:endParaRPr lang="en-US" i="1" dirty="0">
              <a:solidFill>
                <a:srgbClr val="339933"/>
              </a:solidFill>
              <a:cs typeface="Arial" pitchFamily="34" charset="0"/>
            </a:endParaRPr>
          </a:p>
          <a:p>
            <a:pPr lvl="2">
              <a:buFontTx/>
              <a:buNone/>
            </a:pPr>
            <a:endParaRPr lang="en-US" i="1" dirty="0">
              <a:solidFill>
                <a:srgbClr val="339933"/>
              </a:solidFill>
              <a:cs typeface="Arial" pitchFamily="34" charset="0"/>
            </a:endParaRPr>
          </a:p>
          <a:p>
            <a:pPr lvl="2">
              <a:buFontTx/>
              <a:buNone/>
            </a:pPr>
            <a:endParaRPr lang="en-US" i="1" dirty="0">
              <a:solidFill>
                <a:srgbClr val="339933"/>
              </a:solidFill>
              <a:cs typeface="Arial" pitchFamily="34" charset="0"/>
            </a:endParaRPr>
          </a:p>
          <a:p>
            <a:pPr lvl="2"/>
            <a:r>
              <a:rPr lang="en-US" dirty="0">
                <a:cs typeface="Arial" pitchFamily="34" charset="0"/>
              </a:rPr>
              <a:t>long message attack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80228" name="Picture 4" descr="fixpoi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2349500"/>
            <a:ext cx="5746750" cy="1511300"/>
          </a:xfrm>
          <a:prstGeom prst="rect">
            <a:avLst/>
          </a:prstGeom>
          <a:noFill/>
        </p:spPr>
      </p:pic>
      <p:pic>
        <p:nvPicPr>
          <p:cNvPr id="180229" name="Picture 5" descr="long mess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150" y="4654326"/>
            <a:ext cx="6337300" cy="11509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698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15541</TotalTime>
  <Words>1318</Words>
  <Application>Microsoft Office PowerPoint</Application>
  <PresentationFormat>On-screen Show (4:3)</PresentationFormat>
  <Paragraphs>448</Paragraphs>
  <Slides>40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0" baseType="lpstr">
      <vt:lpstr>Arial</vt:lpstr>
      <vt:lpstr>Calibri</vt:lpstr>
      <vt:lpstr>Calibri Light</vt:lpstr>
      <vt:lpstr>Cambria Math</vt:lpstr>
      <vt:lpstr>Times</vt:lpstr>
      <vt:lpstr>Times New Roman</vt:lpstr>
      <vt:lpstr>Verdana</vt:lpstr>
      <vt:lpstr>Wingdings</vt:lpstr>
      <vt:lpstr>Office Theme</vt:lpstr>
      <vt:lpstr>CorelDRAW</vt:lpstr>
      <vt:lpstr>Cryptographic Hash Functions Part II</vt:lpstr>
      <vt:lpstr>Hash function design</vt:lpstr>
      <vt:lpstr>(Length-Extension) Modes</vt:lpstr>
      <vt:lpstr>Merkle-Damgård construction</vt:lpstr>
      <vt:lpstr>Merkle-Damgård - iterated compression</vt:lpstr>
      <vt:lpstr>Merkle-Damgård construction</vt:lpstr>
      <vt:lpstr>padding</vt:lpstr>
      <vt:lpstr>Merkle-Damgård strengthening</vt:lpstr>
      <vt:lpstr>Merkle-Damgård strengthening, cont’d</vt:lpstr>
      <vt:lpstr>compression function collisions</vt:lpstr>
      <vt:lpstr>Sponges</vt:lpstr>
      <vt:lpstr>Sponges</vt:lpstr>
      <vt:lpstr>Intermezzo: Random oracles</vt:lpstr>
      <vt:lpstr>Sponge security</vt:lpstr>
      <vt:lpstr>Sponges</vt:lpstr>
      <vt:lpstr>Compression Function Design</vt:lpstr>
      <vt:lpstr>Block-Cipher-based designs</vt:lpstr>
      <vt:lpstr>Permutation-based designs</vt:lpstr>
      <vt:lpstr>Common security assessment </vt:lpstr>
      <vt:lpstr>Provable hash functions</vt:lpstr>
      <vt:lpstr>PowerPoint Presentation</vt:lpstr>
      <vt:lpstr>PowerPoint Presentation</vt:lpstr>
      <vt:lpstr>Hash-based signatures</vt:lpstr>
      <vt:lpstr>Lamport-Diffie OTS [Lam79]</vt:lpstr>
      <vt:lpstr>EU-CMA for OTS</vt:lpstr>
      <vt:lpstr>Security</vt:lpstr>
      <vt:lpstr>Reduction</vt:lpstr>
      <vt:lpstr>Reduction</vt:lpstr>
      <vt:lpstr>Reduction</vt:lpstr>
      <vt:lpstr>Reduction - Analysis</vt:lpstr>
      <vt:lpstr>Merkle’s Hash-based Signatures</vt:lpstr>
      <vt:lpstr>Security</vt:lpstr>
      <vt:lpstr>PowerPoint Presentation</vt:lpstr>
      <vt:lpstr>Basic Building Blocks</vt:lpstr>
      <vt:lpstr>the MD4 family of hash functions</vt:lpstr>
      <vt:lpstr>design of MD4 family compression functions</vt:lpstr>
      <vt:lpstr>design details</vt:lpstr>
      <vt:lpstr>message expansion</vt:lpstr>
      <vt:lpstr>Example: step operations in MD5</vt:lpstr>
      <vt:lpstr>Step operations in MD5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Hash-based Signatures</dc:title>
  <dc:creator>huelsing</dc:creator>
  <cp:lastModifiedBy>huelsing</cp:lastModifiedBy>
  <cp:revision>146</cp:revision>
  <dcterms:created xsi:type="dcterms:W3CDTF">2015-06-01T12:22:23Z</dcterms:created>
  <dcterms:modified xsi:type="dcterms:W3CDTF">2019-09-19T10:20:54Z</dcterms:modified>
</cp:coreProperties>
</file>