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4"/>
  </p:notesMasterIdLst>
  <p:sldIdLst>
    <p:sldId id="429" r:id="rId2"/>
    <p:sldId id="430" r:id="rId3"/>
    <p:sldId id="431" r:id="rId4"/>
    <p:sldId id="463" r:id="rId5"/>
    <p:sldId id="462" r:id="rId6"/>
    <p:sldId id="440" r:id="rId7"/>
    <p:sldId id="442" r:id="rId8"/>
    <p:sldId id="444" r:id="rId9"/>
    <p:sldId id="464" r:id="rId10"/>
    <p:sldId id="465" r:id="rId11"/>
    <p:sldId id="447" r:id="rId12"/>
    <p:sldId id="448" r:id="rId13"/>
    <p:sldId id="451" r:id="rId14"/>
    <p:sldId id="452" r:id="rId15"/>
    <p:sldId id="453" r:id="rId16"/>
    <p:sldId id="454" r:id="rId17"/>
    <p:sldId id="455" r:id="rId18"/>
    <p:sldId id="456" r:id="rId19"/>
    <p:sldId id="457" r:id="rId20"/>
    <p:sldId id="458" r:id="rId21"/>
    <p:sldId id="459" r:id="rId22"/>
    <p:sldId id="46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46" autoAdjust="0"/>
    <p:restoredTop sz="94660"/>
  </p:normalViewPr>
  <p:slideViewPr>
    <p:cSldViewPr snapToGrid="0">
      <p:cViewPr varScale="1">
        <p:scale>
          <a:sx n="98" d="100"/>
          <a:sy n="98" d="100"/>
        </p:scale>
        <p:origin x="16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1C2159-CCE6-428D-9051-70EEC13CCBAC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064366-B3B4-4934-B428-A9EE9BB7A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832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A2912F-0840-422B-AB56-332088B78E38}" type="slidenum">
              <a:rPr lang="en-US"/>
              <a:pPr/>
              <a:t>3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6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A2912F-0840-422B-AB56-332088B78E38}" type="slidenum">
              <a:rPr lang="en-US"/>
              <a:pPr/>
              <a:t>5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943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5DC9-2BFE-40C3-BFCF-CD2DBD8F6A20}" type="datetime1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https://huelsing.net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1E1F5-1698-4894-8BC0-F9EFD91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5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A808B-BA86-4CAB-9CBA-9B6E86B5D920}" type="datetime1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https://huelsing.net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1E1F5-1698-4894-8BC0-F9EFD91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5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5B8E5-C575-4301-AA5E-23B2ABE5F3A5}" type="datetime1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https://huelsing.net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1E1F5-1698-4894-8BC0-F9EFD91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146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9616-5F0E-45ED-A1A2-FCC32A17041C}" type="datetime1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https://huelsing.net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1E1F5-1698-4894-8BC0-F9EFD91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08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B113-40A0-4DAE-B99A-21030894F818}" type="datetime1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https://huelsing.net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1E1F5-1698-4894-8BC0-F9EFD91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85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D02A-27E0-491B-8E86-8385548B1B79}" type="datetime1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https://huelsing.net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1E1F5-1698-4894-8BC0-F9EFD91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9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27A9-F7F4-46A6-AF29-D46EF5243E35}" type="datetime1">
              <a:rPr lang="en-US" smtClean="0"/>
              <a:t>9/18/2019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https://huelsing.net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1E1F5-1698-4894-8BC0-F9EFD91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461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D54C5-1026-4BA0-8861-17AE3D89E789}" type="datetime1">
              <a:rPr lang="en-US" smtClean="0"/>
              <a:t>9/18/2019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https://huelsing.net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1E1F5-1698-4894-8BC0-F9EFD91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13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93CA1-62D5-40E0-A526-F2646CE4C798}" type="datetime1">
              <a:rPr lang="en-US" smtClean="0"/>
              <a:t>9/18/2019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https://huelsing.net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1E1F5-1698-4894-8BC0-F9EFD91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1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BA180-9029-41C8-A3BC-B87CE924CD25}" type="datetime1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https://huelsing.net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1E1F5-1698-4894-8BC0-F9EFD91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862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F6B1F-9A37-4D04-98B5-B5941239D1BC}" type="datetime1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https://huelsing.net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1E1F5-1698-4894-8BC0-F9EFD91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772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B1CC0-7100-41AF-A694-69BD35BA9264}" type="datetime1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https://huelsing.net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1E1F5-1698-4894-8BC0-F9EFD91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44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Cryptographic Hash Functions</a:t>
            </a:r>
            <a:br>
              <a:rPr lang="en-US" dirty="0" smtClean="0"/>
            </a:br>
            <a:r>
              <a:rPr lang="en-US" dirty="0" smtClean="0"/>
              <a:t>Part I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445125"/>
            <a:ext cx="7772400" cy="650875"/>
          </a:xfrm>
        </p:spPr>
        <p:txBody>
          <a:bodyPr>
            <a:normAutofit/>
          </a:bodyPr>
          <a:lstStyle/>
          <a:p>
            <a:r>
              <a:rPr lang="de-DE" dirty="0" smtClean="0"/>
              <a:t>Andreas Hülsing</a:t>
            </a:r>
            <a:endParaRPr lang="en-US" dirty="0" smtClean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84213" y="3573463"/>
            <a:ext cx="7772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200" b="1" dirty="0" smtClean="0">
                <a:solidFill>
                  <a:srgbClr val="53738D"/>
                </a:solidFill>
                <a:latin typeface="Arial" pitchFamily="34" charset="0"/>
              </a:rPr>
              <a:t>2MMC10 Cryptology</a:t>
            </a:r>
          </a:p>
        </p:txBody>
      </p:sp>
    </p:spTree>
    <p:extLst>
      <p:ext uri="{BB962C8B-B14F-4D97-AF65-F5344CB8AC3E}">
        <p14:creationId xmlns:p14="http://schemas.microsoft.com/office/powerpoint/2010/main" val="371924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Reductions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Use in cryptography:</a:t>
            </a:r>
          </a:p>
          <a:p>
            <a:r>
              <a:rPr lang="de-DE" dirty="0" smtClean="0"/>
              <a:t>Relate security properties</a:t>
            </a:r>
          </a:p>
          <a:p>
            <a:r>
              <a:rPr lang="de-DE" dirty="0" smtClean="0"/>
              <a:t>„Provable Security“: Reduce an assumed to be hard problem to breaking the security of your scheme.</a:t>
            </a:r>
          </a:p>
          <a:p>
            <a:r>
              <a:rPr lang="de-DE" dirty="0" smtClean="0"/>
              <a:t>Actually this does not proof security! Only shows that scheme is secure IF the problem is hard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(Intuition: It shows, I can solve my problem by breaking the security of the scheme)</a:t>
            </a:r>
            <a:endParaRPr lang="de-DE" dirty="0" smtClean="0"/>
          </a:p>
          <a:p>
            <a:endParaRPr lang="de-D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509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708920"/>
            <a:ext cx="7772400" cy="3450580"/>
          </a:xfrm>
        </p:spPr>
        <p:txBody>
          <a:bodyPr/>
          <a:lstStyle/>
          <a:p>
            <a:pPr marL="0" indent="0" algn="ctr">
              <a:buNone/>
            </a:pPr>
            <a:r>
              <a:rPr lang="de-DE" sz="4000" dirty="0" smtClean="0"/>
              <a:t>Relations between hash function security properties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024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Easy start: CR -&gt; SPR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2"/>
                    </a:solidFill>
                  </a:rPr>
                  <a:t>Theorem (informal)</a:t>
                </a:r>
                <a:r>
                  <a:rPr lang="en-US" dirty="0" smtClean="0"/>
                  <a:t>: </a:t>
                </a:r>
                <a:r>
                  <a:rPr lang="en-US" dirty="0"/>
                  <a:t>If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</a:rPr>
                  <a:t>h</a:t>
                </a:r>
                <a:r>
                  <a:rPr lang="en-US" dirty="0" smtClean="0"/>
                  <a:t> </a:t>
                </a:r>
                <a:r>
                  <a:rPr lang="en-US" dirty="0"/>
                  <a:t>is collision resistant </a:t>
                </a:r>
                <a:r>
                  <a:rPr lang="en-US" dirty="0">
                    <a:sym typeface="Wingdings" pitchFamily="2" charset="2"/>
                  </a:rPr>
                  <a:t>then it is second preimage </a:t>
                </a:r>
                <a:r>
                  <a:rPr lang="en-US" dirty="0" smtClean="0">
                    <a:sym typeface="Wingdings" pitchFamily="2" charset="2"/>
                  </a:rPr>
                  <a:t>resistant.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6"/>
                    </a:solidFill>
                    <a:sym typeface="Wingdings" pitchFamily="2" charset="2"/>
                  </a:rPr>
                  <a:t>Proof</a:t>
                </a:r>
                <a:r>
                  <a:rPr lang="en-US" dirty="0" smtClean="0">
                    <a:sym typeface="Wingdings" pitchFamily="2" charset="2"/>
                  </a:rPr>
                  <a:t>: 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  <a:sym typeface="Wingdings" pitchFamily="2" charset="2"/>
                  </a:rPr>
                  <a:t>By contradiction: Assume </a:t>
                </a:r>
                <a:r>
                  <a:rPr lang="en-US" i="1" dirty="0" smtClean="0">
                    <a:solidFill>
                      <a:schemeClr val="tx1"/>
                    </a:solidFill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 smtClean="0">
                    <a:solidFill>
                      <a:schemeClr val="tx1"/>
                    </a:solidFill>
                    <a:sym typeface="Wingdings" pitchFamily="2" charset="2"/>
                  </a:rPr>
                  <a:t> breaks SPR of </a:t>
                </a:r>
                <a:r>
                  <a:rPr lang="en-US" i="1" dirty="0">
                    <a:solidFill>
                      <a:schemeClr val="tx1"/>
                    </a:solidFill>
                    <a:latin typeface="Times" panose="02020603050405020304" pitchFamily="18" charset="0"/>
                    <a:cs typeface="Times" panose="02020603050405020304" pitchFamily="18" charset="0"/>
                  </a:rPr>
                  <a:t>h</a:t>
                </a:r>
                <a:r>
                  <a:rPr lang="en-US" dirty="0" smtClean="0">
                    <a:solidFill>
                      <a:schemeClr val="tx1"/>
                    </a:solidFill>
                    <a:sym typeface="Wingdings" pitchFamily="2" charset="2"/>
                  </a:rPr>
                  <a:t> then we can build </a:t>
                </a:r>
                <a:r>
                  <a:rPr lang="en-US" dirty="0" smtClean="0">
                    <a:solidFill>
                      <a:schemeClr val="tx1"/>
                    </a:solidFill>
                    <a:sym typeface="Wingdings" pitchFamily="2" charset="2"/>
                  </a:rPr>
                  <a:t>a reduction </a:t>
                </a:r>
                <a:r>
                  <a:rPr lang="en-US" i="1" dirty="0">
                    <a:solidFill>
                      <a:schemeClr val="tx1"/>
                    </a:solidFill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solidFill>
                      <a:schemeClr val="tx1"/>
                    </a:solidFill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 smtClean="0">
                    <a:solidFill>
                      <a:schemeClr val="tx1"/>
                    </a:solidFill>
                    <a:sym typeface="Wingdings" pitchFamily="2" charset="2"/>
                  </a:rPr>
                  <a:t> that breaks CR. </a:t>
                </a:r>
              </a:p>
              <a:p>
                <a:r>
                  <a:rPr lang="de-DE" dirty="0" smtClean="0">
                    <a:solidFill>
                      <a:schemeClr val="tx1"/>
                    </a:solidFill>
                    <a:sym typeface="Wingdings" pitchFamily="2" charset="2"/>
                  </a:rPr>
                  <a:t>Given key </a:t>
                </a:r>
                <a:r>
                  <a:rPr lang="de-DE" i="1" dirty="0" smtClean="0">
                    <a:solidFill>
                      <a:schemeClr val="tx1"/>
                    </a:solidFill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k</a:t>
                </a:r>
                <a:r>
                  <a:rPr lang="de-DE" dirty="0" smtClean="0">
                    <a:solidFill>
                      <a:schemeClr val="tx1"/>
                    </a:solidFill>
                    <a:sym typeface="Wingdings" pitchFamily="2" charset="2"/>
                  </a:rPr>
                  <a:t>, </a:t>
                </a:r>
                <a:r>
                  <a:rPr lang="en-US" i="1" dirty="0">
                    <a:solidFill>
                      <a:schemeClr val="tx1"/>
                    </a:solidFill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solidFill>
                      <a:schemeClr val="tx1"/>
                    </a:solidFill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 smtClean="0">
                    <a:solidFill>
                      <a:schemeClr val="tx1"/>
                    </a:solidFill>
                    <a:sym typeface="Wingdings" pitchFamily="2" charset="2"/>
                  </a:rPr>
                  <a:t>first samples random </a:t>
                </a:r>
                <a14:m>
                  <m:oMath xmlns:m="http://schemas.openxmlformats.org/officeDocument/2006/math">
                    <m:r>
                      <a:rPr lang="de-DE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de-DE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</m:t>
                    </m:r>
                    <m:sSup>
                      <m:sSupPr>
                        <m:ctrlPr>
                          <a:rPr lang="de-DE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de-DE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de-DE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  <m:r>
                          <a:rPr lang="de-DE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de-DE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de-DE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dirty="0" smtClean="0">
                  <a:solidFill>
                    <a:schemeClr val="tx1"/>
                  </a:solidFill>
                  <a:sym typeface="Wingdings" pitchFamily="2" charset="2"/>
                </a:endParaRPr>
              </a:p>
              <a:p>
                <a:r>
                  <a:rPr lang="en-US" i="1" dirty="0">
                    <a:solidFill>
                      <a:schemeClr val="tx1"/>
                    </a:solidFill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solidFill>
                      <a:schemeClr val="tx1"/>
                    </a:solidFill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en-US" i="1" baseline="30000" dirty="0" smtClean="0">
                    <a:solidFill>
                      <a:schemeClr val="tx1"/>
                    </a:solidFill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 </a:t>
                </a:r>
                <a:r>
                  <a:rPr lang="de-DE" dirty="0" smtClean="0">
                    <a:solidFill>
                      <a:schemeClr val="tx1"/>
                    </a:solidFill>
                    <a:sym typeface="Wingdings" pitchFamily="2" charset="2"/>
                  </a:rPr>
                  <a:t>runs </a:t>
                </a:r>
                <a14:m>
                  <m:oMath xmlns:m="http://schemas.openxmlformats.org/officeDocument/2006/math">
                    <m:r>
                      <a:rPr lang="de-DE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de-DE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′←</m:t>
                    </m:r>
                    <m:r>
                      <a:rPr lang="de-DE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de-DE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de-DE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 smtClean="0">
                    <a:solidFill>
                      <a:schemeClr val="tx1"/>
                    </a:solidFill>
                    <a:sym typeface="Wingdings" pitchFamily="2" charset="2"/>
                  </a:rPr>
                  <a:t> and outputs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de-DE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e>
                    </m:d>
                  </m:oMath>
                </a14:m>
                <a:endParaRPr lang="en-US" i="1" dirty="0" smtClean="0">
                  <a:solidFill>
                    <a:schemeClr val="tx1"/>
                  </a:solidFill>
                  <a:latin typeface="Times" panose="02020603050405020304" pitchFamily="18" charset="0"/>
                  <a:cs typeface="Times" panose="02020603050405020304" pitchFamily="18" charset="0"/>
                  <a:sym typeface="Wingdings" pitchFamily="2" charset="2"/>
                </a:endParaRPr>
              </a:p>
              <a:p>
                <a:r>
                  <a:rPr lang="en-US" i="1" dirty="0" smtClean="0">
                    <a:solidFill>
                      <a:schemeClr val="tx1"/>
                    </a:solidFill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 smtClean="0">
                    <a:solidFill>
                      <a:schemeClr val="tx1"/>
                    </a:solidFill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 smtClean="0">
                    <a:solidFill>
                      <a:schemeClr val="tx1"/>
                    </a:solidFill>
                    <a:sym typeface="Wingdings" pitchFamily="2" charset="2"/>
                  </a:rPr>
                  <a:t>runs </a:t>
                </a:r>
                <a:r>
                  <a:rPr lang="de-DE" dirty="0">
                    <a:solidFill>
                      <a:schemeClr val="tx1"/>
                    </a:solidFill>
                    <a:sym typeface="Wingdings" pitchFamily="2" charset="2"/>
                  </a:rPr>
                  <a:t>in approx. same time as </a:t>
                </a:r>
                <a:r>
                  <a:rPr lang="de-DE" i="1" dirty="0">
                    <a:solidFill>
                      <a:schemeClr val="tx1"/>
                    </a:solidFill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de-DE" dirty="0">
                    <a:solidFill>
                      <a:schemeClr val="tx1"/>
                    </a:solidFill>
                    <a:sym typeface="Wingdings" pitchFamily="2" charset="2"/>
                  </a:rPr>
                  <a:t> and has same success probability</a:t>
                </a:r>
                <a:r>
                  <a:rPr lang="de-DE" dirty="0">
                    <a:sym typeface="Wingdings" pitchFamily="2" charset="2"/>
                  </a:rPr>
                  <a:t>. </a:t>
                </a:r>
                <a:r>
                  <a:rPr lang="de-DE" dirty="0">
                    <a:solidFill>
                      <a:srgbClr val="00B050"/>
                    </a:solidFill>
                    <a:sym typeface="Wingdings" pitchFamily="2" charset="2"/>
                  </a:rPr>
                  <a:t>-&gt; Tight reduction</a:t>
                </a:r>
                <a:endParaRPr lang="en-US" dirty="0">
                  <a:solidFill>
                    <a:srgbClr val="00B050"/>
                  </a:solidFill>
                  <a:sym typeface="Wingdings" pitchFamily="2" charset="2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546" t="-2521" r="-2009" b="-4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755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SPR -&gt; PRE ?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2"/>
                    </a:solidFill>
                  </a:rPr>
                  <a:t>Theorem (informal)</a:t>
                </a:r>
                <a:r>
                  <a:rPr lang="en-US" dirty="0" smtClean="0"/>
                  <a:t>: If </a:t>
                </a:r>
                <a:r>
                  <a:rPr lang="en-US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h</a:t>
                </a:r>
                <a:r>
                  <a:rPr lang="en-US" dirty="0" smtClean="0"/>
                  <a:t> is second-preimage resistant </a:t>
                </a:r>
                <a:r>
                  <a:rPr lang="en-US" dirty="0" smtClean="0">
                    <a:sym typeface="Wingdings" pitchFamily="2" charset="2"/>
                  </a:rPr>
                  <a:t>then it is also preimage resistant.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6"/>
                    </a:solidFill>
                    <a:sym typeface="Wingdings" pitchFamily="2" charset="2"/>
                  </a:rPr>
                  <a:t>Proof</a:t>
                </a:r>
                <a:r>
                  <a:rPr lang="en-US" dirty="0" smtClean="0">
                    <a:sym typeface="Wingdings" pitchFamily="2" charset="2"/>
                  </a:rPr>
                  <a:t>: </a:t>
                </a:r>
              </a:p>
              <a:p>
                <a:r>
                  <a:rPr lang="en-US" dirty="0" smtClean="0">
                    <a:sym typeface="Wingdings" pitchFamily="2" charset="2"/>
                  </a:rPr>
                  <a:t>By contradiction: Assume </a:t>
                </a:r>
                <a:r>
                  <a:rPr lang="en-US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 smtClean="0">
                    <a:sym typeface="Wingdings" pitchFamily="2" charset="2"/>
                  </a:rPr>
                  <a:t> breaks PRE of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</a:rPr>
                  <a:t>h</a:t>
                </a:r>
                <a:r>
                  <a:rPr lang="en-US" dirty="0" smtClean="0">
                    <a:sym typeface="Wingdings" pitchFamily="2" charset="2"/>
                  </a:rPr>
                  <a:t> then we can build </a:t>
                </a:r>
                <a:r>
                  <a:rPr lang="en-US" dirty="0" smtClean="0">
                    <a:sym typeface="Wingdings" pitchFamily="2" charset="2"/>
                  </a:rPr>
                  <a:t>a reduction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 smtClean="0">
                    <a:sym typeface="Wingdings" pitchFamily="2" charset="2"/>
                  </a:rPr>
                  <a:t> that breaks SPR. </a:t>
                </a:r>
              </a:p>
              <a:p>
                <a:r>
                  <a:rPr lang="de-DE" dirty="0" smtClean="0">
                    <a:sym typeface="Wingdings" pitchFamily="2" charset="2"/>
                  </a:rPr>
                  <a:t>Given key 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k</a:t>
                </a:r>
                <a:r>
                  <a:rPr lang="de-DE" dirty="0" smtClean="0">
                    <a:sym typeface="Wingdings" pitchFamily="2" charset="2"/>
                  </a:rPr>
                  <a:t>, </a:t>
                </a:r>
                <a:r>
                  <a:rPr lang="de-DE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x</a:t>
                </a:r>
                <a:r>
                  <a:rPr lang="de-DE" dirty="0" smtClean="0">
                    <a:sym typeface="Wingdings" pitchFamily="2" charset="2"/>
                  </a:rPr>
                  <a:t>, </a:t>
                </a:r>
                <a:r>
                  <a:rPr lang="en-US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 smtClean="0">
                    <a:sym typeface="Wingdings" pitchFamily="2" charset="2"/>
                  </a:rPr>
                  <a:t>runs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′←</m:t>
                    </m:r>
                    <m:r>
                      <a:rPr lang="de-DE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de-DE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de-DE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dirty="0" smtClean="0">
                    <a:sym typeface="Wingdings" pitchFamily="2" charset="2"/>
                  </a:rPr>
                  <a:t> and outputs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e>
                    </m:d>
                  </m:oMath>
                </a14:m>
                <a:endParaRPr lang="en-US" i="1" dirty="0" smtClean="0">
                  <a:latin typeface="Times" panose="02020603050405020304" pitchFamily="18" charset="0"/>
                  <a:cs typeface="Times" panose="02020603050405020304" pitchFamily="18" charset="0"/>
                  <a:sym typeface="Wingdings" pitchFamily="2" charset="2"/>
                </a:endParaRPr>
              </a:p>
              <a:p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 smtClean="0">
                    <a:sym typeface="Wingdings" pitchFamily="2" charset="2"/>
                  </a:rPr>
                  <a:t>runs </a:t>
                </a:r>
                <a:r>
                  <a:rPr lang="de-DE" dirty="0">
                    <a:sym typeface="Wingdings" pitchFamily="2" charset="2"/>
                  </a:rPr>
                  <a:t>in </a:t>
                </a:r>
                <a:r>
                  <a:rPr lang="de-DE" dirty="0" smtClean="0">
                    <a:sym typeface="Wingdings" pitchFamily="2" charset="2"/>
                  </a:rPr>
                  <a:t>same </a:t>
                </a:r>
                <a:r>
                  <a:rPr lang="de-DE" dirty="0">
                    <a:sym typeface="Wingdings" pitchFamily="2" charset="2"/>
                  </a:rPr>
                  <a:t>time as </a:t>
                </a:r>
                <a:r>
                  <a:rPr lang="de-DE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de-DE" dirty="0">
                    <a:sym typeface="Wingdings" pitchFamily="2" charset="2"/>
                  </a:rPr>
                  <a:t> and has same success probability. </a:t>
                </a:r>
                <a:endParaRPr lang="de-DE" dirty="0" smtClean="0"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de-DE" dirty="0">
                    <a:solidFill>
                      <a:srgbClr val="00B050"/>
                    </a:solidFill>
                    <a:sym typeface="Wingdings" pitchFamily="2" charset="2"/>
                  </a:rPr>
                  <a:t>	</a:t>
                </a:r>
                <a:r>
                  <a:rPr lang="de-DE" dirty="0" smtClean="0">
                    <a:solidFill>
                      <a:srgbClr val="00B050"/>
                    </a:solidFill>
                    <a:sym typeface="Wingdings" pitchFamily="2" charset="2"/>
                  </a:rPr>
                  <a:t>	</a:t>
                </a:r>
                <a:r>
                  <a:rPr lang="de-DE" dirty="0" smtClean="0">
                    <a:solidFill>
                      <a:srgbClr val="FF0000"/>
                    </a:solidFill>
                    <a:sym typeface="Wingdings" pitchFamily="2" charset="2"/>
                  </a:rPr>
                  <a:t>Do you find the mistake?</a:t>
                </a:r>
                <a:endParaRPr lang="en-US" dirty="0">
                  <a:solidFill>
                    <a:srgbClr val="FF0000"/>
                  </a:solidFill>
                  <a:sym typeface="Wingdings" pitchFamily="2" charset="2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546" t="-3361" r="-18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989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SPR -&gt; PRE 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2"/>
                    </a:solidFill>
                  </a:rPr>
                  <a:t>Theorem (informal)</a:t>
                </a:r>
                <a:r>
                  <a:rPr lang="en-US" dirty="0" smtClean="0"/>
                  <a:t>: </a:t>
                </a:r>
                <a:r>
                  <a:rPr lang="en-US" dirty="0"/>
                  <a:t>If </a:t>
                </a:r>
                <a:r>
                  <a:rPr lang="en-US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h</a:t>
                </a:r>
                <a:r>
                  <a:rPr lang="en-US" dirty="0" smtClean="0"/>
                  <a:t> </a:t>
                </a:r>
                <a:r>
                  <a:rPr lang="en-US" dirty="0"/>
                  <a:t>is second-preimage resistant </a:t>
                </a:r>
                <a:r>
                  <a:rPr lang="en-US" dirty="0">
                    <a:sym typeface="Wingdings" pitchFamily="2" charset="2"/>
                  </a:rPr>
                  <a:t>then it is also preimage resistant.</a:t>
                </a:r>
              </a:p>
              <a:p>
                <a:pPr marL="0" indent="0">
                  <a:buNone/>
                </a:pPr>
                <a:endParaRPr lang="en-US" dirty="0" smtClean="0">
                  <a:solidFill>
                    <a:schemeClr val="accent6"/>
                  </a:solidFill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6"/>
                    </a:solidFill>
                    <a:sym typeface="Wingdings" pitchFamily="2" charset="2"/>
                  </a:rPr>
                  <a:t>Counter example</a:t>
                </a:r>
                <a:r>
                  <a:rPr lang="en-US" dirty="0" smtClean="0">
                    <a:sym typeface="Wingdings" pitchFamily="2" charset="2"/>
                  </a:rPr>
                  <a:t>: </a:t>
                </a:r>
              </a:p>
              <a:p>
                <a:r>
                  <a:rPr lang="en-US" dirty="0"/>
                  <a:t>the </a:t>
                </a:r>
                <a:r>
                  <a:rPr lang="en-US" i="1" dirty="0"/>
                  <a:t>identity </a:t>
                </a:r>
                <a:r>
                  <a:rPr lang="en-US" i="1" dirty="0" smtClean="0">
                    <a:solidFill>
                      <a:schemeClr val="tx1"/>
                    </a:solidFill>
                  </a:rPr>
                  <a:t>function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i="1" dirty="0">
                    <a:solidFill>
                      <a:schemeClr val="tx1"/>
                    </a:solidFill>
                  </a:rPr>
                  <a:t>id </a:t>
                </a:r>
                <a:r>
                  <a:rPr lang="en-US" dirty="0">
                    <a:solidFill>
                      <a:schemeClr val="tx1"/>
                    </a:solidFill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de-DE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de-DE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de-DE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𝑛</m:t>
                        </m:r>
                      </m:sup>
                    </m:sSup>
                    <m:r>
                      <a:rPr lang="de-DE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→</m:t>
                    </m:r>
                    <m:sSup>
                      <m:sSupPr>
                        <m:ctrlPr>
                          <a:rPr lang="de-DE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de-DE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de-DE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de-DE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 smtClean="0"/>
                  <a:t> is SPR </a:t>
                </a:r>
                <a:r>
                  <a:rPr lang="en-US" dirty="0"/>
                  <a:t>but not </a:t>
                </a:r>
                <a:r>
                  <a:rPr lang="en-US" dirty="0" smtClean="0"/>
                  <a:t>PRE.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546" t="-2521" r="-18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528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SPR -&gt; PRE 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US" dirty="0">
                    <a:solidFill>
                      <a:schemeClr val="accent2"/>
                    </a:solidFill>
                  </a:rPr>
                  <a:t>Theorem (informal)</a:t>
                </a:r>
                <a:r>
                  <a:rPr lang="en-US" dirty="0"/>
                  <a:t>: If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</a:rPr>
                  <a:t>h</a:t>
                </a:r>
                <a:r>
                  <a:rPr lang="en-US" dirty="0"/>
                  <a:t> is second-preimage resistant </a:t>
                </a:r>
                <a:r>
                  <a:rPr lang="en-US" dirty="0">
                    <a:sym typeface="Wingdings" pitchFamily="2" charset="2"/>
                  </a:rPr>
                  <a:t>then it is also preimage resistant.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accent6"/>
                    </a:solidFill>
                    <a:sym typeface="Wingdings" pitchFamily="2" charset="2"/>
                  </a:rPr>
                  <a:t>Proof</a:t>
                </a:r>
                <a:r>
                  <a:rPr lang="en-US" dirty="0">
                    <a:sym typeface="Wingdings" pitchFamily="2" charset="2"/>
                  </a:rPr>
                  <a:t>: </a:t>
                </a:r>
              </a:p>
              <a:p>
                <a:r>
                  <a:rPr lang="en-US" dirty="0">
                    <a:sym typeface="Wingdings" pitchFamily="2" charset="2"/>
                  </a:rPr>
                  <a:t>By contradiction: Assume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>
                    <a:sym typeface="Wingdings" pitchFamily="2" charset="2"/>
                  </a:rPr>
                  <a:t> breaks PRE of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</a:rPr>
                  <a:t>h</a:t>
                </a:r>
                <a:r>
                  <a:rPr lang="en-US" dirty="0">
                    <a:sym typeface="Wingdings" pitchFamily="2" charset="2"/>
                  </a:rPr>
                  <a:t> then we can build an oracle machine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>
                    <a:sym typeface="Wingdings" pitchFamily="2" charset="2"/>
                  </a:rPr>
                  <a:t> that breaks SPR. </a:t>
                </a:r>
              </a:p>
              <a:p>
                <a:r>
                  <a:rPr lang="de-DE" dirty="0">
                    <a:sym typeface="Wingdings" pitchFamily="2" charset="2"/>
                  </a:rPr>
                  <a:t>Given key </a:t>
                </a:r>
                <a:r>
                  <a:rPr lang="de-DE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k</a:t>
                </a:r>
                <a:r>
                  <a:rPr lang="de-DE" dirty="0">
                    <a:sym typeface="Wingdings" pitchFamily="2" charset="2"/>
                  </a:rPr>
                  <a:t>, </a:t>
                </a:r>
                <a:r>
                  <a:rPr lang="de-DE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x</a:t>
                </a:r>
                <a:r>
                  <a:rPr lang="de-DE" dirty="0">
                    <a:sym typeface="Wingdings" pitchFamily="2" charset="2"/>
                  </a:rPr>
                  <a:t>,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>
                    <a:sym typeface="Wingdings" pitchFamily="2" charset="2"/>
                  </a:rPr>
                  <a:t>runs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′←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de-D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dirty="0">
                    <a:sym typeface="Wingdings" pitchFamily="2" charset="2"/>
                  </a:rPr>
                  <a:t> and outputs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e>
                    </m:d>
                  </m:oMath>
                </a14:m>
                <a:endParaRPr lang="en-US" i="1" dirty="0">
                  <a:latin typeface="Times" panose="02020603050405020304" pitchFamily="18" charset="0"/>
                  <a:cs typeface="Times" panose="02020603050405020304" pitchFamily="18" charset="0"/>
                  <a:sym typeface="Wingdings" pitchFamily="2" charset="2"/>
                </a:endParaRPr>
              </a:p>
              <a:p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>
                    <a:sym typeface="Wingdings" pitchFamily="2" charset="2"/>
                  </a:rPr>
                  <a:t>runs in same time as </a:t>
                </a:r>
                <a:r>
                  <a:rPr lang="de-DE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de-DE" dirty="0">
                    <a:sym typeface="Wingdings" pitchFamily="2" charset="2"/>
                  </a:rPr>
                  <a:t> and has same success probability. </a:t>
                </a:r>
              </a:p>
              <a:p>
                <a:pPr marL="0" indent="0">
                  <a:buNone/>
                </a:pPr>
                <a:r>
                  <a:rPr lang="de-DE" dirty="0">
                    <a:solidFill>
                      <a:srgbClr val="00B050"/>
                    </a:solidFill>
                    <a:sym typeface="Wingdings" pitchFamily="2" charset="2"/>
                  </a:rPr>
                  <a:t>		</a:t>
                </a:r>
                <a:r>
                  <a:rPr lang="de-DE" dirty="0">
                    <a:solidFill>
                      <a:srgbClr val="FF0000"/>
                    </a:solidFill>
                    <a:sym typeface="Wingdings" pitchFamily="2" charset="2"/>
                  </a:rPr>
                  <a:t>Do you find the mistake?</a:t>
                </a:r>
                <a:endParaRPr lang="en-US" dirty="0">
                  <a:solidFill>
                    <a:srgbClr val="FF0000"/>
                  </a:solidFill>
                  <a:sym typeface="Wingdings" pitchFamily="2" charset="2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391" t="-2241" b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5" name="Oval 4"/>
          <p:cNvSpPr/>
          <p:nvPr/>
        </p:nvSpPr>
        <p:spPr bwMode="auto">
          <a:xfrm>
            <a:off x="868344" y="4179812"/>
            <a:ext cx="1224136" cy="720080"/>
          </a:xfrm>
          <a:prstGeom prst="ellipse">
            <a:avLst/>
          </a:prstGeom>
          <a:noFill/>
          <a:ln w="28575" cap="flat" cmpd="sng" algn="ctr">
            <a:solidFill>
              <a:srgbClr val="DF060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092480" y="4441126"/>
                <a:ext cx="3888432" cy="36933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de-DE" b="1" dirty="0" smtClean="0">
                    <a:solidFill>
                      <a:srgbClr val="FF0000"/>
                    </a:solidFill>
                    <a:latin typeface="+mn-lt"/>
                  </a:rPr>
                  <a:t>We are not guaranteed that </a:t>
                </a:r>
                <a14:m>
                  <m:oMath xmlns:m="http://schemas.openxmlformats.org/officeDocument/2006/math">
                    <m:r>
                      <a:rPr lang="de-D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de-D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sSup>
                      <m:sSupPr>
                        <m:ctrlPr>
                          <a:rPr lang="de-DE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de-DE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de-DE" b="1" dirty="0" smtClean="0">
                    <a:solidFill>
                      <a:srgbClr val="FF0000"/>
                    </a:solidFill>
                    <a:latin typeface="+mn-lt"/>
                  </a:rPr>
                  <a:t> ! </a:t>
                </a:r>
                <a:endParaRPr lang="en-US" b="1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2480" y="4441126"/>
                <a:ext cx="3888432" cy="369332"/>
              </a:xfrm>
              <a:prstGeom prst="rect">
                <a:avLst/>
              </a:prstGeom>
              <a:blipFill rotWithShape="0">
                <a:blip r:embed="rId3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9470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SPR -&gt; PRE ?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dirty="0" smtClean="0">
                    <a:solidFill>
                      <a:schemeClr val="accent2"/>
                    </a:solidFill>
                  </a:rPr>
                  <a:t>Theorem (informal, corrected)</a:t>
                </a:r>
                <a:r>
                  <a:rPr lang="en-US" dirty="0" smtClean="0"/>
                  <a:t>: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</a:rPr>
                  <a:t>is second-preimage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resistant, </a:t>
                </a:r>
                <a14:m>
                  <m:oMath xmlns:m="http://schemas.openxmlformats.org/officeDocument/2006/math">
                    <m:r>
                      <a:rPr lang="de-DE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𝑙</m:t>
                    </m:r>
                    <m:d>
                      <m:dPr>
                        <m:ctrlPr>
                          <a:rPr lang="de-DE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de-DE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≫</m:t>
                    </m:r>
                    <m:r>
                      <a:rPr lang="de-DE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, </a:t>
                </a:r>
                <a:r>
                  <a:rPr lang="en-US" dirty="0" smtClean="0">
                    <a:solidFill>
                      <a:schemeClr val="tx1"/>
                    </a:solidFill>
                    <a:sym typeface="Wingdings" pitchFamily="2" charset="2"/>
                  </a:rPr>
                  <a:t>then </a:t>
                </a:r>
                <a:r>
                  <a:rPr lang="en-US" dirty="0">
                    <a:solidFill>
                      <a:schemeClr val="tx1"/>
                    </a:solidFill>
                    <a:sym typeface="Wingdings" pitchFamily="2" charset="2"/>
                  </a:rPr>
                  <a:t>it is also preimage resistant</a:t>
                </a:r>
                <a:r>
                  <a:rPr lang="en-US" dirty="0" smtClean="0">
                    <a:solidFill>
                      <a:schemeClr val="tx1"/>
                    </a:solidFill>
                    <a:sym typeface="Wingdings" pitchFamily="2" charset="2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accent6"/>
                    </a:solidFill>
                    <a:sym typeface="Wingdings" pitchFamily="2" charset="2"/>
                  </a:rPr>
                  <a:t>Proof</a:t>
                </a:r>
                <a:r>
                  <a:rPr lang="en-US" dirty="0" smtClean="0">
                    <a:sym typeface="Wingdings" pitchFamily="2" charset="2"/>
                  </a:rPr>
                  <a:t>: 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dirty="0" smtClean="0">
                    <a:sym typeface="Wingdings" pitchFamily="2" charset="2"/>
                  </a:rPr>
                  <a:t>By contradiction: Assume </a:t>
                </a:r>
                <a:r>
                  <a:rPr lang="en-US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 smtClean="0">
                    <a:sym typeface="Wingdings" pitchFamily="2" charset="2"/>
                  </a:rPr>
                  <a:t> breaks PRE of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 smtClean="0">
                    <a:sym typeface="Wingdings" pitchFamily="2" charset="2"/>
                  </a:rPr>
                  <a:t> then we can build an oracle machine </a:t>
                </a: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en-US" dirty="0" smtClean="0">
                    <a:sym typeface="Wingdings" pitchFamily="2" charset="2"/>
                  </a:rPr>
                  <a:t> that breaks SPR. </a:t>
                </a:r>
              </a:p>
              <a:p>
                <a:pPr>
                  <a:lnSpc>
                    <a:spcPct val="120000"/>
                  </a:lnSpc>
                </a:pPr>
                <a:r>
                  <a:rPr lang="de-DE" dirty="0" smtClean="0">
                    <a:sym typeface="Wingdings" pitchFamily="2" charset="2"/>
                  </a:rPr>
                  <a:t>Given key </a:t>
                </a:r>
                <a:r>
                  <a:rPr lang="de-DE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k</a:t>
                </a:r>
                <a:r>
                  <a:rPr lang="de-DE" dirty="0" smtClean="0">
                    <a:sym typeface="Wingdings" pitchFamily="2" charset="2"/>
                  </a:rPr>
                  <a:t>, </a:t>
                </a:r>
                <a:r>
                  <a:rPr lang="de-DE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x</a:t>
                </a:r>
                <a:r>
                  <a:rPr lang="de-DE" dirty="0" smtClean="0">
                    <a:sym typeface="Wingdings" pitchFamily="2" charset="2"/>
                  </a:rPr>
                  <a:t>, </a:t>
                </a:r>
                <a:r>
                  <a:rPr lang="en-US" i="1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 smtClean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 smtClean="0">
                    <a:sym typeface="Wingdings" pitchFamily="2" charset="2"/>
                  </a:rPr>
                  <a:t>runs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de-DE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′←</m:t>
                    </m:r>
                    <m:r>
                      <a:rPr lang="de-DE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de-DE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de-DE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de-D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dirty="0" smtClean="0">
                    <a:sym typeface="Wingdings" pitchFamily="2" charset="2"/>
                  </a:rPr>
                  <a:t> and outputs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e>
                    </m:d>
                  </m:oMath>
                </a14:m>
                <a:endParaRPr lang="en-US" dirty="0" smtClean="0">
                  <a:latin typeface="Times" panose="02020603050405020304" pitchFamily="18" charset="0"/>
                  <a:cs typeface="Times" panose="02020603050405020304" pitchFamily="18" charset="0"/>
                  <a:sym typeface="Wingdings" pitchFamily="2" charset="2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M</a:t>
                </a:r>
                <a:r>
                  <a:rPr lang="en-US" i="1" baseline="30000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 </a:t>
                </a:r>
                <a:r>
                  <a:rPr lang="de-DE" dirty="0" smtClean="0">
                    <a:sym typeface="Wingdings" pitchFamily="2" charset="2"/>
                  </a:rPr>
                  <a:t>runs </a:t>
                </a:r>
                <a:r>
                  <a:rPr lang="de-DE" dirty="0">
                    <a:sym typeface="Wingdings" pitchFamily="2" charset="2"/>
                  </a:rPr>
                  <a:t>in </a:t>
                </a:r>
                <a:r>
                  <a:rPr lang="de-DE" dirty="0" smtClean="0">
                    <a:sym typeface="Wingdings" pitchFamily="2" charset="2"/>
                  </a:rPr>
                  <a:t>same </a:t>
                </a:r>
                <a:r>
                  <a:rPr lang="de-DE" dirty="0">
                    <a:sym typeface="Wingdings" pitchFamily="2" charset="2"/>
                  </a:rPr>
                  <a:t>time as </a:t>
                </a:r>
                <a:r>
                  <a:rPr lang="de-DE" i="1" dirty="0">
                    <a:latin typeface="Times" panose="02020603050405020304" pitchFamily="18" charset="0"/>
                    <a:cs typeface="Times" panose="02020603050405020304" pitchFamily="18" charset="0"/>
                    <a:sym typeface="Wingdings" pitchFamily="2" charset="2"/>
                  </a:rPr>
                  <a:t>A</a:t>
                </a:r>
                <a:r>
                  <a:rPr lang="de-DE" dirty="0">
                    <a:sym typeface="Wingdings" pitchFamily="2" charset="2"/>
                  </a:rPr>
                  <a:t> and has </a:t>
                </a:r>
                <a:r>
                  <a:rPr lang="de-DE" dirty="0" smtClean="0">
                    <a:solidFill>
                      <a:srgbClr val="FF0000"/>
                    </a:solidFill>
                    <a:sym typeface="Wingdings" pitchFamily="2" charset="2"/>
                  </a:rPr>
                  <a:t>at least half </a:t>
                </a:r>
                <a:r>
                  <a:rPr lang="de-DE" dirty="0" smtClean="0">
                    <a:sym typeface="Wingdings" pitchFamily="2" charset="2"/>
                  </a:rPr>
                  <a:t>the success </a:t>
                </a:r>
                <a:r>
                  <a:rPr lang="de-DE" dirty="0">
                    <a:sym typeface="Wingdings" pitchFamily="2" charset="2"/>
                  </a:rPr>
                  <a:t>probability. </a:t>
                </a:r>
                <a:endParaRPr lang="de-DE" dirty="0" smtClean="0">
                  <a:sym typeface="Wingdings" pitchFamily="2" charset="2"/>
                </a:endParaRPr>
              </a:p>
              <a:p>
                <a:endParaRPr lang="de-DE" dirty="0"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de-DE" dirty="0" smtClean="0">
                    <a:sym typeface="Wingdings" pitchFamily="2" charset="2"/>
                  </a:rPr>
                  <a:t>Same corrections have to be applied for CR -&gt; PRE</a:t>
                </a:r>
                <a:r>
                  <a:rPr lang="de-DE" dirty="0" smtClean="0">
                    <a:solidFill>
                      <a:srgbClr val="00B050"/>
                    </a:solidFill>
                    <a:sym typeface="Wingdings" pitchFamily="2" charset="2"/>
                  </a:rPr>
                  <a:t>	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159" t="-11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16</a:t>
            </a:fld>
            <a:endParaRPr lang="en-US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ounded Rectangle 4"/>
              <p:cNvSpPr/>
              <p:nvPr/>
            </p:nvSpPr>
            <p:spPr>
              <a:xfrm>
                <a:off x="3959157" y="4846300"/>
                <a:ext cx="4396902" cy="1692613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chemeClr val="bg1"/>
                    </a:solidFill>
                  </a:rPr>
                  <a:t>Can replace condition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𝑙</m:t>
                    </m:r>
                    <m:d>
                      <m:d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4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≫</m:t>
                    </m:r>
                    <m:r>
                      <a:rPr lang="en-US" sz="24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</a:rPr>
                  <a:t>  by requiring that h is “decisional second preimage resistant”.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5" name="Rounded 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9157" y="4846300"/>
                <a:ext cx="4396902" cy="1692613"/>
              </a:xfrm>
              <a:prstGeom prst="roundRect">
                <a:avLst/>
              </a:prstGeom>
              <a:blipFill rotWithShape="0">
                <a:blip r:embed="rId3"/>
                <a:stretch>
                  <a:fillRect r="-8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324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Summary: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5" name="Rechteck 7"/>
          <p:cNvSpPr/>
          <p:nvPr/>
        </p:nvSpPr>
        <p:spPr>
          <a:xfrm>
            <a:off x="3720533" y="2241623"/>
            <a:ext cx="237626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800" b="1" dirty="0"/>
              <a:t>Collision-Resistance</a:t>
            </a:r>
          </a:p>
        </p:txBody>
      </p:sp>
      <p:sp>
        <p:nvSpPr>
          <p:cNvPr id="6" name="Rechteck 8"/>
          <p:cNvSpPr/>
          <p:nvPr/>
        </p:nvSpPr>
        <p:spPr>
          <a:xfrm>
            <a:off x="3720533" y="3681783"/>
            <a:ext cx="237626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800" b="1" dirty="0">
                <a:cs typeface="Arial"/>
              </a:rPr>
              <a:t>2</a:t>
            </a:r>
            <a:r>
              <a:rPr lang="de-DE" sz="1800" b="1" baseline="30000" dirty="0">
                <a:cs typeface="Arial"/>
              </a:rPr>
              <a:t>nd</a:t>
            </a:r>
            <a:r>
              <a:rPr lang="de-DE" sz="1800" b="1" dirty="0">
                <a:cs typeface="Arial"/>
              </a:rPr>
              <a:t>-Preimage-Resistance</a:t>
            </a:r>
            <a:endParaRPr lang="de-DE" sz="1800" b="1" dirty="0"/>
          </a:p>
        </p:txBody>
      </p:sp>
      <p:sp>
        <p:nvSpPr>
          <p:cNvPr id="7" name="Rechteck 9"/>
          <p:cNvSpPr/>
          <p:nvPr/>
        </p:nvSpPr>
        <p:spPr>
          <a:xfrm>
            <a:off x="3720533" y="5129481"/>
            <a:ext cx="237626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800" b="1" dirty="0"/>
              <a:t>One-way</a:t>
            </a:r>
          </a:p>
        </p:txBody>
      </p:sp>
      <p:cxnSp>
        <p:nvCxnSpPr>
          <p:cNvPr id="8" name="Gerade Verbindung mit Pfeil 12"/>
          <p:cNvCxnSpPr>
            <a:stCxn id="5" idx="2"/>
            <a:endCxn id="6" idx="0"/>
          </p:cNvCxnSpPr>
          <p:nvPr/>
        </p:nvCxnSpPr>
        <p:spPr>
          <a:xfrm>
            <a:off x="4908665" y="2889695"/>
            <a:ext cx="0" cy="792088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mit Pfeil 13"/>
          <p:cNvCxnSpPr>
            <a:stCxn id="6" idx="2"/>
            <a:endCxn id="7" idx="0"/>
          </p:cNvCxnSpPr>
          <p:nvPr/>
        </p:nvCxnSpPr>
        <p:spPr>
          <a:xfrm>
            <a:off x="4908665" y="4329855"/>
            <a:ext cx="0" cy="799626"/>
          </a:xfrm>
          <a:prstGeom prst="straightConnector1">
            <a:avLst/>
          </a:prstGeom>
          <a:ln w="25400" cmpd="dbl">
            <a:solidFill>
              <a:schemeClr val="tx1"/>
            </a:solidFill>
            <a:prstDash val="sysDot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16"/>
          <p:cNvCxnSpPr/>
          <p:nvPr/>
        </p:nvCxnSpPr>
        <p:spPr>
          <a:xfrm flipV="1">
            <a:off x="5160693" y="4329855"/>
            <a:ext cx="0" cy="799626"/>
          </a:xfrm>
          <a:prstGeom prst="straightConnector1">
            <a:avLst/>
          </a:prstGeom>
          <a:ln w="25400" cmpd="sng">
            <a:solidFill>
              <a:srgbClr val="00B05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41"/>
          <p:cNvCxnSpPr/>
          <p:nvPr/>
        </p:nvCxnSpPr>
        <p:spPr>
          <a:xfrm flipV="1">
            <a:off x="3072461" y="2025599"/>
            <a:ext cx="0" cy="3744416"/>
          </a:xfrm>
          <a:prstGeom prst="straightConnector1">
            <a:avLst/>
          </a:prstGeom>
          <a:ln w="57150">
            <a:gradFill>
              <a:gsLst>
                <a:gs pos="40000">
                  <a:schemeClr val="accent1"/>
                </a:gs>
                <a:gs pos="100000">
                  <a:srgbClr val="FF0000"/>
                </a:gs>
              </a:gsLst>
              <a:lin ang="5400000" scaled="1"/>
            </a:gra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42"/>
          <p:cNvSpPr txBox="1"/>
          <p:nvPr/>
        </p:nvSpPr>
        <p:spPr>
          <a:xfrm rot="16200000">
            <a:off x="1595541" y="3602557"/>
            <a:ext cx="16929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Assumption / Attacks</a:t>
            </a:r>
          </a:p>
        </p:txBody>
      </p:sp>
      <p:sp>
        <p:nvSpPr>
          <p:cNvPr id="13" name="Textfeld 43"/>
          <p:cNvSpPr txBox="1"/>
          <p:nvPr/>
        </p:nvSpPr>
        <p:spPr>
          <a:xfrm>
            <a:off x="628650" y="2025599"/>
            <a:ext cx="2259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dirty="0" smtClean="0">
                <a:solidFill>
                  <a:srgbClr val="FF0000"/>
                </a:solidFill>
              </a:rPr>
              <a:t>Stronger assumption / </a:t>
            </a:r>
            <a:r>
              <a:rPr lang="de-DE" sz="1800" b="1" dirty="0">
                <a:solidFill>
                  <a:srgbClr val="FF0000"/>
                </a:solidFill>
              </a:rPr>
              <a:t>easier to break</a:t>
            </a:r>
          </a:p>
        </p:txBody>
      </p:sp>
      <p:sp>
        <p:nvSpPr>
          <p:cNvPr id="14" name="Textfeld 44"/>
          <p:cNvSpPr txBox="1"/>
          <p:nvPr/>
        </p:nvSpPr>
        <p:spPr>
          <a:xfrm>
            <a:off x="628650" y="5209544"/>
            <a:ext cx="2259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dirty="0">
                <a:solidFill>
                  <a:schemeClr val="accent1">
                    <a:lumMod val="75000"/>
                  </a:schemeClr>
                </a:solidFill>
              </a:rPr>
              <a:t>weaker </a:t>
            </a:r>
            <a:r>
              <a:rPr lang="de-DE" sz="1800" b="1" dirty="0" smtClean="0">
                <a:solidFill>
                  <a:schemeClr val="accent1">
                    <a:lumMod val="75000"/>
                  </a:schemeClr>
                </a:solidFill>
              </a:rPr>
              <a:t>assumption/</a:t>
            </a:r>
            <a:endParaRPr lang="de-DE" sz="1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e-DE" sz="1800" b="1" dirty="0">
                <a:solidFill>
                  <a:schemeClr val="accent1">
                    <a:lumMod val="75000"/>
                  </a:schemeClr>
                </a:solidFill>
              </a:rPr>
              <a:t>harder to break</a:t>
            </a:r>
          </a:p>
        </p:txBody>
      </p:sp>
    </p:spTree>
    <p:extLst>
      <p:ext uri="{BB962C8B-B14F-4D97-AF65-F5344CB8AC3E}">
        <p14:creationId xmlns:p14="http://schemas.microsoft.com/office/powerpoint/2010/main" val="290824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F9177-7C2D-45E6-8752-DCD1944DEE36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</a:t>
            </a:r>
            <a:r>
              <a:rPr lang="en-US" dirty="0"/>
              <a:t>(brute force) attacks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87500"/>
            <a:ext cx="7772400" cy="473075"/>
          </a:xfrm>
        </p:spPr>
        <p:txBody>
          <a:bodyPr>
            <a:normAutofit fontScale="92500"/>
          </a:bodyPr>
          <a:lstStyle/>
          <a:p>
            <a:r>
              <a:rPr lang="en-US"/>
              <a:t>assume: hash function behaves like random function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684213" y="1989138"/>
            <a:ext cx="6048375" cy="410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200" b="1" dirty="0">
                <a:solidFill>
                  <a:schemeClr val="accent2"/>
                </a:solidFill>
                <a:latin typeface="Arial" pitchFamily="34" charset="0"/>
              </a:rPr>
              <a:t>preimages</a:t>
            </a:r>
            <a:r>
              <a:rPr lang="en-US" sz="2200" b="1" dirty="0">
                <a:solidFill>
                  <a:srgbClr val="00326E"/>
                </a:solidFill>
                <a:latin typeface="Arial" pitchFamily="34" charset="0"/>
              </a:rPr>
              <a:t> and </a:t>
            </a:r>
            <a:r>
              <a:rPr lang="en-US" sz="2200" b="1" dirty="0">
                <a:solidFill>
                  <a:schemeClr val="accent2"/>
                </a:solidFill>
                <a:latin typeface="Arial" pitchFamily="34" charset="0"/>
              </a:rPr>
              <a:t>second preimages</a:t>
            </a:r>
            <a:r>
              <a:rPr lang="en-US" sz="2200" b="1" dirty="0">
                <a:solidFill>
                  <a:srgbClr val="00326E"/>
                </a:solidFill>
                <a:latin typeface="Arial" pitchFamily="34" charset="0"/>
              </a:rPr>
              <a:t> can be found by </a:t>
            </a:r>
            <a:r>
              <a:rPr lang="en-US" sz="2200" b="1" dirty="0">
                <a:solidFill>
                  <a:schemeClr val="accent2"/>
                </a:solidFill>
                <a:latin typeface="Arial" pitchFamily="34" charset="0"/>
              </a:rPr>
              <a:t>random guessing </a:t>
            </a:r>
            <a:r>
              <a:rPr lang="en-US" sz="2200" b="1" dirty="0" smtClean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en-US" sz="2200" b="1" dirty="0" smtClean="0">
                <a:solidFill>
                  <a:schemeClr val="accent2"/>
                </a:solidFill>
                <a:latin typeface="Arial" pitchFamily="34" charset="0"/>
              </a:rPr>
            </a:br>
            <a:r>
              <a:rPr lang="en-US" sz="1800" b="1" dirty="0" smtClean="0">
                <a:solidFill>
                  <a:srgbClr val="53738D"/>
                </a:solidFill>
                <a:latin typeface="Arial" pitchFamily="34" charset="0"/>
              </a:rPr>
              <a:t>search 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space: 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≈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</a:t>
            </a:r>
            <a:r>
              <a:rPr lang="en-US" sz="1800" b="1" i="1" dirty="0">
                <a:solidFill>
                  <a:srgbClr val="339933"/>
                </a:solidFill>
                <a:latin typeface="Arial" pitchFamily="34" charset="0"/>
              </a:rPr>
              <a:t>n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bits, 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≈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2</a:t>
            </a:r>
            <a:r>
              <a:rPr lang="en-US" sz="1800" b="1" i="1" baseline="30000" dirty="0">
                <a:solidFill>
                  <a:srgbClr val="339933"/>
                </a:solidFill>
                <a:latin typeface="Arial" pitchFamily="34" charset="0"/>
              </a:rPr>
              <a:t>n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hash function calls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200" b="1" dirty="0">
                <a:solidFill>
                  <a:schemeClr val="accent2"/>
                </a:solidFill>
                <a:latin typeface="Arial" pitchFamily="34" charset="0"/>
              </a:rPr>
              <a:t>collisions</a:t>
            </a:r>
            <a:r>
              <a:rPr lang="en-US" sz="2200" b="1" dirty="0">
                <a:solidFill>
                  <a:srgbClr val="00326E"/>
                </a:solidFill>
                <a:latin typeface="Arial" pitchFamily="34" charset="0"/>
              </a:rPr>
              <a:t> can be found by </a:t>
            </a:r>
            <a:r>
              <a:rPr lang="en-US" sz="2200" b="1" dirty="0" err="1">
                <a:solidFill>
                  <a:schemeClr val="accent2"/>
                </a:solidFill>
                <a:latin typeface="Arial" pitchFamily="34" charset="0"/>
              </a:rPr>
              <a:t>birthdaying</a:t>
            </a:r>
            <a:endParaRPr lang="en-US" sz="2200" b="1" dirty="0">
              <a:solidFill>
                <a:schemeClr val="accent2"/>
              </a:solidFill>
              <a:latin typeface="Arial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search space: 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≈ ½</a:t>
            </a:r>
            <a:r>
              <a:rPr lang="en-US" sz="1800" b="1" i="1" dirty="0">
                <a:solidFill>
                  <a:srgbClr val="339933"/>
                </a:solidFill>
                <a:latin typeface="Arial" pitchFamily="34" charset="0"/>
              </a:rPr>
              <a:t>n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bits, 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		≈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2</a:t>
            </a:r>
            <a:r>
              <a:rPr lang="en-US" sz="1800" b="1" baseline="30000" dirty="0">
                <a:solidFill>
                  <a:srgbClr val="339933"/>
                </a:solidFill>
                <a:latin typeface="Arial" pitchFamily="34" charset="0"/>
              </a:rPr>
              <a:t>½</a:t>
            </a:r>
            <a:r>
              <a:rPr lang="en-US" sz="1800" b="1" i="1" baseline="30000" dirty="0">
                <a:solidFill>
                  <a:srgbClr val="339933"/>
                </a:solidFill>
                <a:latin typeface="Arial" pitchFamily="34" charset="0"/>
              </a:rPr>
              <a:t>n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hash function calls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200" b="1" dirty="0">
                <a:solidFill>
                  <a:srgbClr val="00326E"/>
                </a:solidFill>
                <a:latin typeface="Arial" pitchFamily="34" charset="0"/>
              </a:rPr>
              <a:t>this is a big difference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MD5 is a 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128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bit hash function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(second) </a:t>
            </a:r>
            <a:r>
              <a:rPr lang="en-US" sz="1800" b="1" dirty="0" err="1">
                <a:solidFill>
                  <a:srgbClr val="53738D"/>
                </a:solidFill>
                <a:latin typeface="Arial" pitchFamily="34" charset="0"/>
              </a:rPr>
              <a:t>preimage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random search: 		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≈ 2</a:t>
            </a:r>
            <a:r>
              <a:rPr lang="en-US" sz="1800" b="1" baseline="30000" dirty="0">
                <a:solidFill>
                  <a:srgbClr val="339933"/>
                </a:solidFill>
                <a:latin typeface="Arial" pitchFamily="34" charset="0"/>
              </a:rPr>
              <a:t>128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 ≈ 3x10</a:t>
            </a:r>
            <a:r>
              <a:rPr lang="en-US" sz="1800" b="1" baseline="30000" dirty="0">
                <a:solidFill>
                  <a:srgbClr val="339933"/>
                </a:solidFill>
                <a:latin typeface="Arial" pitchFamily="34" charset="0"/>
              </a:rPr>
              <a:t>38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MD5 calls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collision birthday search: only 			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≈ 2</a:t>
            </a:r>
            <a:r>
              <a:rPr lang="en-US" sz="1800" b="1" baseline="30000" dirty="0">
                <a:solidFill>
                  <a:srgbClr val="339933"/>
                </a:solidFill>
                <a:latin typeface="Arial" pitchFamily="34" charset="0"/>
              </a:rPr>
              <a:t>64</a:t>
            </a:r>
            <a:r>
              <a:rPr lang="en-US" sz="1800" b="1" dirty="0">
                <a:solidFill>
                  <a:srgbClr val="339933"/>
                </a:solidFill>
                <a:latin typeface="Arial" pitchFamily="34" charset="0"/>
              </a:rPr>
              <a:t> ≈ 2x10</a:t>
            </a:r>
            <a:r>
              <a:rPr lang="en-US" sz="1800" b="1" baseline="30000" dirty="0">
                <a:solidFill>
                  <a:srgbClr val="339933"/>
                </a:solidFill>
                <a:latin typeface="Arial" pitchFamily="34" charset="0"/>
              </a:rPr>
              <a:t>19</a:t>
            </a:r>
            <a:r>
              <a:rPr lang="en-US" sz="1800" b="1" dirty="0">
                <a:solidFill>
                  <a:srgbClr val="53738D"/>
                </a:solidFill>
                <a:latin typeface="Arial" pitchFamily="34" charset="0"/>
              </a:rPr>
              <a:t> MD5 calls</a:t>
            </a:r>
          </a:p>
        </p:txBody>
      </p:sp>
      <p:pic>
        <p:nvPicPr>
          <p:cNvPr id="17413" name="Picture 5" descr="schaakbo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3568700"/>
            <a:ext cx="2654300" cy="26685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6903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45D238-1B30-4404-9477-48C356CA987F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birthday paradox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435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 smtClean="0">
                    <a:solidFill>
                      <a:schemeClr val="accent2"/>
                    </a:solidFill>
                  </a:rPr>
                  <a:t>birthday paradox</a:t>
                </a:r>
              </a:p>
              <a:p>
                <a:pPr>
                  <a:buFontTx/>
                  <a:buNone/>
                </a:pPr>
                <a:r>
                  <a:rPr lang="en-US" dirty="0"/>
                  <a:t>	given a set of </a:t>
                </a:r>
                <a:r>
                  <a:rPr lang="en-US" i="1" dirty="0">
                    <a:solidFill>
                      <a:srgbClr val="339933"/>
                    </a:solidFill>
                  </a:rPr>
                  <a:t>t</a:t>
                </a:r>
                <a:r>
                  <a:rPr lang="en-US" dirty="0"/>
                  <a:t> (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≥ 10</m:t>
                    </m:r>
                  </m:oMath>
                </a14:m>
                <a:r>
                  <a:rPr lang="en-US" dirty="0">
                    <a:cs typeface="Arial" pitchFamily="34" charset="0"/>
                  </a:rPr>
                  <a:t>) elements</a:t>
                </a:r>
              </a:p>
              <a:p>
                <a:pPr>
                  <a:buFontTx/>
                  <a:buNone/>
                </a:pPr>
                <a:r>
                  <a:rPr lang="en-US" dirty="0">
                    <a:cs typeface="Arial" pitchFamily="34" charset="0"/>
                  </a:rPr>
                  <a:t>	take a sample of size </a:t>
                </a:r>
                <a:r>
                  <a:rPr lang="en-US" i="1" dirty="0">
                    <a:solidFill>
                      <a:srgbClr val="339933"/>
                    </a:solidFill>
                    <a:cs typeface="Arial" pitchFamily="34" charset="0"/>
                  </a:rPr>
                  <a:t>k</a:t>
                </a:r>
                <a:r>
                  <a:rPr lang="en-US" dirty="0">
                    <a:cs typeface="Arial" pitchFamily="34" charset="0"/>
                  </a:rPr>
                  <a:t> (drawn with repetition)</a:t>
                </a:r>
              </a:p>
              <a:p>
                <a:pPr>
                  <a:buFontTx/>
                  <a:buNone/>
                </a:pPr>
                <a:r>
                  <a:rPr lang="en-US" dirty="0">
                    <a:cs typeface="Arial" pitchFamily="34" charset="0"/>
                  </a:rPr>
                  <a:t>	in order to get a probability </a:t>
                </a:r>
                <a:r>
                  <a:rPr lang="en-US" dirty="0">
                    <a:solidFill>
                      <a:srgbClr val="339933"/>
                    </a:solidFill>
                    <a:cs typeface="Arial" pitchFamily="34" charset="0"/>
                  </a:rPr>
                  <a:t>≥</a:t>
                </a:r>
                <a:r>
                  <a:rPr lang="en-US" i="1" dirty="0">
                    <a:solidFill>
                      <a:srgbClr val="339933"/>
                    </a:solidFill>
                    <a:cs typeface="Arial" pitchFamily="34" charset="0"/>
                  </a:rPr>
                  <a:t> </a:t>
                </a:r>
                <a:r>
                  <a:rPr lang="en-US" dirty="0">
                    <a:solidFill>
                      <a:srgbClr val="339933"/>
                    </a:solidFill>
                    <a:cs typeface="Arial" pitchFamily="34" charset="0"/>
                  </a:rPr>
                  <a:t>½</a:t>
                </a:r>
                <a:r>
                  <a:rPr lang="en-US" dirty="0">
                    <a:cs typeface="Arial" pitchFamily="34" charset="0"/>
                  </a:rPr>
                  <a:t> on a collision</a:t>
                </a:r>
              </a:p>
              <a:p>
                <a:pPr>
                  <a:buFontTx/>
                  <a:buNone/>
                </a:pPr>
                <a:r>
                  <a:rPr lang="en-US" dirty="0">
                    <a:cs typeface="Arial" pitchFamily="34" charset="0"/>
                  </a:rPr>
                  <a:t>		(i.e. an element drawn at least twice)</a:t>
                </a:r>
              </a:p>
              <a:p>
                <a:pPr>
                  <a:buFontTx/>
                  <a:buNone/>
                </a:pPr>
                <a:r>
                  <a:rPr lang="en-US" dirty="0">
                    <a:cs typeface="Arial" pitchFamily="34" charset="0"/>
                  </a:rPr>
                  <a:t>	</a:t>
                </a:r>
                <a:r>
                  <a:rPr lang="en-US" i="1" dirty="0">
                    <a:solidFill>
                      <a:srgbClr val="339933"/>
                    </a:solidFill>
                    <a:cs typeface="Arial" pitchFamily="34" charset="0"/>
                  </a:rPr>
                  <a:t>k</a:t>
                </a:r>
                <a:r>
                  <a:rPr lang="en-US" dirty="0">
                    <a:cs typeface="Arial" pitchFamily="34" charset="0"/>
                  </a:rPr>
                  <a:t> has to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&gt; 1.2 </m:t>
                    </m:r>
                    <m:rad>
                      <m:radPr>
                        <m:degHide m:val="on"/>
                        <m:ctrlPr>
                          <a:rPr lang="en-US" i="1" dirty="0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de-DE" b="0" i="1" dirty="0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𝑡</m:t>
                        </m:r>
                      </m:e>
                    </m:rad>
                  </m:oMath>
                </a14:m>
                <a:endParaRPr lang="en-US" i="1" dirty="0">
                  <a:solidFill>
                    <a:srgbClr val="339933"/>
                  </a:solidFill>
                  <a:cs typeface="Arial" pitchFamily="34" charset="0"/>
                </a:endParaRPr>
              </a:p>
              <a:p>
                <a:r>
                  <a:rPr lang="en-US" dirty="0">
                    <a:solidFill>
                      <a:schemeClr val="accent2"/>
                    </a:solidFill>
                  </a:rPr>
                  <a:t>consequence</a:t>
                </a:r>
              </a:p>
              <a:p>
                <a:pPr>
                  <a:buFontTx/>
                  <a:buNone/>
                </a:pPr>
                <a:r>
                  <a:rPr lang="en-US" dirty="0">
                    <a:cs typeface="Arial" pitchFamily="34" charset="0"/>
                  </a:rPr>
                  <a:t>	if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𝐹</m:t>
                    </m:r>
                    <m:r>
                      <a:rPr lang="en-US" i="1" dirty="0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: </m:t>
                    </m:r>
                    <m:r>
                      <a:rPr lang="en-US" i="1" dirty="0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𝐴</m:t>
                    </m:r>
                    <m:r>
                      <a:rPr lang="en-US" i="1" dirty="0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→ </m:t>
                    </m:r>
                    <m:r>
                      <a:rPr lang="en-US" i="1" dirty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cs typeface="Arial" pitchFamily="34" charset="0"/>
                        <a:sym typeface="Wingdings" pitchFamily="2" charset="2"/>
                      </a:rPr>
                      <m:t>𝐵</m:t>
                    </m:r>
                    <m:r>
                      <a:rPr lang="en-US" i="1" dirty="0">
                        <a:latin typeface="Cambria Math" panose="02040503050406030204" pitchFamily="18" charset="0"/>
                        <a:cs typeface="Arial" pitchFamily="34" charset="0"/>
                        <a:sym typeface="Wingdings" pitchFamily="2" charset="2"/>
                      </a:rPr>
                      <m:t> </m:t>
                    </m:r>
                  </m:oMath>
                </a14:m>
                <a:r>
                  <a:rPr lang="en-US" dirty="0">
                    <a:cs typeface="Arial" pitchFamily="34" charset="0"/>
                    <a:sym typeface="Wingdings" pitchFamily="2" charset="2"/>
                  </a:rPr>
                  <a:t>is a </a:t>
                </a:r>
                <a:r>
                  <a:rPr lang="en-US" dirty="0" err="1">
                    <a:cs typeface="Arial" pitchFamily="34" charset="0"/>
                    <a:sym typeface="Wingdings" pitchFamily="2" charset="2"/>
                  </a:rPr>
                  <a:t>surjective</a:t>
                </a:r>
                <a:r>
                  <a:rPr lang="en-US" dirty="0">
                    <a:cs typeface="Arial" pitchFamily="34" charset="0"/>
                    <a:sym typeface="Wingdings" pitchFamily="2" charset="2"/>
                  </a:rPr>
                  <a:t> random function</a:t>
                </a:r>
              </a:p>
              <a:p>
                <a:pPr>
                  <a:buFontTx/>
                  <a:buNone/>
                </a:pPr>
                <a:r>
                  <a:rPr lang="en-US" dirty="0">
                    <a:cs typeface="Arial" pitchFamily="34" charset="0"/>
                    <a:sym typeface="Wingdings" pitchFamily="2" charset="2"/>
                  </a:rPr>
                  <a:t>	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cs typeface="Arial" pitchFamily="34" charset="0"/>
                        <a:sym typeface="Wingdings" pitchFamily="2" charset="2"/>
                      </a:rPr>
                      <m:t>|</m:t>
                    </m:r>
                    <m:r>
                      <a:rPr lang="en-US" i="1" dirty="0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cs typeface="Arial" pitchFamily="34" charset="0"/>
                        <a:sym typeface="Wingdings" pitchFamily="2" charset="2"/>
                      </a:rPr>
                      <m:t>𝐴</m:t>
                    </m:r>
                    <m:r>
                      <a:rPr lang="en-US" i="1" dirty="0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cs typeface="Arial" pitchFamily="34" charset="0"/>
                        <a:sym typeface="Wingdings" pitchFamily="2" charset="2"/>
                      </a:rPr>
                      <m:t>| ≫ |</m:t>
                    </m:r>
                    <m:r>
                      <a:rPr lang="en-US" i="1" dirty="0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cs typeface="Arial" pitchFamily="34" charset="0"/>
                        <a:sym typeface="Wingdings" pitchFamily="2" charset="2"/>
                      </a:rPr>
                      <m:t>𝐵</m:t>
                    </m:r>
                    <m:r>
                      <a:rPr lang="en-US" i="1" dirty="0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cs typeface="Arial" pitchFamily="34" charset="0"/>
                        <a:sym typeface="Wingdings" pitchFamily="2" charset="2"/>
                      </a:rPr>
                      <m:t>|</m:t>
                    </m:r>
                  </m:oMath>
                </a14:m>
                <a:endParaRPr lang="en-US" i="1" dirty="0">
                  <a:solidFill>
                    <a:srgbClr val="339933"/>
                  </a:solidFill>
                  <a:cs typeface="Arial" pitchFamily="34" charset="0"/>
                  <a:sym typeface="Wingdings" pitchFamily="2" charset="2"/>
                </a:endParaRPr>
              </a:p>
              <a:p>
                <a:pPr>
                  <a:buFontTx/>
                  <a:buNone/>
                </a:pPr>
                <a:r>
                  <a:rPr lang="en-US" dirty="0">
                    <a:cs typeface="Arial" pitchFamily="34" charset="0"/>
                    <a:sym typeface="Wingdings" pitchFamily="2" charset="2"/>
                  </a:rPr>
                  <a:t>	then one can expect a collision after about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de-DE" b="0" i="1" dirty="0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|</m:t>
                        </m:r>
                        <m:r>
                          <a:rPr lang="de-DE" b="0" i="1" dirty="0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𝐵</m:t>
                        </m:r>
                        <m:r>
                          <a:rPr lang="de-DE" b="0" i="1" dirty="0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|</m:t>
                        </m:r>
                      </m:e>
                    </m:rad>
                  </m:oMath>
                </a14:m>
                <a:r>
                  <a:rPr lang="en-US" dirty="0" smtClean="0">
                    <a:cs typeface="Arial" pitchFamily="34" charset="0"/>
                    <a:sym typeface="Wingdings" pitchFamily="2" charset="2"/>
                  </a:rPr>
                  <a:t> </a:t>
                </a:r>
                <a:r>
                  <a:rPr lang="en-US" dirty="0">
                    <a:cs typeface="Arial" pitchFamily="34" charset="0"/>
                    <a:sym typeface="Wingdings" pitchFamily="2" charset="2"/>
                  </a:rPr>
                  <a:t>random function calls </a:t>
                </a:r>
              </a:p>
            </p:txBody>
          </p:sp>
        </mc:Choice>
        <mc:Fallback xmlns="">
          <p:sp>
            <p:nvSpPr>
              <p:cNvPr id="1843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0">
                <a:blip r:embed="rId2"/>
                <a:stretch>
                  <a:fillRect l="-1005" t="-32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906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D39F0-1272-48E1-98D1-5152CDEDFEF3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ow </a:t>
            </a:r>
            <a:r>
              <a:rPr lang="en-US" dirty="0"/>
              <a:t>are hash functions used?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integrity </a:t>
            </a:r>
            <a:r>
              <a:rPr lang="en-US" dirty="0"/>
              <a:t>protection</a:t>
            </a:r>
          </a:p>
          <a:p>
            <a:pPr lvl="1"/>
            <a:r>
              <a:rPr lang="en-US" dirty="0"/>
              <a:t>cryptographic checksum </a:t>
            </a:r>
            <a:r>
              <a:rPr lang="en-US" dirty="0" smtClean="0"/>
              <a:t>(e.g. software downloads)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for </a:t>
            </a:r>
            <a:r>
              <a:rPr lang="en-US" dirty="0"/>
              <a:t>file system integrity </a:t>
            </a:r>
            <a:r>
              <a:rPr lang="en-US" dirty="0" smtClean="0"/>
              <a:t>(Bit-torrent, </a:t>
            </a:r>
            <a:r>
              <a:rPr lang="en-US" dirty="0" err="1" smtClean="0"/>
              <a:t>git</a:t>
            </a:r>
            <a:r>
              <a:rPr lang="en-US" dirty="0" smtClean="0"/>
              <a:t>)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p</a:t>
            </a:r>
            <a:r>
              <a:rPr lang="en-US" dirty="0" smtClean="0"/>
              <a:t>assword hashing</a:t>
            </a:r>
          </a:p>
          <a:p>
            <a:pPr lvl="1">
              <a:lnSpc>
                <a:spcPct val="90000"/>
              </a:lnSpc>
            </a:pPr>
            <a:r>
              <a:rPr lang="de-DE" dirty="0" smtClean="0"/>
              <a:t>dedicated algorithms like scrypt / argon2 use hash functions as building block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MAC </a:t>
            </a:r>
            <a:r>
              <a:rPr lang="en-US" dirty="0"/>
              <a:t>– message authentication </a:t>
            </a:r>
            <a:r>
              <a:rPr lang="en-US" dirty="0" smtClean="0"/>
              <a:t>codes</a:t>
            </a:r>
            <a:endParaRPr lang="en-US" dirty="0" smtClean="0"/>
          </a:p>
          <a:p>
            <a:r>
              <a:rPr lang="en-US" dirty="0" smtClean="0"/>
              <a:t>Digital </a:t>
            </a:r>
            <a:r>
              <a:rPr lang="en-US" dirty="0"/>
              <a:t>signature </a:t>
            </a:r>
            <a:r>
              <a:rPr lang="en-US" dirty="0" smtClean="0"/>
              <a:t>(“public key MAC”)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Password-based key </a:t>
            </a:r>
            <a:r>
              <a:rPr lang="en-US" dirty="0"/>
              <a:t>derivation</a:t>
            </a:r>
          </a:p>
          <a:p>
            <a:pPr>
              <a:lnSpc>
                <a:spcPct val="90000"/>
              </a:lnSpc>
            </a:pPr>
            <a:r>
              <a:rPr lang="en-US" dirty="0"/>
              <a:t>P</a:t>
            </a:r>
            <a:r>
              <a:rPr lang="en-US" dirty="0" smtClean="0"/>
              <a:t>seudo-random </a:t>
            </a:r>
            <a:r>
              <a:rPr lang="en-US" dirty="0"/>
              <a:t>number </a:t>
            </a:r>
            <a:r>
              <a:rPr lang="en-US" dirty="0" smtClean="0"/>
              <a:t>generation (PRG)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94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907DC-44DC-4EF0-9501-564849027343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meaningful birthdaying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random </a:t>
            </a:r>
            <a:r>
              <a:rPr lang="en-US" dirty="0" err="1"/>
              <a:t>birthdaying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do exhaustive search on </a:t>
            </a:r>
            <a:r>
              <a:rPr lang="en-US" i="1" dirty="0" smtClean="0">
                <a:solidFill>
                  <a:srgbClr val="339933"/>
                </a:solidFill>
                <a:cs typeface="Arial" pitchFamily="34" charset="0"/>
              </a:rPr>
              <a:t>n/2</a:t>
            </a:r>
            <a:r>
              <a:rPr lang="en-US" dirty="0" smtClean="0"/>
              <a:t> bits</a:t>
            </a:r>
            <a:endParaRPr lang="en-US" dirty="0"/>
          </a:p>
          <a:p>
            <a:pPr lvl="1"/>
            <a:r>
              <a:rPr lang="en-US" dirty="0"/>
              <a:t>messages will be ‘random’</a:t>
            </a:r>
          </a:p>
          <a:p>
            <a:pPr lvl="1"/>
            <a:r>
              <a:rPr lang="en-US" dirty="0"/>
              <a:t>messages will not be ‘meaningful’</a:t>
            </a:r>
          </a:p>
          <a:p>
            <a:r>
              <a:rPr lang="en-US" dirty="0"/>
              <a:t>Yuval (1979)</a:t>
            </a:r>
          </a:p>
          <a:p>
            <a:pPr lvl="1"/>
            <a:r>
              <a:rPr lang="en-US" dirty="0"/>
              <a:t>start with two meaningful messages </a:t>
            </a:r>
            <a:r>
              <a:rPr lang="en-US" i="1" dirty="0" smtClean="0">
                <a:solidFill>
                  <a:srgbClr val="339933"/>
                </a:solidFill>
              </a:rPr>
              <a:t>m</a:t>
            </a:r>
            <a:r>
              <a:rPr lang="en-US" baseline="-25000" dirty="0" smtClean="0">
                <a:solidFill>
                  <a:srgbClr val="339933"/>
                </a:solidFill>
              </a:rPr>
              <a:t>1</a:t>
            </a:r>
            <a:r>
              <a:rPr lang="en-US" dirty="0"/>
              <a:t>, </a:t>
            </a:r>
            <a:r>
              <a:rPr lang="en-US" i="1" dirty="0" smtClean="0">
                <a:solidFill>
                  <a:srgbClr val="339933"/>
                </a:solidFill>
              </a:rPr>
              <a:t>m</a:t>
            </a:r>
            <a:r>
              <a:rPr lang="en-US" baseline="-25000" dirty="0" smtClean="0">
                <a:solidFill>
                  <a:srgbClr val="339933"/>
                </a:solidFill>
              </a:rPr>
              <a:t>2 </a:t>
            </a:r>
            <a:r>
              <a:rPr lang="en-US" dirty="0"/>
              <a:t>for which you want to find a collision</a:t>
            </a:r>
          </a:p>
          <a:p>
            <a:pPr lvl="1"/>
            <a:r>
              <a:rPr lang="en-US" dirty="0"/>
              <a:t>identify </a:t>
            </a:r>
            <a:r>
              <a:rPr lang="en-US" i="1" dirty="0" smtClean="0">
                <a:solidFill>
                  <a:srgbClr val="339933"/>
                </a:solidFill>
                <a:cs typeface="Arial" pitchFamily="34" charset="0"/>
              </a:rPr>
              <a:t>n/2</a:t>
            </a:r>
            <a:r>
              <a:rPr lang="en-US" dirty="0" smtClean="0"/>
              <a:t> </a:t>
            </a:r>
            <a:r>
              <a:rPr lang="en-US" dirty="0"/>
              <a:t>independent positions where the messages can be changed at </a:t>
            </a:r>
            <a:r>
              <a:rPr lang="en-US" dirty="0" smtClean="0"/>
              <a:t>bit level </a:t>
            </a:r>
            <a:r>
              <a:rPr lang="en-US" dirty="0"/>
              <a:t>without changing the meaning</a:t>
            </a:r>
          </a:p>
          <a:p>
            <a:pPr lvl="2"/>
            <a:r>
              <a:rPr lang="en-US" dirty="0"/>
              <a:t>e.g. tab </a:t>
            </a:r>
            <a:r>
              <a:rPr lang="en-US" dirty="0">
                <a:sym typeface="Wingdings" pitchFamily="2" charset="2"/>
              </a:rPr>
              <a:t> space, space  newline, etc.</a:t>
            </a:r>
          </a:p>
          <a:p>
            <a:pPr lvl="1"/>
            <a:r>
              <a:rPr lang="en-US" dirty="0"/>
              <a:t>do random search on those positions</a:t>
            </a:r>
          </a:p>
        </p:txBody>
      </p:sp>
      <p:pic>
        <p:nvPicPr>
          <p:cNvPr id="19460" name="Picture 4" descr="MCj039734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1412875"/>
            <a:ext cx="1614487" cy="181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7900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B688F-CBA3-416E-ACF3-C37A2F278187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implementing birthdaying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naïve</a:t>
            </a:r>
          </a:p>
          <a:p>
            <a:pPr lvl="1"/>
            <a:r>
              <a:rPr lang="en-US" dirty="0"/>
              <a:t>store </a:t>
            </a:r>
            <a:r>
              <a:rPr lang="en-US" dirty="0" smtClean="0">
                <a:solidFill>
                  <a:srgbClr val="339933"/>
                </a:solidFill>
              </a:rPr>
              <a:t>2</a:t>
            </a:r>
            <a:r>
              <a:rPr lang="en-US" i="1" baseline="30000" dirty="0" smtClean="0">
                <a:solidFill>
                  <a:srgbClr val="339933"/>
                </a:solidFill>
              </a:rPr>
              <a:t>n/2</a:t>
            </a:r>
            <a:r>
              <a:rPr lang="en-US" dirty="0" smtClean="0"/>
              <a:t> </a:t>
            </a:r>
            <a:r>
              <a:rPr lang="en-US" dirty="0"/>
              <a:t>possible messages for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1</a:t>
            </a:r>
            <a:r>
              <a:rPr lang="en-US" dirty="0"/>
              <a:t> and </a:t>
            </a:r>
            <a:r>
              <a:rPr lang="en-US" dirty="0" smtClean="0">
                <a:solidFill>
                  <a:srgbClr val="339933"/>
                </a:solidFill>
              </a:rPr>
              <a:t>2</a:t>
            </a:r>
            <a:r>
              <a:rPr lang="en-US" i="1" baseline="30000" dirty="0" smtClean="0">
                <a:solidFill>
                  <a:srgbClr val="339933"/>
                </a:solidFill>
              </a:rPr>
              <a:t>n/2 </a:t>
            </a:r>
            <a:r>
              <a:rPr lang="en-US" dirty="0"/>
              <a:t>possible messages for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2 </a:t>
            </a:r>
            <a:r>
              <a:rPr lang="en-US" dirty="0"/>
              <a:t>and check all </a:t>
            </a:r>
            <a:r>
              <a:rPr lang="en-US" dirty="0">
                <a:solidFill>
                  <a:srgbClr val="339933"/>
                </a:solidFill>
              </a:rPr>
              <a:t>2</a:t>
            </a:r>
            <a:r>
              <a:rPr lang="en-US" i="1" baseline="30000" dirty="0">
                <a:solidFill>
                  <a:srgbClr val="339933"/>
                </a:solidFill>
              </a:rPr>
              <a:t>n</a:t>
            </a:r>
            <a:r>
              <a:rPr lang="en-US" dirty="0"/>
              <a:t> pairs</a:t>
            </a:r>
          </a:p>
          <a:p>
            <a:r>
              <a:rPr lang="en-US" dirty="0"/>
              <a:t>less naïve</a:t>
            </a:r>
          </a:p>
          <a:p>
            <a:pPr lvl="1"/>
            <a:r>
              <a:rPr lang="en-US" dirty="0"/>
              <a:t>store </a:t>
            </a:r>
            <a:r>
              <a:rPr lang="en-US" dirty="0" smtClean="0">
                <a:solidFill>
                  <a:srgbClr val="339933"/>
                </a:solidFill>
              </a:rPr>
              <a:t>2</a:t>
            </a:r>
            <a:r>
              <a:rPr lang="en-US" i="1" baseline="30000" dirty="0" smtClean="0">
                <a:solidFill>
                  <a:srgbClr val="339933"/>
                </a:solidFill>
              </a:rPr>
              <a:t>n/2</a:t>
            </a:r>
            <a:r>
              <a:rPr lang="en-US" dirty="0" smtClean="0"/>
              <a:t> </a:t>
            </a:r>
            <a:r>
              <a:rPr lang="en-US" dirty="0"/>
              <a:t>possible messages for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1</a:t>
            </a:r>
            <a:r>
              <a:rPr lang="en-US" dirty="0"/>
              <a:t> and for each possible </a:t>
            </a:r>
            <a:r>
              <a:rPr lang="en-US" i="1" dirty="0">
                <a:solidFill>
                  <a:srgbClr val="339933"/>
                </a:solidFill>
              </a:rPr>
              <a:t>m</a:t>
            </a:r>
            <a:r>
              <a:rPr lang="en-US" baseline="-25000" dirty="0">
                <a:solidFill>
                  <a:srgbClr val="339933"/>
                </a:solidFill>
              </a:rPr>
              <a:t>2</a:t>
            </a:r>
            <a:r>
              <a:rPr lang="en-US" dirty="0"/>
              <a:t> check whether its hash is in the list</a:t>
            </a:r>
          </a:p>
          <a:p>
            <a:r>
              <a:rPr lang="en-US" dirty="0"/>
              <a:t>smart: </a:t>
            </a:r>
            <a:r>
              <a:rPr lang="en-US" dirty="0">
                <a:solidFill>
                  <a:schemeClr val="accent2"/>
                </a:solidFill>
              </a:rPr>
              <a:t>Pollard-</a:t>
            </a:r>
            <a:r>
              <a:rPr lang="el-GR" dirty="0">
                <a:solidFill>
                  <a:schemeClr val="accent2"/>
                </a:solidFill>
                <a:cs typeface="Arial" pitchFamily="34" charset="0"/>
              </a:rPr>
              <a:t>ρ</a:t>
            </a:r>
            <a:r>
              <a:rPr lang="en-US" dirty="0">
                <a:cs typeface="Arial" pitchFamily="34" charset="0"/>
              </a:rPr>
              <a:t> with </a:t>
            </a:r>
            <a:r>
              <a:rPr lang="en-US" dirty="0">
                <a:solidFill>
                  <a:schemeClr val="accent2"/>
                </a:solidFill>
                <a:cs typeface="Arial" pitchFamily="34" charset="0"/>
              </a:rPr>
              <a:t>Floyd’s cycle finding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>
                <a:solidFill>
                  <a:schemeClr val="accent2"/>
                </a:solidFill>
                <a:cs typeface="Arial" pitchFamily="34" charset="0"/>
              </a:rPr>
              <a:t>algorithm</a:t>
            </a:r>
          </a:p>
          <a:p>
            <a:pPr lvl="1"/>
            <a:r>
              <a:rPr lang="en-US" dirty="0"/>
              <a:t>computational complexity still </a:t>
            </a:r>
            <a:r>
              <a:rPr lang="en-US" dirty="0" smtClean="0">
                <a:solidFill>
                  <a:srgbClr val="339933"/>
                </a:solidFill>
              </a:rPr>
              <a:t>O(2</a:t>
            </a:r>
            <a:r>
              <a:rPr lang="en-US" i="1" baseline="30000" dirty="0" smtClean="0">
                <a:solidFill>
                  <a:srgbClr val="339933"/>
                </a:solidFill>
              </a:rPr>
              <a:t>n/2</a:t>
            </a:r>
            <a:r>
              <a:rPr lang="en-US" dirty="0" smtClean="0">
                <a:solidFill>
                  <a:srgbClr val="339933"/>
                </a:solidFill>
              </a:rPr>
              <a:t>)</a:t>
            </a:r>
            <a:endParaRPr lang="en-US" dirty="0">
              <a:solidFill>
                <a:srgbClr val="339933"/>
              </a:solidFill>
            </a:endParaRPr>
          </a:p>
          <a:p>
            <a:pPr lvl="1"/>
            <a:r>
              <a:rPr lang="en-US" dirty="0"/>
              <a:t>but only constant small storage required</a:t>
            </a:r>
          </a:p>
        </p:txBody>
      </p:sp>
    </p:spTree>
    <p:extLst>
      <p:ext uri="{BB962C8B-B14F-4D97-AF65-F5344CB8AC3E}">
        <p14:creationId xmlns:p14="http://schemas.microsoft.com/office/powerpoint/2010/main" val="79417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AE484-A276-4871-99DA-4B79F6692B32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Pollard-</a:t>
            </a:r>
            <a:r>
              <a:rPr lang="el-GR">
                <a:cs typeface="Arial" pitchFamily="34" charset="0"/>
              </a:rPr>
              <a:t>ρ</a:t>
            </a:r>
            <a:r>
              <a:rPr lang="en-US">
                <a:cs typeface="Arial" pitchFamily="34" charset="0"/>
              </a:rPr>
              <a:t> and Floyd cycle finding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87500"/>
            <a:ext cx="51816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2"/>
                </a:solidFill>
              </a:rPr>
              <a:t>Pollard-</a:t>
            </a:r>
            <a:r>
              <a:rPr lang="el-GR" dirty="0">
                <a:solidFill>
                  <a:schemeClr val="accent2"/>
                </a:solidFill>
                <a:cs typeface="Arial" pitchFamily="34" charset="0"/>
              </a:rPr>
              <a:t>ρ</a:t>
            </a:r>
            <a:r>
              <a:rPr lang="en-US" dirty="0">
                <a:cs typeface="Arial" pitchFamily="34" charset="0"/>
              </a:rPr>
              <a:t> </a:t>
            </a:r>
          </a:p>
          <a:p>
            <a:pPr lvl="1"/>
            <a:r>
              <a:rPr lang="en-US" dirty="0">
                <a:cs typeface="Arial" pitchFamily="34" charset="0"/>
              </a:rPr>
              <a:t>iterate the hash function: </a:t>
            </a:r>
          </a:p>
          <a:p>
            <a:pPr lvl="1">
              <a:buFontTx/>
              <a:buNone/>
            </a:pP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	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0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1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 =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h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(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0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2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 =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h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(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1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3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 =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h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(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2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…</a:t>
            </a:r>
          </a:p>
          <a:p>
            <a:pPr lvl="1"/>
            <a:r>
              <a:rPr lang="en-US" dirty="0">
                <a:cs typeface="Arial" pitchFamily="34" charset="0"/>
              </a:rPr>
              <a:t>this is ultimately periodic: </a:t>
            </a:r>
          </a:p>
          <a:p>
            <a:pPr lvl="2"/>
            <a:r>
              <a:rPr lang="en-US" dirty="0">
                <a:cs typeface="Arial" pitchFamily="34" charset="0"/>
              </a:rPr>
              <a:t>there are minimal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t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p</a:t>
            </a:r>
            <a:r>
              <a:rPr lang="en-US" dirty="0">
                <a:cs typeface="Arial" pitchFamily="34" charset="0"/>
              </a:rPr>
              <a:t> such that </a:t>
            </a:r>
          </a:p>
          <a:p>
            <a:pPr lvl="2">
              <a:buFontTx/>
              <a:buNone/>
            </a:pP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	</a:t>
            </a:r>
            <a:r>
              <a:rPr lang="en-US" i="1" dirty="0" err="1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i="1" baseline="-25000" dirty="0" err="1">
                <a:solidFill>
                  <a:srgbClr val="339933"/>
                </a:solidFill>
                <a:cs typeface="Arial" pitchFamily="34" charset="0"/>
              </a:rPr>
              <a:t>t</a:t>
            </a:r>
            <a:r>
              <a:rPr lang="en-US" baseline="-25000" dirty="0" err="1">
                <a:solidFill>
                  <a:srgbClr val="339933"/>
                </a:solidFill>
                <a:cs typeface="Arial" pitchFamily="34" charset="0"/>
              </a:rPr>
              <a:t>+</a:t>
            </a:r>
            <a:r>
              <a:rPr lang="en-US" i="1" baseline="-25000" dirty="0" err="1">
                <a:solidFill>
                  <a:srgbClr val="339933"/>
                </a:solidFill>
                <a:cs typeface="Arial" pitchFamily="34" charset="0"/>
              </a:rPr>
              <a:t>p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 =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i="1" baseline="-25000" dirty="0">
                <a:solidFill>
                  <a:srgbClr val="339933"/>
                </a:solidFill>
                <a:cs typeface="Arial" pitchFamily="34" charset="0"/>
              </a:rPr>
              <a:t>t</a:t>
            </a:r>
          </a:p>
          <a:p>
            <a:pPr lvl="2"/>
            <a:r>
              <a:rPr lang="en-US" dirty="0">
                <a:cs typeface="Arial" pitchFamily="34" charset="0"/>
              </a:rPr>
              <a:t>theory of random functions: </a:t>
            </a:r>
          </a:p>
          <a:p>
            <a:pPr lvl="2">
              <a:buFontTx/>
              <a:buNone/>
            </a:pPr>
            <a:r>
              <a:rPr lang="en-US" dirty="0">
                <a:cs typeface="Arial" pitchFamily="34" charset="0"/>
              </a:rPr>
              <a:t>	both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t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p</a:t>
            </a:r>
            <a:r>
              <a:rPr lang="en-US" dirty="0">
                <a:cs typeface="Arial" pitchFamily="34" charset="0"/>
              </a:rPr>
              <a:t> are of size </a:t>
            </a:r>
            <a:r>
              <a:rPr lang="en-US" dirty="0" smtClean="0">
                <a:solidFill>
                  <a:srgbClr val="339933"/>
                </a:solidFill>
              </a:rPr>
              <a:t>2</a:t>
            </a:r>
            <a:r>
              <a:rPr lang="en-US" i="1" baseline="30000" dirty="0" smtClean="0">
                <a:solidFill>
                  <a:srgbClr val="339933"/>
                </a:solidFill>
              </a:rPr>
              <a:t>n/2</a:t>
            </a:r>
            <a:endParaRPr lang="en-US" i="1" baseline="30000" dirty="0">
              <a:solidFill>
                <a:srgbClr val="339933"/>
              </a:solidFill>
            </a:endParaRPr>
          </a:p>
          <a:p>
            <a:r>
              <a:rPr lang="en-US" dirty="0">
                <a:solidFill>
                  <a:schemeClr val="accent2"/>
                </a:solidFill>
                <a:cs typeface="Arial" pitchFamily="34" charset="0"/>
              </a:rPr>
              <a:t>Floyd’s cycle finding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>
                <a:solidFill>
                  <a:schemeClr val="accent2"/>
                </a:solidFill>
                <a:cs typeface="Arial" pitchFamily="34" charset="0"/>
              </a:rPr>
              <a:t>algorithm</a:t>
            </a:r>
          </a:p>
          <a:p>
            <a:pPr lvl="1"/>
            <a:r>
              <a:rPr lang="en-US" dirty="0">
                <a:cs typeface="Arial" pitchFamily="34" charset="0"/>
              </a:rPr>
              <a:t>Floyd: start with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(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1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,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2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) </a:t>
            </a:r>
            <a:r>
              <a:rPr lang="en-US" dirty="0">
                <a:cs typeface="Arial" pitchFamily="34" charset="0"/>
              </a:rPr>
              <a:t>and compute </a:t>
            </a:r>
          </a:p>
          <a:p>
            <a:pPr lvl="1">
              <a:buFontTx/>
              <a:buNone/>
            </a:pP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	(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2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,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4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(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3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,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6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(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4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,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8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…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(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q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,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2q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) </a:t>
            </a:r>
          </a:p>
          <a:p>
            <a:pPr lvl="1">
              <a:buFontTx/>
              <a:buNone/>
            </a:pP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	</a:t>
            </a:r>
            <a:r>
              <a:rPr lang="en-US" dirty="0">
                <a:cs typeface="Arial" pitchFamily="34" charset="0"/>
              </a:rPr>
              <a:t>until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>
                <a:solidFill>
                  <a:srgbClr val="339933"/>
                </a:solidFill>
                <a:cs typeface="Arial" pitchFamily="34" charset="0"/>
              </a:rPr>
              <a:t>2q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 = </a:t>
            </a:r>
            <a:r>
              <a:rPr lang="en-US" i="1" dirty="0" err="1">
                <a:solidFill>
                  <a:srgbClr val="339933"/>
                </a:solidFill>
                <a:cs typeface="Arial" pitchFamily="34" charset="0"/>
              </a:rPr>
              <a:t>a</a:t>
            </a:r>
            <a:r>
              <a:rPr lang="en-US" baseline="-25000" dirty="0" err="1">
                <a:solidFill>
                  <a:srgbClr val="339933"/>
                </a:solidFill>
                <a:cs typeface="Arial" pitchFamily="34" charset="0"/>
              </a:rPr>
              <a:t>q</a:t>
            </a:r>
            <a:r>
              <a:rPr lang="en-US" dirty="0">
                <a:cs typeface="Arial" pitchFamily="34" charset="0"/>
              </a:rPr>
              <a:t>; </a:t>
            </a:r>
          </a:p>
          <a:p>
            <a:pPr lvl="1">
              <a:buFontTx/>
              <a:buNone/>
            </a:pPr>
            <a:r>
              <a:rPr lang="en-US" dirty="0">
                <a:cs typeface="Arial" pitchFamily="34" charset="0"/>
              </a:rPr>
              <a:t>	this happens for some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q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&lt;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t </a:t>
            </a:r>
            <a:r>
              <a:rPr lang="en-US" dirty="0">
                <a:solidFill>
                  <a:srgbClr val="339933"/>
                </a:solidFill>
                <a:cs typeface="Arial" pitchFamily="34" charset="0"/>
              </a:rPr>
              <a:t>+ </a:t>
            </a:r>
            <a:r>
              <a:rPr lang="en-US" i="1" dirty="0">
                <a:solidFill>
                  <a:srgbClr val="339933"/>
                </a:solidFill>
                <a:cs typeface="Arial" pitchFamily="34" charset="0"/>
              </a:rPr>
              <a:t>p</a:t>
            </a:r>
            <a:r>
              <a:rPr lang="en-US" dirty="0">
                <a:cs typeface="Arial" pitchFamily="34" charset="0"/>
              </a:rPr>
              <a:t> </a:t>
            </a:r>
            <a:endParaRPr lang="el-GR" dirty="0">
              <a:cs typeface="Arial" pitchFamily="34" charset="0"/>
            </a:endParaRPr>
          </a:p>
        </p:txBody>
      </p:sp>
      <p:pic>
        <p:nvPicPr>
          <p:cNvPr id="114692" name="Picture 4" descr="Pollard-rh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1412875"/>
            <a:ext cx="2879725" cy="4610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9766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89658-7CD5-4EA2-AEA8-BF4D1959FCE7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hat </a:t>
            </a:r>
            <a:r>
              <a:rPr lang="en-US" dirty="0"/>
              <a:t>is a hash function</a:t>
            </a:r>
            <a:r>
              <a:rPr lang="en-US" dirty="0" smtClean="0"/>
              <a:t>? 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de-DE" smtClean="0">
                <a:sym typeface="Wingdings" pitchFamily="2" charset="2"/>
              </a:rPr>
              <a:t>Applied </a:t>
            </a:r>
            <a:r>
              <a:rPr lang="de-DE" dirty="0">
                <a:sym typeface="Wingdings" pitchFamily="2" charset="2"/>
              </a:rPr>
              <a:t>a</a:t>
            </a:r>
            <a:r>
              <a:rPr lang="de-DE" smtClean="0">
                <a:sym typeface="Wingdings" pitchFamily="2" charset="2"/>
              </a:rPr>
              <a:t>nswer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1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85800" y="1587500"/>
                <a:ext cx="5254625" cy="45720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de-DE" sz="2000" b="1" i="0" dirty="0" smtClean="0">
                  <a:latin typeface="Cambria Math" panose="02040503050406030204" pitchFamily="18" charset="0"/>
                  <a:sym typeface="Wingdings" pitchFamily="2" charset="2"/>
                </a:endParaRPr>
              </a:p>
              <a:p>
                <a:r>
                  <a:rPr lang="de-DE" sz="2000" b="1" dirty="0" smtClean="0">
                    <a:sym typeface="Wingdings" pitchFamily="2" charset="2"/>
                  </a:rPr>
                  <a:t>Function</a:t>
                </a:r>
                <a:r>
                  <a:rPr lang="de-DE" sz="2000" b="1" dirty="0" smtClean="0">
                    <a:solidFill>
                      <a:srgbClr val="339933"/>
                    </a:solidFill>
                    <a:sym typeface="Wingdings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de-DE" sz="2000" b="1" i="0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𝐡</m:t>
                    </m:r>
                    <m:r>
                      <a:rPr lang="de-DE" sz="2000" b="1" i="1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:</m:t>
                    </m:r>
                    <m:sSup>
                      <m:sSupPr>
                        <m:ctrlPr>
                          <a:rPr lang="de-DE" sz="2000" b="1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de-DE" sz="2000" b="1" i="1" smtClean="0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de-DE" sz="2000" b="1" i="1" smtClean="0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𝟎</m:t>
                            </m:r>
                            <m:r>
                              <a:rPr lang="de-DE" sz="2000" b="1" i="1" smtClean="0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,</m:t>
                            </m:r>
                            <m:r>
                              <a:rPr lang="de-DE" sz="2000" b="1" i="1" smtClean="0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de-DE" sz="2000" b="1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∗</m:t>
                        </m:r>
                      </m:sup>
                    </m:sSup>
                    <m:r>
                      <a:rPr lang="de-DE" sz="2000" b="1" i="1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→</m:t>
                    </m:r>
                    <m:sSup>
                      <m:sSupPr>
                        <m:ctrlPr>
                          <a:rPr lang="de-DE" sz="2000" i="1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de-DE" sz="2000" i="1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de-DE" sz="2000" i="1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𝟎</m:t>
                            </m:r>
                            <m:r>
                              <a:rPr lang="de-DE" sz="2000" i="1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,</m:t>
                            </m:r>
                            <m:r>
                              <a:rPr lang="de-DE" sz="2000" i="1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de-DE" sz="2000" b="1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𝒏</m:t>
                        </m:r>
                      </m:sup>
                    </m:sSup>
                  </m:oMath>
                </a14:m>
                <a:endParaRPr lang="de-DE" sz="2000" b="1" dirty="0" smtClean="0">
                  <a:solidFill>
                    <a:srgbClr val="339933"/>
                  </a:solidFill>
                  <a:sym typeface="Wingdings" pitchFamily="2" charset="2"/>
                </a:endParaRPr>
              </a:p>
              <a:p>
                <a:r>
                  <a:rPr lang="en-US" sz="2000" dirty="0">
                    <a:solidFill>
                      <a:schemeClr val="accent2"/>
                    </a:solidFill>
                    <a:sym typeface="Wingdings" pitchFamily="2" charset="2"/>
                  </a:rPr>
                  <a:t>I</a:t>
                </a:r>
                <a:r>
                  <a:rPr lang="en-US" sz="2000" dirty="0" smtClean="0">
                    <a:solidFill>
                      <a:schemeClr val="accent2"/>
                    </a:solidFill>
                    <a:sym typeface="Wingdings" pitchFamily="2" charset="2"/>
                  </a:rPr>
                  <a:t>nput</a:t>
                </a:r>
                <a:r>
                  <a:rPr lang="en-US" sz="2000" dirty="0">
                    <a:sym typeface="Wingdings" pitchFamily="2" charset="2"/>
                  </a:rPr>
                  <a:t>: bit string </a:t>
                </a:r>
                <a:r>
                  <a:rPr lang="en-US" sz="2000" i="1" dirty="0" smtClean="0">
                    <a:solidFill>
                      <a:srgbClr val="339933"/>
                    </a:solidFill>
                  </a:rPr>
                  <a:t>x </a:t>
                </a:r>
                <a:r>
                  <a:rPr lang="en-US" sz="2000" dirty="0" smtClean="0">
                    <a:sym typeface="Wingdings" pitchFamily="2" charset="2"/>
                  </a:rPr>
                  <a:t>of </a:t>
                </a:r>
                <a:r>
                  <a:rPr lang="en-US" sz="2000" dirty="0">
                    <a:solidFill>
                      <a:schemeClr val="accent2"/>
                    </a:solidFill>
                    <a:sym typeface="Wingdings" pitchFamily="2" charset="2"/>
                  </a:rPr>
                  <a:t>arbitrary length</a:t>
                </a:r>
                <a:r>
                  <a:rPr lang="en-US" sz="2000" dirty="0">
                    <a:sym typeface="Wingdings" pitchFamily="2" charset="2"/>
                  </a:rPr>
                  <a:t> </a:t>
                </a:r>
              </a:p>
              <a:p>
                <a:pPr lvl="1"/>
                <a:r>
                  <a:rPr lang="en-US" sz="1600" dirty="0">
                    <a:sym typeface="Wingdings" pitchFamily="2" charset="2"/>
                  </a:rPr>
                  <a:t>length may be </a:t>
                </a:r>
                <a:r>
                  <a:rPr lang="en-US" sz="1600" dirty="0">
                    <a:solidFill>
                      <a:srgbClr val="339933"/>
                    </a:solidFill>
                    <a:sym typeface="Wingdings" pitchFamily="2" charset="2"/>
                  </a:rPr>
                  <a:t>0</a:t>
                </a:r>
                <a:endParaRPr lang="en-US" sz="1600" dirty="0">
                  <a:sym typeface="Wingdings" pitchFamily="2" charset="2"/>
                </a:endParaRPr>
              </a:p>
              <a:p>
                <a:pPr lvl="1"/>
                <a:r>
                  <a:rPr lang="en-US" sz="1600" dirty="0"/>
                  <a:t>in practice a very large bound on the length is imposed, such as </a:t>
                </a:r>
                <a:r>
                  <a:rPr lang="en-US" sz="1600" dirty="0">
                    <a:solidFill>
                      <a:srgbClr val="339933"/>
                    </a:solidFill>
                  </a:rPr>
                  <a:t>2</a:t>
                </a:r>
                <a:r>
                  <a:rPr lang="en-US" sz="1600" baseline="30000" dirty="0">
                    <a:solidFill>
                      <a:srgbClr val="339933"/>
                    </a:solidFill>
                  </a:rPr>
                  <a:t>64</a:t>
                </a:r>
                <a:r>
                  <a:rPr lang="en-US" sz="1600" dirty="0">
                    <a:solidFill>
                      <a:srgbClr val="339933"/>
                    </a:solidFill>
                  </a:rPr>
                  <a:t> </a:t>
                </a:r>
                <a:r>
                  <a:rPr lang="en-US" sz="1600" dirty="0"/>
                  <a:t>(</a:t>
                </a:r>
                <a:r>
                  <a:rPr lang="en-US" sz="1600" dirty="0">
                    <a:solidFill>
                      <a:srgbClr val="339933"/>
                    </a:solidFill>
                    <a:cs typeface="Arial" pitchFamily="34" charset="0"/>
                  </a:rPr>
                  <a:t>≈ </a:t>
                </a:r>
                <a:r>
                  <a:rPr lang="en-US" sz="1600" dirty="0">
                    <a:solidFill>
                      <a:srgbClr val="339933"/>
                    </a:solidFill>
                  </a:rPr>
                  <a:t>2.1 </a:t>
                </a:r>
                <a:r>
                  <a:rPr lang="en-US" sz="1600" dirty="0"/>
                  <a:t>million TB) </a:t>
                </a:r>
                <a:endParaRPr lang="en-US" sz="1600" dirty="0">
                  <a:solidFill>
                    <a:srgbClr val="339933"/>
                  </a:solidFill>
                </a:endParaRPr>
              </a:p>
              <a:p>
                <a:pPr lvl="1"/>
                <a:r>
                  <a:rPr lang="en-US" sz="1600" dirty="0"/>
                  <a:t>input often called the </a:t>
                </a:r>
                <a:r>
                  <a:rPr lang="en-US" sz="1600" i="1" dirty="0">
                    <a:solidFill>
                      <a:schemeClr val="accent2"/>
                    </a:solidFill>
                  </a:rPr>
                  <a:t>message</a:t>
                </a:r>
                <a:endParaRPr lang="en-US" sz="1600" dirty="0">
                  <a:solidFill>
                    <a:schemeClr val="accent2"/>
                  </a:solidFill>
                </a:endParaRPr>
              </a:p>
              <a:p>
                <a:r>
                  <a:rPr lang="en-US" sz="2000" dirty="0">
                    <a:solidFill>
                      <a:schemeClr val="accent2"/>
                    </a:solidFill>
                  </a:rPr>
                  <a:t>O</a:t>
                </a:r>
                <a:r>
                  <a:rPr lang="en-US" sz="2000" dirty="0" smtClean="0">
                    <a:solidFill>
                      <a:schemeClr val="accent2"/>
                    </a:solidFill>
                  </a:rPr>
                  <a:t>utput</a:t>
                </a:r>
                <a:r>
                  <a:rPr lang="en-US" sz="2000" dirty="0"/>
                  <a:t>: bit string </a:t>
                </a:r>
                <a:r>
                  <a:rPr lang="en-US" sz="2000" i="1" dirty="0" smtClean="0">
                    <a:solidFill>
                      <a:srgbClr val="339933"/>
                    </a:solidFill>
                  </a:rPr>
                  <a:t>h</a:t>
                </a:r>
                <a:r>
                  <a:rPr lang="en-US" sz="2000" dirty="0" smtClean="0">
                    <a:solidFill>
                      <a:srgbClr val="339933"/>
                    </a:solidFill>
                  </a:rPr>
                  <a:t>(</a:t>
                </a:r>
                <a:r>
                  <a:rPr lang="en-US" sz="2000" i="1" dirty="0">
                    <a:solidFill>
                      <a:srgbClr val="339933"/>
                    </a:solidFill>
                  </a:rPr>
                  <a:t>x</a:t>
                </a:r>
                <a:r>
                  <a:rPr lang="en-US" sz="2000" dirty="0" smtClean="0">
                    <a:solidFill>
                      <a:srgbClr val="339933"/>
                    </a:solidFill>
                  </a:rPr>
                  <a:t>)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of </a:t>
                </a:r>
                <a:r>
                  <a:rPr lang="en-US" sz="2000" dirty="0">
                    <a:solidFill>
                      <a:schemeClr val="accent2"/>
                    </a:solidFill>
                  </a:rPr>
                  <a:t>fixed length</a:t>
                </a:r>
                <a:r>
                  <a:rPr lang="en-US" sz="2000" dirty="0"/>
                  <a:t> </a:t>
                </a:r>
                <a:r>
                  <a:rPr lang="en-US" sz="2000" i="1" dirty="0" smtClean="0">
                    <a:solidFill>
                      <a:srgbClr val="339933"/>
                    </a:solidFill>
                  </a:rPr>
                  <a:t>n</a:t>
                </a:r>
                <a:endParaRPr lang="en-US" sz="2000" i="1" dirty="0">
                  <a:solidFill>
                    <a:srgbClr val="339933"/>
                  </a:solidFill>
                </a:endParaRPr>
              </a:p>
              <a:p>
                <a:pPr lvl="1"/>
                <a:r>
                  <a:rPr lang="en-US" sz="1600" dirty="0" smtClean="0"/>
                  <a:t>e.g.</a:t>
                </a:r>
                <a:r>
                  <a:rPr lang="en-US" sz="1600" i="1" dirty="0" smtClean="0"/>
                  <a:t> </a:t>
                </a:r>
                <a:r>
                  <a:rPr lang="en-US" sz="1600" i="1" dirty="0" smtClean="0">
                    <a:solidFill>
                      <a:srgbClr val="339933"/>
                    </a:solidFill>
                  </a:rPr>
                  <a:t>n </a:t>
                </a:r>
                <a:r>
                  <a:rPr lang="en-US" sz="1600" dirty="0" smtClean="0">
                    <a:solidFill>
                      <a:srgbClr val="339933"/>
                    </a:solidFill>
                  </a:rPr>
                  <a:t>= 128, 160, 224, 256, 384, 512</a:t>
                </a:r>
              </a:p>
              <a:p>
                <a:pPr lvl="1"/>
                <a:r>
                  <a:rPr lang="en-US" sz="1600" i="1" dirty="0" smtClean="0">
                    <a:solidFill>
                      <a:schemeClr val="accent2"/>
                    </a:solidFill>
                  </a:rPr>
                  <a:t>compression</a:t>
                </a:r>
                <a:endParaRPr lang="en-US" sz="1600" i="1" dirty="0">
                  <a:solidFill>
                    <a:schemeClr val="accent2"/>
                  </a:solidFill>
                </a:endParaRPr>
              </a:p>
              <a:p>
                <a:pPr lvl="1"/>
                <a:r>
                  <a:rPr lang="en-US" sz="1600" dirty="0"/>
                  <a:t>output often called </a:t>
                </a:r>
                <a:r>
                  <a:rPr lang="en-US" sz="1600" i="1" dirty="0">
                    <a:solidFill>
                      <a:schemeClr val="accent2"/>
                    </a:solidFill>
                  </a:rPr>
                  <a:t>hash value</a:t>
                </a:r>
                <a:r>
                  <a:rPr lang="en-US" sz="1600" dirty="0"/>
                  <a:t>, </a:t>
                </a:r>
                <a:r>
                  <a:rPr lang="en-US" sz="1600" i="1" dirty="0">
                    <a:solidFill>
                      <a:schemeClr val="accent2"/>
                    </a:solidFill>
                  </a:rPr>
                  <a:t>message digest</a:t>
                </a:r>
                <a:r>
                  <a:rPr lang="en-US" sz="1600" dirty="0"/>
                  <a:t>, </a:t>
                </a:r>
                <a:r>
                  <a:rPr lang="en-US" sz="1600" i="1" dirty="0">
                    <a:solidFill>
                      <a:schemeClr val="accent2"/>
                    </a:solidFill>
                  </a:rPr>
                  <a:t>fingerprint</a:t>
                </a:r>
              </a:p>
              <a:p>
                <a:r>
                  <a:rPr lang="en-US" sz="2000" i="1" dirty="0" smtClean="0">
                    <a:solidFill>
                      <a:srgbClr val="339933"/>
                    </a:solidFill>
                  </a:rPr>
                  <a:t>h</a:t>
                </a:r>
                <a:r>
                  <a:rPr lang="en-US" sz="2000" dirty="0" smtClean="0">
                    <a:solidFill>
                      <a:srgbClr val="339933"/>
                    </a:solidFill>
                  </a:rPr>
                  <a:t>(</a:t>
                </a:r>
                <a:r>
                  <a:rPr lang="en-US" sz="2000" i="1" dirty="0">
                    <a:solidFill>
                      <a:srgbClr val="339933"/>
                    </a:solidFill>
                  </a:rPr>
                  <a:t>x</a:t>
                </a:r>
                <a:r>
                  <a:rPr lang="en-US" sz="2000" dirty="0" smtClean="0">
                    <a:solidFill>
                      <a:srgbClr val="339933"/>
                    </a:solidFill>
                  </a:rPr>
                  <a:t>)</a:t>
                </a:r>
                <a:r>
                  <a:rPr lang="en-US" sz="2000" dirty="0" smtClean="0"/>
                  <a:t> is </a:t>
                </a:r>
                <a:r>
                  <a:rPr lang="en-US" sz="2000" dirty="0" smtClean="0">
                    <a:solidFill>
                      <a:schemeClr val="accent2"/>
                    </a:solidFill>
                  </a:rPr>
                  <a:t>efficiently computable</a:t>
                </a:r>
                <a:r>
                  <a:rPr lang="en-US" sz="2000" dirty="0" smtClean="0"/>
                  <a:t> given </a:t>
                </a:r>
                <a:r>
                  <a:rPr lang="en-US" sz="2000" i="1" dirty="0">
                    <a:solidFill>
                      <a:srgbClr val="339933"/>
                    </a:solidFill>
                  </a:rPr>
                  <a:t>x</a:t>
                </a:r>
                <a:endParaRPr lang="en-US" sz="2000" dirty="0">
                  <a:solidFill>
                    <a:srgbClr val="339933"/>
                  </a:solidFill>
                </a:endParaRPr>
              </a:p>
              <a:p>
                <a:r>
                  <a:rPr lang="en-US" sz="2000" dirty="0"/>
                  <a:t>no secret information, no </a:t>
                </a:r>
                <a:r>
                  <a:rPr lang="en-US" sz="2000" dirty="0" smtClean="0"/>
                  <a:t>secret key</a:t>
                </a:r>
                <a:endParaRPr lang="en-US" sz="2000" dirty="0"/>
              </a:p>
            </p:txBody>
          </p:sp>
        </mc:Choice>
        <mc:Fallback xmlns="">
          <p:sp>
            <p:nvSpPr>
              <p:cNvPr id="717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5800" y="1587500"/>
                <a:ext cx="5254625" cy="4572000"/>
              </a:xfrm>
              <a:blipFill rotWithShape="0">
                <a:blip r:embed="rId3"/>
                <a:stretch>
                  <a:fillRect l="-1045" b="-10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172" name="Picture 4" descr="bitst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425" y="2276475"/>
            <a:ext cx="3024188" cy="720725"/>
          </a:xfrm>
          <a:prstGeom prst="rect">
            <a:avLst/>
          </a:prstGeom>
          <a:noFill/>
        </p:spPr>
      </p:pic>
      <p:pic>
        <p:nvPicPr>
          <p:cNvPr id="7173" name="Picture 5" descr="hash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26313" y="4414838"/>
            <a:ext cx="1711325" cy="258762"/>
          </a:xfrm>
          <a:prstGeom prst="rect">
            <a:avLst/>
          </a:prstGeom>
          <a:noFill/>
        </p:spPr>
      </p:pic>
      <p:pic>
        <p:nvPicPr>
          <p:cNvPr id="7174" name="Picture 6" descr="hashfu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8125" y="3355975"/>
            <a:ext cx="2159000" cy="739775"/>
          </a:xfrm>
          <a:prstGeom prst="rect">
            <a:avLst/>
          </a:prstGeom>
          <a:noFill/>
        </p:spPr>
      </p:pic>
      <p:sp>
        <p:nvSpPr>
          <p:cNvPr id="7175" name="Line 7"/>
          <p:cNvSpPr>
            <a:spLocks noChangeShapeType="1"/>
          </p:cNvSpPr>
          <p:nvPr/>
        </p:nvSpPr>
        <p:spPr bwMode="auto">
          <a:xfrm flipH="1">
            <a:off x="8461375" y="4005263"/>
            <a:ext cx="0" cy="4318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H="1">
            <a:off x="6804025" y="2997200"/>
            <a:ext cx="0" cy="503238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1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Intermezzo: </a:t>
            </a:r>
            <a:r>
              <a:rPr lang="de-DE" dirty="0" smtClean="0"/>
              <a:t>Formal </a:t>
            </a:r>
            <a:r>
              <a:rPr lang="de-DE" dirty="0" smtClean="0"/>
              <a:t>treatment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Efficient Algorithm</a:t>
                </a:r>
              </a:p>
              <a:p>
                <a:pPr lvl="1"/>
                <a:r>
                  <a:rPr lang="en-US" dirty="0" smtClean="0"/>
                  <a:t>Runs in </a:t>
                </a:r>
                <a:r>
                  <a:rPr lang="en-US" dirty="0">
                    <a:solidFill>
                      <a:srgbClr val="0070C0"/>
                    </a:solidFill>
                  </a:rPr>
                  <a:t>polynomial time</a:t>
                </a:r>
                <a:r>
                  <a:rPr lang="en-US" dirty="0" smtClean="0"/>
                  <a:t>, </a:t>
                </a:r>
                <a:br>
                  <a:rPr lang="en-US" dirty="0" smtClean="0"/>
                </a:br>
                <a:r>
                  <a:rPr lang="en-US" dirty="0" smtClean="0"/>
                  <a:t>i.e. for input of length </a:t>
                </a:r>
                <a:r>
                  <a:rPr lang="en-US" dirty="0" smtClean="0">
                    <a:solidFill>
                      <a:srgbClr val="00B050"/>
                    </a:solidFill>
                  </a:rPr>
                  <a:t>n</a:t>
                </a:r>
                <a:r>
                  <a:rPr lang="en-US" dirty="0" smtClean="0"/>
                  <a:t>, </a:t>
                </a:r>
                <a:r>
                  <a:rPr lang="en-US" dirty="0" err="1" smtClean="0">
                    <a:solidFill>
                      <a:srgbClr val="00B050"/>
                    </a:solidFill>
                  </a:rPr>
                  <a:t>t</a:t>
                </a:r>
                <a:r>
                  <a:rPr lang="en-US" baseline="-25000" dirty="0" err="1" smtClean="0">
                    <a:solidFill>
                      <a:srgbClr val="00B050"/>
                    </a:solidFill>
                  </a:rPr>
                  <a:t>A</a:t>
                </a:r>
                <a:r>
                  <a:rPr lang="en-US" baseline="-25000" dirty="0" smtClean="0">
                    <a:solidFill>
                      <a:srgbClr val="00B050"/>
                    </a:solidFill>
                  </a:rPr>
                  <a:t> </a:t>
                </a:r>
                <a:r>
                  <a:rPr lang="en-US" dirty="0" smtClean="0">
                    <a:solidFill>
                      <a:srgbClr val="00B050"/>
                    </a:solidFill>
                  </a:rPr>
                  <a:t>≤ </a:t>
                </a:r>
                <a:r>
                  <a:rPr lang="en-US" dirty="0" err="1" smtClean="0">
                    <a:solidFill>
                      <a:srgbClr val="00B050"/>
                    </a:solidFill>
                  </a:rPr>
                  <a:t>n</a:t>
                </a:r>
                <a:r>
                  <a:rPr lang="en-US" baseline="30000" dirty="0" err="1" smtClean="0">
                    <a:solidFill>
                      <a:srgbClr val="00B050"/>
                    </a:solidFill>
                  </a:rPr>
                  <a:t>k</a:t>
                </a:r>
                <a:r>
                  <a:rPr lang="en-US" baseline="30000" dirty="0" smtClean="0">
                    <a:solidFill>
                      <a:srgbClr val="00B050"/>
                    </a:solidFill>
                  </a:rPr>
                  <a:t> </a:t>
                </a:r>
                <a:r>
                  <a:rPr lang="en-US" dirty="0" smtClean="0">
                    <a:solidFill>
                      <a:srgbClr val="00B050"/>
                    </a:solidFill>
                  </a:rPr>
                  <a:t>= poly(n)</a:t>
                </a:r>
                <a:r>
                  <a:rPr lang="en-US" dirty="0" smtClean="0"/>
                  <a:t> for some </a:t>
                </a:r>
                <a:r>
                  <a:rPr lang="en-US" dirty="0">
                    <a:solidFill>
                      <a:srgbClr val="0070C0"/>
                    </a:solidFill>
                  </a:rPr>
                  <a:t>constant</a:t>
                </a:r>
                <a:r>
                  <a:rPr lang="en-US" dirty="0" smtClean="0"/>
                  <a:t> </a:t>
                </a:r>
                <a:r>
                  <a:rPr lang="en-US" dirty="0" smtClean="0">
                    <a:solidFill>
                      <a:srgbClr val="00B050"/>
                    </a:solidFill>
                  </a:rPr>
                  <a:t>k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Probabilistic </a:t>
                </a:r>
                <a:r>
                  <a:rPr lang="en-US" dirty="0"/>
                  <a:t>Polynomial Time (PPT) Algorithm:</a:t>
                </a:r>
              </a:p>
              <a:p>
                <a:pPr lvl="1"/>
                <a:r>
                  <a:rPr lang="en-US" dirty="0">
                    <a:solidFill>
                      <a:srgbClr val="0070C0"/>
                    </a:solidFill>
                  </a:rPr>
                  <a:t>Randomized</a:t>
                </a:r>
                <a:r>
                  <a:rPr lang="en-US" dirty="0"/>
                  <a:t> Algorithm</a:t>
                </a:r>
              </a:p>
              <a:p>
                <a:pPr lvl="1"/>
                <a:r>
                  <a:rPr lang="en-US" dirty="0"/>
                  <a:t>Runs in </a:t>
                </a:r>
                <a:r>
                  <a:rPr lang="en-US" dirty="0">
                    <a:solidFill>
                      <a:srgbClr val="0070C0"/>
                    </a:solidFill>
                  </a:rPr>
                  <a:t>polynomial time</a:t>
                </a:r>
              </a:p>
              <a:p>
                <a:pPr lvl="1"/>
                <a:r>
                  <a:rPr lang="en-US" dirty="0"/>
                  <a:t>Outputs the right solution with some </a:t>
                </a:r>
                <a:r>
                  <a:rPr lang="en-US" dirty="0">
                    <a:solidFill>
                      <a:srgbClr val="0070C0"/>
                    </a:solidFill>
                  </a:rPr>
                  <a:t>probability</a:t>
                </a:r>
              </a:p>
              <a:p>
                <a:r>
                  <a:rPr lang="en-US" dirty="0"/>
                  <a:t>Negligible: </a:t>
                </a:r>
                <a:r>
                  <a:rPr lang="en-US" dirty="0" smtClean="0"/>
                  <a:t>“</a:t>
                </a:r>
                <a:r>
                  <a:rPr lang="en-US" dirty="0" smtClean="0"/>
                  <a:t>Vanishes faster than inverse polynomial“</a:t>
                </a:r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/>
                  <a:t>We call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𝛆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𝐧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negligible if</a:t>
                </a:r>
                <a:br>
                  <a:rPr lang="en-US" dirty="0"/>
                </a:b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∃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∀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𝒏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𝛆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𝐧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𝒑𝒐𝒍𝒚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𝒏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159" t="-2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492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89658-7CD5-4EA2-AEA8-BF4D1959FCE7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hat </a:t>
            </a:r>
            <a:r>
              <a:rPr lang="en-US" dirty="0"/>
              <a:t>is a hash function</a:t>
            </a:r>
            <a:r>
              <a:rPr lang="en-US" dirty="0" smtClean="0"/>
              <a:t>? 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de-DE" dirty="0" smtClean="0">
                <a:sym typeface="Wingdings" pitchFamily="2" charset="2"/>
              </a:rPr>
              <a:t>Formal </a:t>
            </a:r>
            <a:r>
              <a:rPr lang="de-DE" dirty="0">
                <a:sym typeface="Wingdings" pitchFamily="2" charset="2"/>
              </a:rPr>
              <a:t>a</a:t>
            </a:r>
            <a:r>
              <a:rPr lang="de-DE" dirty="0" smtClean="0">
                <a:sym typeface="Wingdings" pitchFamily="2" charset="2"/>
              </a:rPr>
              <a:t>nswer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171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85800" y="1587500"/>
                <a:ext cx="5254625" cy="45720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de-DE" sz="2000" b="1" i="0" dirty="0" smtClean="0">
                  <a:latin typeface="Cambria Math" panose="02040503050406030204" pitchFamily="18" charset="0"/>
                  <a:sym typeface="Wingdings" pitchFamily="2" charset="2"/>
                </a:endParaRPr>
              </a:p>
              <a:p>
                <a:r>
                  <a:rPr lang="de-DE" dirty="0" smtClean="0">
                    <a:sym typeface="Wingdings" pitchFamily="2" charset="2"/>
                  </a:rPr>
                  <a:t>Efficient keyed function</a:t>
                </a:r>
                <a:r>
                  <a:rPr lang="de-DE" dirty="0" smtClean="0">
                    <a:solidFill>
                      <a:srgbClr val="339933"/>
                    </a:solidFill>
                    <a:sym typeface="Wingdings" pitchFamily="2" charset="2"/>
                  </a:rPr>
                  <a:t> </a:t>
                </a:r>
                <a:br>
                  <a:rPr lang="de-DE" dirty="0" smtClean="0">
                    <a:solidFill>
                      <a:srgbClr val="339933"/>
                    </a:solidFill>
                    <a:sym typeface="Wingdings" pitchFamily="2" charset="2"/>
                  </a:rPr>
                </a:br>
                <a:r>
                  <a:rPr lang="de-DE" dirty="0" smtClean="0">
                    <a:solidFill>
                      <a:srgbClr val="339933"/>
                    </a:solidFill>
                    <a:sym typeface="Wingdings" pitchFamily="2" charset="2"/>
                  </a:rPr>
                  <a:t>h</a:t>
                </a:r>
                <a14:m>
                  <m:oMath xmlns:m="http://schemas.openxmlformats.org/officeDocument/2006/math">
                    <m:r>
                      <a:rPr lang="de-DE" b="0" i="1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:</m:t>
                    </m:r>
                    <m:sSup>
                      <m:sSupPr>
                        <m:ctrlPr>
                          <a:rPr lang="de-DE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de-DE" i="1" smtClean="0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de-DE" b="0" i="1" smtClean="0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de-DE" b="0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𝑛</m:t>
                        </m:r>
                      </m:sup>
                    </m:sSup>
                    <m:sSup>
                      <m:sSupPr>
                        <m:ctrlPr>
                          <a:rPr lang="de-DE" i="1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sSupPr>
                      <m:e>
                        <m:r>
                          <a:rPr lang="de-DE" b="0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×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de-DE" i="1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de-DE" b="0" i="1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de-DE" b="0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𝑙</m:t>
                        </m:r>
                        <m:r>
                          <a:rPr lang="de-DE" b="0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(</m:t>
                        </m:r>
                        <m:r>
                          <a:rPr lang="de-DE" b="0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𝑛</m:t>
                        </m:r>
                        <m:r>
                          <a:rPr lang="de-DE" b="0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)</m:t>
                        </m:r>
                      </m:sup>
                    </m:sSup>
                    <m:r>
                      <a:rPr lang="de-DE" b="0" i="1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→</m:t>
                    </m:r>
                    <m:sSup>
                      <m:sSupPr>
                        <m:ctrlPr>
                          <a:rPr lang="de-DE" i="1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de-DE" i="1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de-DE" b="0" i="1">
                                <a:solidFill>
                                  <a:srgbClr val="339933"/>
                                </a:solidFill>
                                <a:latin typeface="Cambria Math" panose="02040503050406030204" pitchFamily="18" charset="0"/>
                                <a:sym typeface="Wingdings" pitchFamily="2" charset="2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de-DE" b="0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𝑛</m:t>
                        </m:r>
                      </m:sup>
                    </m:sSup>
                  </m:oMath>
                </a14:m>
                <a:endParaRPr lang="de-DE" dirty="0" smtClean="0">
                  <a:solidFill>
                    <a:srgbClr val="339933"/>
                  </a:solidFill>
                  <a:sym typeface="Wingdings" pitchFamily="2" charset="2"/>
                </a:endParaRPr>
              </a:p>
              <a:p>
                <a:r>
                  <a:rPr lang="de-DE" dirty="0" smtClean="0">
                    <a:sym typeface="Wingdings" pitchFamily="2" charset="2"/>
                  </a:rPr>
                  <a:t>We write </a:t>
                </a:r>
                <a:r>
                  <a:rPr lang="de-DE" dirty="0">
                    <a:solidFill>
                      <a:srgbClr val="339933"/>
                    </a:solidFill>
                    <a:sym typeface="Wingdings" pitchFamily="2" charset="2"/>
                  </a:rPr>
                  <a:t>h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de-DE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de-DE" b="0" i="0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k</m:t>
                        </m:r>
                        <m:r>
                          <a:rPr lang="de-DE" b="0" i="0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de-DE" b="0" i="0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x</m:t>
                        </m:r>
                      </m:e>
                    </m:d>
                    <m:r>
                      <a:rPr lang="de-DE" b="0" i="1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=</m:t>
                    </m:r>
                    <m:sSub>
                      <m:sSubPr>
                        <m:ctrlPr>
                          <a:rPr lang="de-DE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</m:ctrlPr>
                      </m:sSubPr>
                      <m:e>
                        <m:r>
                          <a:rPr lang="de-DE" b="0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h</m:t>
                        </m:r>
                      </m:e>
                      <m:sub>
                        <m:r>
                          <a:rPr lang="de-DE" b="0" i="1" smtClean="0">
                            <a:solidFill>
                              <a:srgbClr val="339933"/>
                            </a:solidFill>
                            <a:latin typeface="Cambria Math" panose="02040503050406030204" pitchFamily="18" charset="0"/>
                            <a:sym typeface="Wingdings" pitchFamily="2" charset="2"/>
                          </a:rPr>
                          <m:t>𝑘</m:t>
                        </m:r>
                      </m:sub>
                    </m:sSub>
                    <m:r>
                      <a:rPr lang="de-DE" b="0" i="1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(</m:t>
                    </m:r>
                    <m:r>
                      <a:rPr lang="de-DE" b="0" i="1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𝑥</m:t>
                    </m:r>
                    <m:r>
                      <a:rPr lang="de-DE" b="0" i="1" smtClean="0">
                        <a:solidFill>
                          <a:srgbClr val="339933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)</m:t>
                    </m:r>
                  </m:oMath>
                </a14:m>
                <a:endParaRPr lang="de-DE" dirty="0" smtClean="0">
                  <a:sym typeface="Wingdings" pitchFamily="2" charset="2"/>
                </a:endParaRPr>
              </a:p>
              <a:p>
                <a:r>
                  <a:rPr lang="de-DE" dirty="0" smtClean="0">
                    <a:sym typeface="Wingdings" pitchFamily="2" charset="2"/>
                  </a:rPr>
                  <a:t>Key </a:t>
                </a:r>
                <a14:m>
                  <m:oMath xmlns:m="http://schemas.openxmlformats.org/officeDocument/2006/math">
                    <m:r>
                      <a:rPr lang="de-DE" b="0" i="1">
                        <a:solidFill>
                          <a:srgbClr val="339933"/>
                        </a:solidFill>
                        <a:latin typeface="Cambria Math" panose="02040503050406030204" pitchFamily="18" charset="0"/>
                        <a:sym typeface="Wingdings" pitchFamily="2" charset="2"/>
                      </a:rPr>
                      <m:t>𝑘</m:t>
                    </m:r>
                  </m:oMath>
                </a14:m>
                <a:r>
                  <a:rPr lang="de-DE" dirty="0" smtClean="0">
                    <a:sym typeface="Wingdings" pitchFamily="2" charset="2"/>
                  </a:rPr>
                  <a:t> in this case is public information. Think of function </a:t>
                </a:r>
                <a:r>
                  <a:rPr lang="de-DE" dirty="0" smtClean="0">
                    <a:sym typeface="Wingdings" pitchFamily="2" charset="2"/>
                  </a:rPr>
                  <a:t>description.</a:t>
                </a:r>
                <a:endParaRPr lang="de-DE" dirty="0" smtClean="0">
                  <a:sym typeface="Wingdings" pitchFamily="2" charset="2"/>
                </a:endParaRPr>
              </a:p>
              <a:p>
                <a:endParaRPr lang="de-DE" dirty="0" smtClean="0">
                  <a:sym typeface="Wingdings" pitchFamily="2" charset="2"/>
                </a:endParaRPr>
              </a:p>
            </p:txBody>
          </p:sp>
        </mc:Choice>
        <mc:Fallback>
          <p:sp>
            <p:nvSpPr>
              <p:cNvPr id="717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5800" y="1587500"/>
                <a:ext cx="5254625" cy="4572000"/>
              </a:xfrm>
              <a:blipFill rotWithShape="0">
                <a:blip r:embed="rId3"/>
                <a:stretch>
                  <a:fillRect l="-2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172" name="Picture 4" descr="bitst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425" y="2276475"/>
            <a:ext cx="3024188" cy="720725"/>
          </a:xfrm>
          <a:prstGeom prst="rect">
            <a:avLst/>
          </a:prstGeom>
          <a:noFill/>
        </p:spPr>
      </p:pic>
      <p:pic>
        <p:nvPicPr>
          <p:cNvPr id="7173" name="Picture 5" descr="hash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26313" y="4414838"/>
            <a:ext cx="1711325" cy="258762"/>
          </a:xfrm>
          <a:prstGeom prst="rect">
            <a:avLst/>
          </a:prstGeom>
          <a:noFill/>
        </p:spPr>
      </p:pic>
      <p:pic>
        <p:nvPicPr>
          <p:cNvPr id="7174" name="Picture 6" descr="hashfu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8125" y="3355975"/>
            <a:ext cx="2159000" cy="739775"/>
          </a:xfrm>
          <a:prstGeom prst="rect">
            <a:avLst/>
          </a:prstGeom>
          <a:noFill/>
        </p:spPr>
      </p:pic>
      <p:sp>
        <p:nvSpPr>
          <p:cNvPr id="7175" name="Line 7"/>
          <p:cNvSpPr>
            <a:spLocks noChangeShapeType="1"/>
          </p:cNvSpPr>
          <p:nvPr/>
        </p:nvSpPr>
        <p:spPr bwMode="auto">
          <a:xfrm flipH="1">
            <a:off x="8461375" y="4005263"/>
            <a:ext cx="0" cy="4318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H="1">
            <a:off x="6804025" y="2997200"/>
            <a:ext cx="0" cy="503238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6AD7F-B9E1-42C9-B0E7-8F845BAE635D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416800" cy="9747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Security properties: </a:t>
            </a:r>
            <a:br>
              <a:rPr lang="en-US" dirty="0" smtClean="0"/>
            </a:br>
            <a:r>
              <a:rPr lang="en-US" dirty="0" smtClean="0"/>
              <a:t>Collision resistance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85800" y="1844824"/>
                <a:ext cx="7772400" cy="273630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i="1" dirty="0" smtClean="0">
                    <a:solidFill>
                      <a:schemeClr val="accent2"/>
                    </a:solidFill>
                  </a:rPr>
                  <a:t>Collision resistance (CR)</a:t>
                </a:r>
                <a:r>
                  <a:rPr lang="en-US" sz="2800" dirty="0" smtClean="0"/>
                  <a:t>: For any PPT adversary </a:t>
                </a:r>
                <a:r>
                  <a:rPr lang="en-US" sz="2800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A</a:t>
                </a:r>
                <a:r>
                  <a:rPr lang="en-US" sz="2800" dirty="0" smtClean="0"/>
                  <a:t>, the following probability is negligible in </a:t>
                </a:r>
                <a:r>
                  <a:rPr lang="en-US" sz="2800" i="1" dirty="0" smtClean="0">
                    <a:latin typeface="Times" panose="02020603050405020304" pitchFamily="18" charset="0"/>
                    <a:cs typeface="Times" panose="02020603050405020304" pitchFamily="18" charset="0"/>
                  </a:rPr>
                  <a:t>n</a:t>
                </a:r>
                <a:r>
                  <a:rPr lang="en-US" sz="2800" dirty="0" smtClean="0"/>
                  <a:t>:</a:t>
                </a:r>
                <a:br>
                  <a:rPr lang="en-US" sz="2800" dirty="0" smtClean="0"/>
                </a:br>
                <a:endParaRPr lang="en-US" sz="28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800" b="0" i="1" smtClean="0">
                          <a:latin typeface="Cambria Math" panose="02040503050406030204" pitchFamily="18" charset="0"/>
                        </a:rPr>
                        <m:t>𝑃𝑟</m:t>
                      </m:r>
                      <m:r>
                        <a:rPr lang="de-DE" sz="2800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de-DE" sz="2800" b="0" i="1" smtClean="0">
                          <a:latin typeface="Cambria Math" panose="02040503050406030204" pitchFamily="18" charset="0"/>
                        </a:rPr>
                        <m:t>𝑘</m:t>
                      </m:r>
                      <m:sSub>
                        <m:sSubPr>
                          <m:ctrlPr>
                            <a:rPr lang="de-D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←</m:t>
                          </m:r>
                        </m:e>
                        <m:sub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p>
                        <m:sSupPr>
                          <m:ctrlPr>
                            <a:rPr lang="de-D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de-D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de-D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d>
                        <m:dPr>
                          <m:ctrlPr>
                            <a:rPr lang="de-D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de-D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de-D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de-DE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de-D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de-D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de-D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de-D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r>
                  <a:rPr lang="de-DE" sz="2800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:br>
                  <a:rPr lang="de-DE" sz="2800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:r>
                  <a:rPr lang="de-DE" sz="2800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lang="de-DE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800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de-D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de-DE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de-D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  <m:d>
                      <m:dPr>
                        <m:ctrlP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800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</m:t>
                        </m:r>
                        <m:sSub>
                          <m:sSubPr>
                            <m:ctrlPr>
                              <a:rPr lang="de-D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800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de-D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800" i="1" dirty="0" smtClean="0">
                  <a:solidFill>
                    <a:srgbClr val="339933"/>
                  </a:solidFill>
                </a:endParaRPr>
              </a:p>
            </p:txBody>
          </p:sp>
        </mc:Choice>
        <mc:Fallback xmlns="">
          <p:sp>
            <p:nvSpPr>
              <p:cNvPr id="102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5800" y="1844824"/>
                <a:ext cx="7772400" cy="2736304"/>
              </a:xfrm>
              <a:blipFill rotWithShape="0">
                <a:blip r:embed="rId2"/>
                <a:stretch>
                  <a:fillRect l="-1647" t="-4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210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6AD7F-B9E1-42C9-B0E7-8F845BAE635D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416800" cy="9747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Security properties: </a:t>
            </a:r>
            <a:br>
              <a:rPr lang="en-US" dirty="0" smtClean="0"/>
            </a:br>
            <a:r>
              <a:rPr lang="en-US" dirty="0" smtClean="0"/>
              <a:t>Preimage resistance / One-</a:t>
            </a:r>
            <a:r>
              <a:rPr lang="en-US" dirty="0" err="1" smtClean="0"/>
              <a:t>wayness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796412" y="1772816"/>
                <a:ext cx="8024059" cy="4386684"/>
              </a:xfrm>
            </p:spPr>
            <p:txBody>
              <a:bodyPr/>
              <a:lstStyle/>
              <a:p>
                <a:pPr marL="0" indent="0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en-US" sz="2800" i="1" dirty="0" smtClean="0">
                    <a:solidFill>
                      <a:schemeClr val="accent2"/>
                    </a:solidFill>
                  </a:rPr>
                  <a:t>Preimage resistance (PRE)</a:t>
                </a:r>
                <a:r>
                  <a:rPr lang="en-US" sz="2800" dirty="0" smtClean="0"/>
                  <a:t>: </a:t>
                </a:r>
                <a:r>
                  <a:rPr lang="en-US" sz="2800" dirty="0"/>
                  <a:t>For any PPT adversary </a:t>
                </a:r>
                <a:r>
                  <a:rPr lang="en-US" sz="2800" i="1" dirty="0">
                    <a:latin typeface="Times" panose="02020603050405020304" pitchFamily="18" charset="0"/>
                    <a:cs typeface="Times" panose="02020603050405020304" pitchFamily="18" charset="0"/>
                  </a:rPr>
                  <a:t>A</a:t>
                </a:r>
                <a:r>
                  <a:rPr lang="en-US" sz="2800" dirty="0"/>
                  <a:t>, the following probability is negligible in </a:t>
                </a:r>
                <a:r>
                  <a:rPr lang="en-US" sz="2800" i="1" dirty="0">
                    <a:latin typeface="Times" panose="02020603050405020304" pitchFamily="18" charset="0"/>
                    <a:cs typeface="Times" panose="02020603050405020304" pitchFamily="18" charset="0"/>
                  </a:rPr>
                  <a:t>n</a:t>
                </a:r>
                <a:r>
                  <a:rPr lang="en-US" sz="2800" dirty="0"/>
                  <a:t>:</a:t>
                </a:r>
                <a:br>
                  <a:rPr lang="en-US" sz="2800" dirty="0"/>
                </a:br>
                <a:endParaRPr lang="en-US" sz="2800" dirty="0" smtClean="0"/>
              </a:p>
              <a:p>
                <a:pPr marL="0" indent="0">
                  <a:lnSpc>
                    <a:spcPct val="150000"/>
                  </a:lnSpc>
                  <a:spcBef>
                    <a:spcPct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800" b="0" i="1">
                          <a:latin typeface="Cambria Math" panose="02040503050406030204" pitchFamily="18" charset="0"/>
                        </a:rPr>
                        <m:t>𝑃𝑟</m:t>
                      </m:r>
                      <m:r>
                        <a:rPr lang="de-DE" sz="2800" b="0" i="1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de-DE" b="0" i="1">
                          <a:latin typeface="Cambria Math" panose="02040503050406030204" pitchFamily="18" charset="0"/>
                        </a:rPr>
                        <m:t>𝑘</m:t>
                      </m:r>
                      <m:sSub>
                        <m:sSubPr>
                          <m:ctrlPr>
                            <a:rPr lang="de-D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←</m:t>
                          </m:r>
                        </m:e>
                        <m:sub>
                          <m:r>
                            <a:rPr lang="de-DE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p>
                        <m:sSupPr>
                          <m:ctrlPr>
                            <a:rPr lang="de-D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de-DE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de-DE" sz="2800" b="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de-D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sSub>
                        <m:sSubPr>
                          <m:ctrlPr>
                            <a:rPr lang="de-D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←</m:t>
                          </m:r>
                        </m:e>
                        <m:sub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p>
                        <m:sSupPr>
                          <m:ctrlPr>
                            <a:rPr lang="de-D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de-D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</m:t>
                          </m:r>
                          <m:d>
                            <m:dPr>
                              <m:ctrlPr>
                                <a:rPr lang="de-DE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de-D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de-D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de-DE" sz="2800" b="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sSub>
                        <m:sSubPr>
                          <m:ctrlPr>
                            <a:rPr lang="de-D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d>
                        <m:dPr>
                          <m:ctrlPr>
                            <a:rPr lang="de-D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de-D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de-DE" sz="280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spcBef>
                    <a:spcPct val="0"/>
                  </a:spcBef>
                  <a:buNone/>
                </a:pPr>
                <a:r>
                  <a:rPr lang="de-DE" sz="2800" dirty="0" smtClean="0">
                    <a:ea typeface="Cambria Math" panose="02040503050406030204" pitchFamily="18" charset="0"/>
                  </a:rPr>
                  <a:t>      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de-DE" sz="28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</m:t>
                    </m:r>
                    <m:r>
                      <a:rPr lang="de-DE" sz="28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de-DE" sz="28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e>
                    </m:d>
                    <m:r>
                      <a:rPr lang="de-DE" sz="28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de-D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de-D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800" dirty="0" smtClean="0"/>
              </a:p>
              <a:p>
                <a:pPr marL="0" indent="0">
                  <a:spcBef>
                    <a:spcPct val="0"/>
                  </a:spcBef>
                  <a:buNone/>
                </a:pPr>
                <a:endParaRPr lang="en-US" sz="2800" i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02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96412" y="1772816"/>
                <a:ext cx="8024059" cy="4386684"/>
              </a:xfrm>
              <a:blipFill rotWithShape="0">
                <a:blip r:embed="rId2"/>
                <a:stretch>
                  <a:fillRect l="-1596" t="-16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38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6AD7F-B9E1-42C9-B0E7-8F845BAE635D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416800" cy="9747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Formal security properties: </a:t>
            </a:r>
            <a:br>
              <a:rPr lang="en-US" dirty="0" smtClean="0"/>
            </a:br>
            <a:r>
              <a:rPr lang="en-US" dirty="0" smtClean="0"/>
              <a:t>Second-preimage resistance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85800" y="1916832"/>
                <a:ext cx="7772400" cy="424266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i="1" dirty="0" smtClean="0">
                    <a:solidFill>
                      <a:schemeClr val="accent2"/>
                    </a:solidFill>
                  </a:rPr>
                  <a:t>Second-</a:t>
                </a:r>
                <a:r>
                  <a:rPr lang="en-US" sz="2800" i="1" dirty="0" err="1" smtClean="0">
                    <a:solidFill>
                      <a:schemeClr val="accent2"/>
                    </a:solidFill>
                  </a:rPr>
                  <a:t>preimage</a:t>
                </a:r>
                <a:r>
                  <a:rPr lang="en-US" sz="2800" i="1" dirty="0" smtClean="0">
                    <a:solidFill>
                      <a:schemeClr val="accent2"/>
                    </a:solidFill>
                  </a:rPr>
                  <a:t> resistance</a:t>
                </a:r>
                <a:r>
                  <a:rPr lang="en-US" sz="2800" dirty="0" smtClean="0"/>
                  <a:t>: </a:t>
                </a:r>
                <a:r>
                  <a:rPr lang="en-US" sz="2800" dirty="0"/>
                  <a:t>For any PPT adversary </a:t>
                </a:r>
                <a:r>
                  <a:rPr lang="en-US" sz="2800" i="1" dirty="0">
                    <a:latin typeface="Times" panose="02020603050405020304" pitchFamily="18" charset="0"/>
                    <a:cs typeface="Times" panose="02020603050405020304" pitchFamily="18" charset="0"/>
                  </a:rPr>
                  <a:t>A</a:t>
                </a:r>
                <a:r>
                  <a:rPr lang="en-US" sz="2800" dirty="0"/>
                  <a:t>, the following probability is negligible in </a:t>
                </a:r>
                <a:r>
                  <a:rPr lang="en-US" sz="2800" i="1" dirty="0">
                    <a:latin typeface="Times" panose="02020603050405020304" pitchFamily="18" charset="0"/>
                    <a:cs typeface="Times" panose="02020603050405020304" pitchFamily="18" charset="0"/>
                  </a:rPr>
                  <a:t>n</a:t>
                </a:r>
                <a:r>
                  <a:rPr lang="en-US" sz="2800" dirty="0" smtClean="0"/>
                  <a:t>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2800" dirty="0"/>
                  <a:t/>
                </a:r>
                <a:br>
                  <a:rPr lang="en-US" sz="280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800" b="0" i="1">
                          <a:latin typeface="Cambria Math" panose="02040503050406030204" pitchFamily="18" charset="0"/>
                        </a:rPr>
                        <m:t>𝑃𝑟</m:t>
                      </m:r>
                      <m:r>
                        <a:rPr lang="de-DE" sz="2800" b="0" i="1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de-DE" b="0" i="1">
                          <a:latin typeface="Cambria Math" panose="02040503050406030204" pitchFamily="18" charset="0"/>
                        </a:rPr>
                        <m:t>𝑘</m:t>
                      </m:r>
                      <m:sSub>
                        <m:sSubPr>
                          <m:ctrlPr>
                            <a:rPr lang="de-D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←</m:t>
                          </m:r>
                        </m:e>
                        <m:sub>
                          <m:r>
                            <a:rPr lang="de-DE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p>
                        <m:sSupPr>
                          <m:ctrlPr>
                            <a:rPr lang="de-D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de-DE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de-DE" sz="2800" b="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de-DE" b="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sSub>
                        <m:sSubPr>
                          <m:ctrlPr>
                            <a:rPr lang="de-D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←</m:t>
                          </m:r>
                        </m:e>
                        <m:sub>
                          <m:r>
                            <a:rPr lang="de-DE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p>
                        <m:sSupPr>
                          <m:ctrlPr>
                            <a:rPr lang="de-D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de-DE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</m:t>
                          </m:r>
                          <m:d>
                            <m:dPr>
                              <m:ctrlPr>
                                <a:rPr lang="de-D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de-DE" b="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de-D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de-DE" b="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a:rPr lang="de-DE" sz="2800" b="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de-DE" sz="2800" b="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de-DE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8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de-DE" sz="2800" b="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r>
                  <a:rPr lang="de-DE" sz="2800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:br>
                  <a:rPr lang="de-DE" sz="2800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:r>
                  <a:rPr lang="de-DE" sz="2800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8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e>
                    </m:d>
                    <m:r>
                      <a:rPr lang="de-DE" sz="28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  <m:d>
                      <m:dPr>
                        <m:ctrlPr>
                          <a:rPr lang="de-D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de-DE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</m:t>
                        </m:r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de-D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e>
                    </m:d>
                    <m:r>
                      <a:rPr lang="de-DE" sz="28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800" i="1" dirty="0">
                  <a:solidFill>
                    <a:srgbClr val="339933"/>
                  </a:solidFill>
                </a:endParaRPr>
              </a:p>
            </p:txBody>
          </p:sp>
        </mc:Choice>
        <mc:Fallback xmlns="">
          <p:sp>
            <p:nvSpPr>
              <p:cNvPr id="102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5800" y="1916832"/>
                <a:ext cx="7772400" cy="4242668"/>
              </a:xfrm>
              <a:blipFill rotWithShape="0">
                <a:blip r:embed="rId2"/>
                <a:stretch>
                  <a:fillRect l="-1647" t="-2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18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Transform an algorithm for problem </a:t>
            </a:r>
            <a:r>
              <a:rPr lang="en-US" dirty="0" smtClean="0"/>
              <a:t>1</a:t>
            </a:r>
            <a:r>
              <a:rPr lang="en-US" dirty="0" smtClean="0"/>
              <a:t> into an algorithm for problem 2. </a:t>
            </a:r>
          </a:p>
          <a:p>
            <a:r>
              <a:rPr lang="en-US" dirty="0" smtClean="0"/>
              <a:t>“</a:t>
            </a:r>
            <a:r>
              <a:rPr lang="en-US" dirty="0" smtClean="0"/>
              <a:t>Reduces problem 2 to problem 1“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(I can solve problem 2 by solving problem 1)</a:t>
            </a:r>
          </a:p>
          <a:p>
            <a:r>
              <a:rPr lang="en-US" dirty="0" smtClean="0"/>
              <a:t>Allows to relate the hardness of problems: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 there exists an </a:t>
            </a:r>
            <a:r>
              <a:rPr lang="en-US" dirty="0" smtClean="0">
                <a:solidFill>
                  <a:srgbClr val="0070C0"/>
                </a:solidFill>
              </a:rPr>
              <a:t>efficient</a:t>
            </a:r>
            <a:r>
              <a:rPr lang="en-US" dirty="0" smtClean="0"/>
              <a:t> reduction that reduces problem 2 to problem 1 then an </a:t>
            </a:r>
            <a:r>
              <a:rPr lang="en-US" dirty="0" smtClean="0">
                <a:solidFill>
                  <a:srgbClr val="0070C0"/>
                </a:solidFill>
              </a:rPr>
              <a:t>efficient</a:t>
            </a:r>
            <a:r>
              <a:rPr lang="en-US" dirty="0" smtClean="0"/>
              <a:t> algorithm solving problem 1 can be used to </a:t>
            </a:r>
            <a:r>
              <a:rPr lang="en-US" dirty="0" smtClean="0">
                <a:solidFill>
                  <a:srgbClr val="0070C0"/>
                </a:solidFill>
              </a:rPr>
              <a:t>efficiently</a:t>
            </a:r>
            <a:r>
              <a:rPr lang="en-US" dirty="0" smtClean="0"/>
              <a:t> solve problem 2.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3CFC4-EBD1-4466-832D-026E7D94D47B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609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15494</TotalTime>
  <Words>700</Words>
  <Application>Microsoft Office PowerPoint</Application>
  <PresentationFormat>On-screen Show (4:3)</PresentationFormat>
  <Paragraphs>182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Times</vt:lpstr>
      <vt:lpstr>Wingdings</vt:lpstr>
      <vt:lpstr>Office Theme</vt:lpstr>
      <vt:lpstr>Cryptographic Hash Functions Part I</vt:lpstr>
      <vt:lpstr>How are hash functions used?</vt:lpstr>
      <vt:lpstr>What is a hash function?  - Applied answer</vt:lpstr>
      <vt:lpstr>Intermezzo: Formal treatment</vt:lpstr>
      <vt:lpstr>What is a hash function?  - Formal answer</vt:lpstr>
      <vt:lpstr>Security properties:  Collision resistance</vt:lpstr>
      <vt:lpstr>Security properties:  Preimage resistance / One-wayness</vt:lpstr>
      <vt:lpstr>Formal security properties:  Second-preimage resistance </vt:lpstr>
      <vt:lpstr>Reductions</vt:lpstr>
      <vt:lpstr>Reductions II</vt:lpstr>
      <vt:lpstr>PowerPoint Presentation</vt:lpstr>
      <vt:lpstr>Easy start: CR -&gt; SPR</vt:lpstr>
      <vt:lpstr>SPR -&gt; PRE ?</vt:lpstr>
      <vt:lpstr>SPR -&gt; PRE ?</vt:lpstr>
      <vt:lpstr>SPR -&gt; PRE ?</vt:lpstr>
      <vt:lpstr>SPR -&gt; PRE ?</vt:lpstr>
      <vt:lpstr>Summary: Relations</vt:lpstr>
      <vt:lpstr>generic (brute force) attacks</vt:lpstr>
      <vt:lpstr>birthday paradox</vt:lpstr>
      <vt:lpstr>meaningful birthdaying</vt:lpstr>
      <vt:lpstr>implementing birthdaying</vt:lpstr>
      <vt:lpstr>Pollard-ρ and Floyd cycle finding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Hash-based Signatures</dc:title>
  <dc:creator>huelsing</dc:creator>
  <cp:lastModifiedBy>huelsing</cp:lastModifiedBy>
  <cp:revision>139</cp:revision>
  <dcterms:created xsi:type="dcterms:W3CDTF">2015-06-01T12:22:23Z</dcterms:created>
  <dcterms:modified xsi:type="dcterms:W3CDTF">2019-09-18T15:13:48Z</dcterms:modified>
</cp:coreProperties>
</file>