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3" r:id="rId3"/>
    <p:sldId id="394" r:id="rId4"/>
    <p:sldId id="395" r:id="rId5"/>
    <p:sldId id="361" r:id="rId6"/>
    <p:sldId id="363" r:id="rId7"/>
    <p:sldId id="365" r:id="rId8"/>
    <p:sldId id="366" r:id="rId9"/>
    <p:sldId id="367" r:id="rId10"/>
    <p:sldId id="368" r:id="rId11"/>
    <p:sldId id="396" r:id="rId12"/>
    <p:sldId id="389" r:id="rId13"/>
    <p:sldId id="398" r:id="rId14"/>
    <p:sldId id="397" r:id="rId15"/>
    <p:sldId id="404" r:id="rId16"/>
    <p:sldId id="400" r:id="rId17"/>
    <p:sldId id="399" r:id="rId18"/>
    <p:sldId id="401" r:id="rId19"/>
    <p:sldId id="402" r:id="rId20"/>
    <p:sldId id="403" r:id="rId21"/>
    <p:sldId id="369" r:id="rId22"/>
    <p:sldId id="370" r:id="rId23"/>
    <p:sldId id="371" r:id="rId24"/>
    <p:sldId id="372" r:id="rId25"/>
    <p:sldId id="374" r:id="rId26"/>
    <p:sldId id="379" r:id="rId27"/>
    <p:sldId id="388" r:id="rId28"/>
    <p:sldId id="392" r:id="rId29"/>
    <p:sldId id="405" r:id="rId30"/>
    <p:sldId id="385" r:id="rId31"/>
    <p:sldId id="387" r:id="rId32"/>
    <p:sldId id="316" r:id="rId33"/>
    <p:sldId id="292" r:id="rId34"/>
    <p:sldId id="333" r:id="rId35"/>
    <p:sldId id="334" r:id="rId36"/>
    <p:sldId id="352" r:id="rId37"/>
    <p:sldId id="383" r:id="rId38"/>
    <p:sldId id="353" r:id="rId39"/>
    <p:sldId id="354" r:id="rId40"/>
    <p:sldId id="355" r:id="rId41"/>
    <p:sldId id="356" r:id="rId42"/>
    <p:sldId id="357" r:id="rId43"/>
    <p:sldId id="360" r:id="rId44"/>
    <p:sldId id="343" r:id="rId45"/>
    <p:sldId id="391" r:id="rId46"/>
    <p:sldId id="27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D1D7413-55AB-45D7-A28F-796F57346FC5}">
          <p14:sldIdLst>
            <p14:sldId id="256"/>
            <p14:sldId id="393"/>
            <p14:sldId id="394"/>
            <p14:sldId id="395"/>
            <p14:sldId id="361"/>
            <p14:sldId id="363"/>
            <p14:sldId id="365"/>
            <p14:sldId id="366"/>
            <p14:sldId id="367"/>
            <p14:sldId id="368"/>
            <p14:sldId id="396"/>
            <p14:sldId id="389"/>
            <p14:sldId id="398"/>
            <p14:sldId id="397"/>
            <p14:sldId id="404"/>
            <p14:sldId id="400"/>
            <p14:sldId id="399"/>
            <p14:sldId id="401"/>
            <p14:sldId id="402"/>
            <p14:sldId id="403"/>
          </p14:sldIdLst>
        </p14:section>
        <p14:section name="Untitled Section" id="{713F2208-5372-4F60-B0FD-195BEA4C48C8}">
          <p14:sldIdLst>
            <p14:sldId id="369"/>
            <p14:sldId id="370"/>
            <p14:sldId id="371"/>
            <p14:sldId id="372"/>
            <p14:sldId id="374"/>
            <p14:sldId id="379"/>
            <p14:sldId id="388"/>
            <p14:sldId id="392"/>
            <p14:sldId id="405"/>
            <p14:sldId id="385"/>
            <p14:sldId id="387"/>
            <p14:sldId id="316"/>
            <p14:sldId id="292"/>
            <p14:sldId id="333"/>
            <p14:sldId id="334"/>
            <p14:sldId id="352"/>
            <p14:sldId id="383"/>
            <p14:sldId id="353"/>
            <p14:sldId id="354"/>
            <p14:sldId id="355"/>
            <p14:sldId id="356"/>
            <p14:sldId id="357"/>
            <p14:sldId id="360"/>
            <p14:sldId id="343"/>
            <p14:sldId id="39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53738D"/>
    <a:srgbClr val="006666"/>
    <a:srgbClr val="00326E"/>
    <a:srgbClr val="DF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E19E5-F285-4C31-A9D8-C71D8A0AB0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D25EF7-3012-4D86-8E0D-B0AFCC407EA5}">
      <dgm:prSet phldrT="[Text]"/>
      <dgm:spPr/>
      <dgm:t>
        <a:bodyPr/>
        <a:lstStyle/>
        <a:p>
          <a:r>
            <a:rPr lang="de-DE" dirty="0" smtClean="0"/>
            <a:t>Permutation / Block cipher</a:t>
          </a:r>
          <a:endParaRPr lang="en-US" dirty="0"/>
        </a:p>
      </dgm:t>
    </dgm:pt>
    <dgm:pt modelId="{E00D9F48-EBCE-4DB8-92DE-BECE18CAF4A6}" type="parTrans" cxnId="{9D3E91CA-90E9-4A54-AA36-19C34AA23DD6}">
      <dgm:prSet/>
      <dgm:spPr/>
      <dgm:t>
        <a:bodyPr/>
        <a:lstStyle/>
        <a:p>
          <a:endParaRPr lang="en-US"/>
        </a:p>
      </dgm:t>
    </dgm:pt>
    <dgm:pt modelId="{560C1ABC-BBD4-4341-AB41-2B612D87EEF5}" type="sibTrans" cxnId="{9D3E91CA-90E9-4A54-AA36-19C34AA23DD6}">
      <dgm:prSet/>
      <dgm:spPr/>
      <dgm:t>
        <a:bodyPr/>
        <a:lstStyle/>
        <a:p>
          <a:endParaRPr lang="en-US"/>
        </a:p>
      </dgm:t>
    </dgm:pt>
    <dgm:pt modelId="{AC865B7A-B124-44F6-9D0F-297C00514C59}">
      <dgm:prSet phldrT="[Text]"/>
      <dgm:spPr/>
      <dgm:t>
        <a:bodyPr/>
        <a:lstStyle/>
        <a:p>
          <a:r>
            <a:rPr lang="de-DE" dirty="0" smtClean="0"/>
            <a:t>Compression function</a:t>
          </a:r>
          <a:endParaRPr lang="en-US" dirty="0"/>
        </a:p>
      </dgm:t>
    </dgm:pt>
    <dgm:pt modelId="{69CA29D2-F540-48BC-B553-96E41EB56E93}" type="parTrans" cxnId="{C04BD494-4EA9-44E1-8368-7186B0E98913}">
      <dgm:prSet/>
      <dgm:spPr/>
      <dgm:t>
        <a:bodyPr/>
        <a:lstStyle/>
        <a:p>
          <a:endParaRPr lang="en-US"/>
        </a:p>
      </dgm:t>
    </dgm:pt>
    <dgm:pt modelId="{8DAB5963-04DB-4174-9345-E74249D47FFE}" type="sibTrans" cxnId="{C04BD494-4EA9-44E1-8368-7186B0E98913}">
      <dgm:prSet/>
      <dgm:spPr/>
      <dgm:t>
        <a:bodyPr/>
        <a:lstStyle/>
        <a:p>
          <a:endParaRPr lang="en-US"/>
        </a:p>
      </dgm:t>
    </dgm:pt>
    <dgm:pt modelId="{3E0E3628-3C2E-4023-A78C-6A45E16800DD}">
      <dgm:prSet phldrT="[Text]"/>
      <dgm:spPr/>
      <dgm:t>
        <a:bodyPr/>
        <a:lstStyle/>
        <a:p>
          <a:r>
            <a:rPr lang="de-DE" dirty="0" smtClean="0"/>
            <a:t>Hash function</a:t>
          </a:r>
          <a:endParaRPr lang="en-US" dirty="0"/>
        </a:p>
      </dgm:t>
    </dgm:pt>
    <dgm:pt modelId="{6D462CC1-2CD3-4C8A-80A8-5E384B268076}" type="parTrans" cxnId="{1EA8103A-7BBA-4DD6-95BA-480E8BD71411}">
      <dgm:prSet/>
      <dgm:spPr/>
      <dgm:t>
        <a:bodyPr/>
        <a:lstStyle/>
        <a:p>
          <a:endParaRPr lang="en-US"/>
        </a:p>
      </dgm:t>
    </dgm:pt>
    <dgm:pt modelId="{2E84B4BB-B631-4183-AF29-4B2AF7E92461}" type="sibTrans" cxnId="{1EA8103A-7BBA-4DD6-95BA-480E8BD71411}">
      <dgm:prSet/>
      <dgm:spPr/>
      <dgm:t>
        <a:bodyPr/>
        <a:lstStyle/>
        <a:p>
          <a:endParaRPr lang="en-US"/>
        </a:p>
      </dgm:t>
    </dgm:pt>
    <dgm:pt modelId="{84E057F5-832B-4FE7-BA38-9F80A2660332}" type="pres">
      <dgm:prSet presAssocID="{DDEE19E5-F285-4C31-A9D8-C71D8A0AB040}" presName="Name0" presStyleCnt="0">
        <dgm:presLayoutVars>
          <dgm:dir/>
          <dgm:resizeHandles val="exact"/>
        </dgm:presLayoutVars>
      </dgm:prSet>
      <dgm:spPr/>
    </dgm:pt>
    <dgm:pt modelId="{E1D6AA91-66B4-4548-8C70-B4C703CD06E8}" type="pres">
      <dgm:prSet presAssocID="{79D25EF7-3012-4D86-8E0D-B0AFCC407E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E0CF0-E306-4E64-930F-ED3AC02C3A9A}" type="pres">
      <dgm:prSet presAssocID="{560C1ABC-BBD4-4341-AB41-2B612D87EE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BE6A962-C1A6-4748-BFDB-7A7FA1AF9CF4}" type="pres">
      <dgm:prSet presAssocID="{560C1ABC-BBD4-4341-AB41-2B612D87EEF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A27D542-9249-498C-AA3E-0B1069DD4935}" type="pres">
      <dgm:prSet presAssocID="{AC865B7A-B124-44F6-9D0F-297C00514C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A32EA-3E74-4D2D-9DBF-28B3CE71D534}" type="pres">
      <dgm:prSet presAssocID="{8DAB5963-04DB-4174-9345-E74249D47FF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9DFCFD7-340E-4CD4-8D8C-0F560C60F6B0}" type="pres">
      <dgm:prSet presAssocID="{8DAB5963-04DB-4174-9345-E74249D47FF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9F4E58E-D94A-4B0A-85D0-241933651219}" type="pres">
      <dgm:prSet presAssocID="{3E0E3628-3C2E-4023-A78C-6A45E16800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8D86F-CC83-48A8-AF4D-FE1D297130CB}" type="presOf" srcId="{79D25EF7-3012-4D86-8E0D-B0AFCC407EA5}" destId="{E1D6AA91-66B4-4548-8C70-B4C703CD06E8}" srcOrd="0" destOrd="0" presId="urn:microsoft.com/office/officeart/2005/8/layout/process1"/>
    <dgm:cxn modelId="{C8F4F082-3F51-47DC-81B4-59B63D036300}" type="presOf" srcId="{560C1ABC-BBD4-4341-AB41-2B612D87EEF5}" destId="{FBE6A962-C1A6-4748-BFDB-7A7FA1AF9CF4}" srcOrd="1" destOrd="0" presId="urn:microsoft.com/office/officeart/2005/8/layout/process1"/>
    <dgm:cxn modelId="{0C7BBC7E-667E-43CF-9526-DF879B49EAA5}" type="presOf" srcId="{560C1ABC-BBD4-4341-AB41-2B612D87EEF5}" destId="{62DE0CF0-E306-4E64-930F-ED3AC02C3A9A}" srcOrd="0" destOrd="0" presId="urn:microsoft.com/office/officeart/2005/8/layout/process1"/>
    <dgm:cxn modelId="{9D3E91CA-90E9-4A54-AA36-19C34AA23DD6}" srcId="{DDEE19E5-F285-4C31-A9D8-C71D8A0AB040}" destId="{79D25EF7-3012-4D86-8E0D-B0AFCC407EA5}" srcOrd="0" destOrd="0" parTransId="{E00D9F48-EBCE-4DB8-92DE-BECE18CAF4A6}" sibTransId="{560C1ABC-BBD4-4341-AB41-2B612D87EEF5}"/>
    <dgm:cxn modelId="{8E9CDE50-8685-471F-91AF-5B227F4F17DF}" type="presOf" srcId="{AC865B7A-B124-44F6-9D0F-297C00514C59}" destId="{BA27D542-9249-498C-AA3E-0B1069DD4935}" srcOrd="0" destOrd="0" presId="urn:microsoft.com/office/officeart/2005/8/layout/process1"/>
    <dgm:cxn modelId="{1EA8103A-7BBA-4DD6-95BA-480E8BD71411}" srcId="{DDEE19E5-F285-4C31-A9D8-C71D8A0AB040}" destId="{3E0E3628-3C2E-4023-A78C-6A45E16800DD}" srcOrd="2" destOrd="0" parTransId="{6D462CC1-2CD3-4C8A-80A8-5E384B268076}" sibTransId="{2E84B4BB-B631-4183-AF29-4B2AF7E92461}"/>
    <dgm:cxn modelId="{329819AF-18EB-42EE-8F2E-4971695227C4}" type="presOf" srcId="{8DAB5963-04DB-4174-9345-E74249D47FFE}" destId="{C9DFCFD7-340E-4CD4-8D8C-0F560C60F6B0}" srcOrd="1" destOrd="0" presId="urn:microsoft.com/office/officeart/2005/8/layout/process1"/>
    <dgm:cxn modelId="{4CF2E153-BB17-4D18-A2BB-7F513B24B6E0}" type="presOf" srcId="{DDEE19E5-F285-4C31-A9D8-C71D8A0AB040}" destId="{84E057F5-832B-4FE7-BA38-9F80A2660332}" srcOrd="0" destOrd="0" presId="urn:microsoft.com/office/officeart/2005/8/layout/process1"/>
    <dgm:cxn modelId="{C04BD494-4EA9-44E1-8368-7186B0E98913}" srcId="{DDEE19E5-F285-4C31-A9D8-C71D8A0AB040}" destId="{AC865B7A-B124-44F6-9D0F-297C00514C59}" srcOrd="1" destOrd="0" parTransId="{69CA29D2-F540-48BC-B553-96E41EB56E93}" sibTransId="{8DAB5963-04DB-4174-9345-E74249D47FFE}"/>
    <dgm:cxn modelId="{2CBB9647-1F3A-4D5D-A35F-B7DA94777EA2}" type="presOf" srcId="{3E0E3628-3C2E-4023-A78C-6A45E16800DD}" destId="{29F4E58E-D94A-4B0A-85D0-241933651219}" srcOrd="0" destOrd="0" presId="urn:microsoft.com/office/officeart/2005/8/layout/process1"/>
    <dgm:cxn modelId="{B2749ABD-CA9F-462F-BC67-50EAD11BC907}" type="presOf" srcId="{8DAB5963-04DB-4174-9345-E74249D47FFE}" destId="{B3EA32EA-3E74-4D2D-9DBF-28B3CE71D534}" srcOrd="0" destOrd="0" presId="urn:microsoft.com/office/officeart/2005/8/layout/process1"/>
    <dgm:cxn modelId="{2D24831C-0F2E-4783-BBD6-ADEA039EF73C}" type="presParOf" srcId="{84E057F5-832B-4FE7-BA38-9F80A2660332}" destId="{E1D6AA91-66B4-4548-8C70-B4C703CD06E8}" srcOrd="0" destOrd="0" presId="urn:microsoft.com/office/officeart/2005/8/layout/process1"/>
    <dgm:cxn modelId="{1DA523BC-A4C3-45BA-8BDA-E7185F6B1912}" type="presParOf" srcId="{84E057F5-832B-4FE7-BA38-9F80A2660332}" destId="{62DE0CF0-E306-4E64-930F-ED3AC02C3A9A}" srcOrd="1" destOrd="0" presId="urn:microsoft.com/office/officeart/2005/8/layout/process1"/>
    <dgm:cxn modelId="{FBFBE269-2AAE-4BFE-8F7F-385615BEFC6C}" type="presParOf" srcId="{62DE0CF0-E306-4E64-930F-ED3AC02C3A9A}" destId="{FBE6A962-C1A6-4748-BFDB-7A7FA1AF9CF4}" srcOrd="0" destOrd="0" presId="urn:microsoft.com/office/officeart/2005/8/layout/process1"/>
    <dgm:cxn modelId="{2474F42D-8E69-4EDC-924A-7E1EB5FA6920}" type="presParOf" srcId="{84E057F5-832B-4FE7-BA38-9F80A2660332}" destId="{BA27D542-9249-498C-AA3E-0B1069DD4935}" srcOrd="2" destOrd="0" presId="urn:microsoft.com/office/officeart/2005/8/layout/process1"/>
    <dgm:cxn modelId="{5B3597B3-2586-4570-915F-A0D1F135A502}" type="presParOf" srcId="{84E057F5-832B-4FE7-BA38-9F80A2660332}" destId="{B3EA32EA-3E74-4D2D-9DBF-28B3CE71D534}" srcOrd="3" destOrd="0" presId="urn:microsoft.com/office/officeart/2005/8/layout/process1"/>
    <dgm:cxn modelId="{720B9D74-6C7F-48B4-AFA0-F750E1D85D95}" type="presParOf" srcId="{B3EA32EA-3E74-4D2D-9DBF-28B3CE71D534}" destId="{C9DFCFD7-340E-4CD4-8D8C-0F560C60F6B0}" srcOrd="0" destOrd="0" presId="urn:microsoft.com/office/officeart/2005/8/layout/process1"/>
    <dgm:cxn modelId="{CD049098-A711-4706-A1D0-7356C483C060}" type="presParOf" srcId="{84E057F5-832B-4FE7-BA38-9F80A2660332}" destId="{29F4E58E-D94A-4B0A-85D0-2419336512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6AA91-66B4-4548-8C70-B4C703CD06E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Permutation / Block cipher</a:t>
          </a:r>
          <a:endParaRPr lang="en-US" sz="1800" kern="1200" dirty="0"/>
        </a:p>
      </dsp:txBody>
      <dsp:txXfrm>
        <a:off x="33499" y="1579724"/>
        <a:ext cx="1545106" cy="904550"/>
      </dsp:txXfrm>
    </dsp:sp>
    <dsp:sp modelId="{62DE0CF0-E306-4E64-930F-ED3AC02C3A9A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66887" y="1912856"/>
        <a:ext cx="237646" cy="238286"/>
      </dsp:txXfrm>
    </dsp:sp>
    <dsp:sp modelId="{BA27D542-9249-498C-AA3E-0B1069DD4935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Compression function</a:t>
          </a:r>
          <a:endParaRPr lang="en-US" sz="1800" kern="1200" dirty="0"/>
        </a:p>
      </dsp:txBody>
      <dsp:txXfrm>
        <a:off x="2275446" y="1579724"/>
        <a:ext cx="1545106" cy="904550"/>
      </dsp:txXfrm>
    </dsp:sp>
    <dsp:sp modelId="{B3EA32EA-3E74-4D2D-9DBF-28B3CE71D534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8834" y="1912856"/>
        <a:ext cx="237646" cy="238286"/>
      </dsp:txXfrm>
    </dsp:sp>
    <dsp:sp modelId="{29F4E58E-D94A-4B0A-85D0-241933651219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Hash function</a:t>
          </a:r>
          <a:endParaRPr lang="en-US" sz="18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C825C22A-69BC-4762-B5EB-32F1A3C2A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DE252DD6-EC83-45A9-BE5F-1FB17BADA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Allows to find 2nd</a:t>
            </a:r>
            <a:r>
              <a:rPr lang="de-DE" baseline="0" dirty="0" smtClean="0"/>
              <a:t> preimage in birthday time...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52DD6-EC83-45A9-BE5F-1FB17BADA6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D28D7-B164-404F-ABF2-84DCD570DD5A}" type="slidenum">
              <a:rPr lang="en-US"/>
              <a:pPr/>
              <a:t>33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83518-B50C-4A5B-8A3F-8A91CC654A8D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04446-DDAA-4237-AFE9-51CF70BE9DF1}" type="slidenum">
              <a:rPr lang="en-US"/>
              <a:pPr/>
              <a:t>43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3738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 descr="tuetek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700"/>
            <a:ext cx="1981200" cy="215900"/>
          </a:xfrm>
          <a:prstGeom prst="rect">
            <a:avLst/>
          </a:prstGeom>
          <a:noFill/>
        </p:spPr>
      </p:pic>
      <p:pic>
        <p:nvPicPr>
          <p:cNvPr id="5126" name="Picture 6" descr="TUElogoStand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975"/>
            <a:ext cx="914400" cy="403225"/>
          </a:xfrm>
          <a:prstGeom prst="rect">
            <a:avLst/>
          </a:prstGeom>
          <a:noFill/>
        </p:spPr>
      </p:pic>
      <p:pic>
        <p:nvPicPr>
          <p:cNvPr id="5134" name="Picture 14" descr="LinCol1bi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71437"/>
          </a:xfrm>
          <a:prstGeom prst="rect">
            <a:avLst/>
          </a:prstGeom>
          <a:noFill/>
        </p:spPr>
      </p:pic>
      <p:pic>
        <p:nvPicPr>
          <p:cNvPr id="5135" name="Picture 15" descr="LinCol2bi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9144000" cy="7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F9EE4-E3BD-4EB4-99B1-BC387DB92E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992BD-7863-4291-A607-F16D92BFE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81000"/>
            <a:ext cx="6362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>
            <a:lvl1pPr>
              <a:defRPr/>
            </a:lvl1pPr>
          </a:lstStyle>
          <a:p>
            <a:fld id="{CFF8F2E3-8482-42EE-B574-92C51FA86D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81000"/>
            <a:ext cx="6362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75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97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>
            <a:lvl1pPr>
              <a:defRPr/>
            </a:lvl1pPr>
          </a:lstStyle>
          <a:p>
            <a:fld id="{836997D0-DFA4-43BB-A82F-F89DBFFA4A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3CFC4-EBD1-4466-832D-026E7D94D4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E49D7-62DD-42C2-8AE4-DE4456A6F8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0D39BD-43C8-4529-A746-4E1431D18E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874A4-D9B0-4B58-81BB-A01488D6F3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E4927-DEDC-42F2-8FDD-8F31DF42A3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8280D3-F13D-4633-BFCA-DC3AEF4D9E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DA5398-D451-44A0-B60D-6CE4455E0E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D189AA-1E94-4A16-A60D-6E4291DFFD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0" y="381000"/>
            <a:ext cx="636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875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847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326E"/>
                </a:solidFill>
                <a:latin typeface="+mn-lt"/>
              </a:defRPr>
            </a:lvl1pPr>
          </a:lstStyle>
          <a:p>
            <a:fld id="{25CDAE81-9515-4030-9DBB-9AF085238B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53738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4" name="Picture 8" descr="tuetek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93700"/>
            <a:ext cx="1981200" cy="215900"/>
          </a:xfrm>
          <a:prstGeom prst="rect">
            <a:avLst/>
          </a:prstGeom>
          <a:noFill/>
        </p:spPr>
      </p:pic>
      <p:pic>
        <p:nvPicPr>
          <p:cNvPr id="4105" name="Picture 9" descr="TUElogoStanda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3975"/>
            <a:ext cx="914400" cy="403225"/>
          </a:xfrm>
          <a:prstGeom prst="rect">
            <a:avLst/>
          </a:prstGeom>
          <a:noFill/>
        </p:spPr>
      </p:pic>
      <p:pic>
        <p:nvPicPr>
          <p:cNvPr id="4111" name="Picture 15" descr="LinCol1bi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20713"/>
            <a:ext cx="9144000" cy="71437"/>
          </a:xfrm>
          <a:prstGeom prst="rect">
            <a:avLst/>
          </a:prstGeom>
          <a:noFill/>
        </p:spPr>
      </p:pic>
      <p:pic>
        <p:nvPicPr>
          <p:cNvPr id="4112" name="Picture 16" descr="LinCol2bi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92150"/>
            <a:ext cx="9144000" cy="73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326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53738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3738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53738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Cryptographic Hash Functions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45125"/>
            <a:ext cx="7772400" cy="650875"/>
          </a:xfrm>
        </p:spPr>
        <p:txBody>
          <a:bodyPr/>
          <a:lstStyle/>
          <a:p>
            <a:r>
              <a:rPr lang="de-DE" dirty="0" smtClean="0"/>
              <a:t>Andreas Hülsing, TU/e</a:t>
            </a:r>
            <a:endParaRPr lang="en-US" dirty="0" smtClean="0"/>
          </a:p>
          <a:p>
            <a:r>
              <a:rPr lang="en-US" dirty="0" smtClean="0"/>
              <a:t>Some slides by </a:t>
            </a:r>
            <a:r>
              <a:rPr lang="en-US" dirty="0" err="1" smtClean="0"/>
              <a:t>Sebastiaan</a:t>
            </a:r>
            <a:r>
              <a:rPr lang="en-US" dirty="0" smtClean="0"/>
              <a:t> de Hoogh, </a:t>
            </a:r>
            <a:r>
              <a:rPr lang="en-US" dirty="0"/>
              <a:t>TU/e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3573463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53738D"/>
                </a:solidFill>
                <a:latin typeface="Arial" pitchFamily="34" charset="0"/>
              </a:rPr>
              <a:t>Cryptography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680E-1F0E-4A4C-AD67-75990171D87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 function collisions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</p:spPr>
            <p:txBody>
              <a:bodyPr/>
              <a:lstStyle/>
              <a:p>
                <a:r>
                  <a:rPr lang="en-US" sz="2000" i="1" dirty="0" smtClean="0">
                    <a:solidFill>
                      <a:schemeClr val="accent2"/>
                    </a:solidFill>
                  </a:rPr>
                  <a:t>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endParaRPr lang="en-US" sz="2000" dirty="0"/>
              </a:p>
              <a:p>
                <a:r>
                  <a:rPr lang="en-US" sz="2000" i="1" dirty="0">
                    <a:solidFill>
                      <a:schemeClr val="accent2"/>
                    </a:solidFill>
                  </a:rPr>
                  <a:t>pseudo-collision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>
                    <a:solidFill>
                      <a:schemeClr val="accent2"/>
                    </a:solidFill>
                  </a:rPr>
                  <a:t>Theorem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): If the compression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 </a:t>
                </a:r>
                <a:r>
                  <a:rPr lang="en-US" sz="2000" dirty="0"/>
                  <a:t>is pseudo-collision resistant, then a hash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h</a:t>
                </a:r>
                <a:r>
                  <a:rPr lang="en-US" sz="2000" dirty="0"/>
                  <a:t> derived by 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 iterated compression is collision resistant.</a:t>
                </a:r>
              </a:p>
              <a:p>
                <a:pPr lvl="1"/>
                <a:r>
                  <a:rPr lang="en-US" sz="1600" dirty="0"/>
                  <a:t>Proof: </a:t>
                </a:r>
                <a:r>
                  <a:rPr lang="en-US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, then</a:t>
                </a:r>
                <a:endParaRPr lang="en-US" sz="1600" dirty="0"/>
              </a:p>
              <a:p>
                <a:pPr lvl="2"/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1600" b="1" i="1" smtClean="0">
                        <a:solidFill>
                          <a:srgbClr val="339933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/>
                  <a:t> same size: locate </a:t>
                </a:r>
                <a:r>
                  <a:rPr lang="en-US" sz="1600" dirty="0"/>
                  <a:t>the iteration where </a:t>
                </a:r>
                <a:r>
                  <a:rPr lang="en-US" sz="1600" dirty="0" smtClean="0"/>
                  <a:t>pseudo-collision </a:t>
                </a:r>
                <a:r>
                  <a:rPr lang="en-US" sz="1600" dirty="0" smtClean="0"/>
                  <a:t>occurs</a:t>
                </a:r>
              </a:p>
              <a:p>
                <a:pPr lvl="2"/>
                <a:r>
                  <a:rPr lang="en-US" sz="1600" dirty="0" smtClean="0"/>
                  <a:t>Else a </a:t>
                </a:r>
                <a:r>
                  <a:rPr lang="en-US" sz="1600" dirty="0" smtClean="0"/>
                  <a:t>pseudo-collision </a:t>
                </a:r>
                <a:r>
                  <a:rPr lang="en-US" sz="1600" dirty="0" smtClean="0"/>
                  <a:t>for </a:t>
                </a:r>
                <a:r>
                  <a:rPr lang="en-US" sz="1600" dirty="0" smtClean="0">
                    <a:solidFill>
                      <a:srgbClr val="339933"/>
                    </a:solidFill>
                  </a:rPr>
                  <a:t>CF</a:t>
                </a:r>
                <a:r>
                  <a:rPr lang="en-US" sz="1600" dirty="0" smtClean="0"/>
                  <a:t> appears in the last blocks (cont. length)</a:t>
                </a:r>
                <a:endParaRPr lang="en-US" sz="1600" dirty="0"/>
              </a:p>
              <a:p>
                <a:r>
                  <a:rPr lang="en-US" sz="2000" dirty="0"/>
                  <a:t>Note: </a:t>
                </a:r>
              </a:p>
              <a:p>
                <a:pPr lvl="1"/>
                <a:r>
                  <a:rPr lang="en-US" sz="1600" dirty="0"/>
                  <a:t>a method to find pseudo-collisions does not lead to a method to find collisions for the hash function </a:t>
                </a:r>
              </a:p>
              <a:p>
                <a:pPr lvl="1"/>
                <a:r>
                  <a:rPr lang="en-US" sz="1600" dirty="0"/>
                  <a:t>a method to find collisions for the compression function is almost a method to find collisions for the hash function, we ‘only’ have a wrong </a:t>
                </a:r>
                <a:r>
                  <a:rPr lang="en-US" sz="1600" i="1" dirty="0">
                    <a:solidFill>
                      <a:srgbClr val="339933"/>
                    </a:solidFill>
                  </a:rPr>
                  <a:t>IHV</a:t>
                </a:r>
              </a:p>
            </p:txBody>
          </p:sp>
        </mc:Choice>
        <mc:Fallback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  <a:blipFill rotWithShape="0">
                <a:blip r:embed="rId2"/>
                <a:stretch>
                  <a:fillRect l="-651" t="-533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400" i="1" dirty="0">
                <a:solidFill>
                  <a:schemeClr val="accent2"/>
                </a:solidFill>
              </a:rPr>
              <a:t>Given:</a:t>
            </a:r>
            <a:endParaRPr lang="en-US" sz="24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accent2"/>
                </a:solidFill>
              </a:rPr>
              <a:t>permutation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rgbClr val="339933"/>
                </a:solidFill>
              </a:rPr>
              <a:t>f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>
                <a:solidFill>
                  <a:srgbClr val="339933"/>
                </a:solidFill>
              </a:rPr>
              <a:t>: {</a:t>
            </a:r>
            <a:r>
              <a:rPr lang="en-US" sz="2400" dirty="0" smtClean="0">
                <a:solidFill>
                  <a:srgbClr val="339933"/>
                </a:solidFill>
              </a:rPr>
              <a:t>0,1}</a:t>
            </a:r>
            <a:r>
              <a:rPr lang="en-US" sz="2400" i="1" baseline="30000" dirty="0" smtClean="0">
                <a:solidFill>
                  <a:srgbClr val="339933"/>
                </a:solidFill>
              </a:rPr>
              <a:t>b</a:t>
            </a:r>
            <a:r>
              <a:rPr lang="en-US" sz="2400" dirty="0" smtClean="0">
                <a:solidFill>
                  <a:srgbClr val="339933"/>
                </a:solidFill>
              </a:rPr>
              <a:t> </a:t>
            </a:r>
            <a:r>
              <a:rPr lang="en-US" sz="2400" dirty="0" smtClean="0">
                <a:solidFill>
                  <a:srgbClr val="339933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339933"/>
                </a:solidFill>
                <a:sym typeface="Wingdings" pitchFamily="2" charset="2"/>
              </a:rPr>
              <a:t>{</a:t>
            </a:r>
            <a:r>
              <a:rPr lang="en-US" sz="2400" dirty="0" smtClean="0">
                <a:solidFill>
                  <a:srgbClr val="339933"/>
                </a:solidFill>
                <a:sym typeface="Wingdings" pitchFamily="2" charset="2"/>
              </a:rPr>
              <a:t>0,1}</a:t>
            </a:r>
            <a:r>
              <a:rPr lang="en-US" sz="2400" i="1" baseline="30000" dirty="0" smtClean="0">
                <a:solidFill>
                  <a:srgbClr val="339933"/>
                </a:solidFill>
                <a:sym typeface="Wingdings" pitchFamily="2" charset="2"/>
              </a:rPr>
              <a:t>b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de-DE" sz="2400" i="1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400" i="1" dirty="0">
                <a:solidFill>
                  <a:schemeClr val="accent2"/>
                </a:solidFill>
              </a:rPr>
              <a:t>Goal:</a:t>
            </a:r>
          </a:p>
          <a:p>
            <a:pPr>
              <a:lnSpc>
                <a:spcPct val="90000"/>
              </a:lnSpc>
            </a:pPr>
            <a:r>
              <a:rPr lang="de-DE" sz="2400" i="1" dirty="0">
                <a:solidFill>
                  <a:schemeClr val="accent2"/>
                </a:solidFill>
              </a:rPr>
              <a:t>Hash function:</a:t>
            </a:r>
            <a:r>
              <a:rPr lang="en-US" sz="2400" i="1" dirty="0">
                <a:solidFill>
                  <a:srgbClr val="339933"/>
                </a:solidFill>
              </a:rPr>
              <a:t> H</a:t>
            </a:r>
            <a:r>
              <a:rPr lang="en-US" sz="2400" dirty="0">
                <a:solidFill>
                  <a:srgbClr val="339933"/>
                </a:solidFill>
              </a:rPr>
              <a:t> : {0,1}* </a:t>
            </a:r>
            <a:r>
              <a:rPr lang="en-US" sz="2400" dirty="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400" i="1" baseline="30000" dirty="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 actually</a:t>
            </a:r>
            <a:r>
              <a:rPr lang="en-US" sz="2400" i="1" dirty="0">
                <a:solidFill>
                  <a:srgbClr val="339933"/>
                </a:solidFill>
              </a:rPr>
              <a:t> H</a:t>
            </a:r>
            <a:r>
              <a:rPr lang="en-US" sz="2400" dirty="0">
                <a:solidFill>
                  <a:srgbClr val="339933"/>
                </a:solidFill>
              </a:rPr>
              <a:t> : {0,1}* </a:t>
            </a:r>
            <a:r>
              <a:rPr lang="en-US" sz="2400" dirty="0">
                <a:solidFill>
                  <a:srgbClr val="339933"/>
                </a:solidFill>
                <a:sym typeface="Wingdings" pitchFamily="2" charset="2"/>
              </a:rPr>
              <a:t> {</a:t>
            </a:r>
            <a:r>
              <a:rPr lang="en-US" sz="2400" dirty="0" smtClean="0">
                <a:solidFill>
                  <a:srgbClr val="339933"/>
                </a:solidFill>
                <a:sym typeface="Wingdings" pitchFamily="2" charset="2"/>
              </a:rPr>
              <a:t>0,1}* 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de-DE" sz="2400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sz="2400" dirty="0" smtClean="0">
                <a:sym typeface="Wingdings" pitchFamily="2" charset="2"/>
              </a:rPr>
              <a:t>(Already includes CF design, more later)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DFB8-8739-445D-A25D-C84C3E0E124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Used and introduced in SHA3 aka </a:t>
            </a:r>
            <a:r>
              <a:rPr lang="en-US" sz="2000" dirty="0" smtClean="0"/>
              <a:t>Keccak </a:t>
            </a:r>
          </a:p>
          <a:p>
            <a:pPr lvl="1"/>
            <a:r>
              <a:rPr lang="nl-NL" sz="1600" dirty="0"/>
              <a:t>Guido Bertoni, Joan Daemen, Michaël Peeters and Gilles Van </a:t>
            </a:r>
            <a:r>
              <a:rPr lang="nl-NL" sz="1600" dirty="0" smtClean="0"/>
              <a:t>Assche</a:t>
            </a:r>
            <a:endParaRPr lang="nl-NL" sz="1600" dirty="0"/>
          </a:p>
          <a:p>
            <a:pPr lvl="1"/>
            <a:endParaRPr lang="en-US" sz="1600" dirty="0"/>
          </a:p>
        </p:txBody>
      </p:sp>
      <p:pic>
        <p:nvPicPr>
          <p:cNvPr id="94210" name="Picture 2" descr="C:\Users\shoogh\Pictures\Spong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2797"/>
            <a:ext cx="7657713" cy="3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Intercourse: Random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Models the perfect hash function</a:t>
            </a:r>
          </a:p>
          <a:p>
            <a:r>
              <a:rPr lang="de-DE" dirty="0" smtClean="0"/>
              <a:t>Truely random function without any structure</a:t>
            </a:r>
          </a:p>
          <a:p>
            <a:r>
              <a:rPr lang="de-DE" dirty="0" smtClean="0"/>
              <a:t>Best attacks: Generic attacks (No structure available!)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Issue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No way to build a RO with polynomial description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Mind Model:</a:t>
            </a:r>
            <a:endParaRPr lang="de-DE" dirty="0"/>
          </a:p>
          <a:p>
            <a:r>
              <a:rPr lang="de-DE" dirty="0" smtClean="0"/>
              <a:t>Lazy-sampling</a:t>
            </a:r>
          </a:p>
          <a:p>
            <a:pPr lvl="1"/>
            <a:r>
              <a:rPr lang="de-DE" dirty="0" smtClean="0"/>
              <a:t>Imagine a black box implementing the function</a:t>
            </a:r>
          </a:p>
          <a:p>
            <a:pPr lvl="1"/>
            <a:r>
              <a:rPr lang="de-DE" dirty="0" smtClean="0"/>
              <a:t>For every new query, a random response is sampled</a:t>
            </a:r>
          </a:p>
          <a:p>
            <a:pPr lvl="1"/>
            <a:r>
              <a:rPr lang="de-DE" dirty="0" smtClean="0"/>
              <a:t>For old queries, former response is used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680E-1F0E-4A4C-AD67-75990171D87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Sponge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</p:spPr>
            <p:txBody>
              <a:bodyPr/>
              <a:lstStyle/>
              <a:p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2"/>
                    </a:solidFill>
                  </a:rPr>
                  <a:t>Theorem</a:t>
                </a:r>
                <a:r>
                  <a:rPr lang="en-US" sz="2000" dirty="0" smtClean="0"/>
                  <a:t> (</a:t>
                </a:r>
                <a:r>
                  <a:rPr lang="en-US" sz="2000" dirty="0" err="1" smtClean="0"/>
                  <a:t>Indifferentiability</a:t>
                </a:r>
                <a:r>
                  <a:rPr lang="en-US" sz="2000" dirty="0" smtClean="0"/>
                  <a:t> from a random oracle): </a:t>
                </a:r>
                <a:br>
                  <a:rPr lang="en-US" sz="2000" dirty="0" smtClean="0"/>
                </a:br>
                <a:r>
                  <a:rPr lang="de-DE" sz="2000" dirty="0" smtClean="0"/>
                  <a:t>If f is a random permutation, the expected complexity for differentiating a sponge from a random oracle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rad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endParaRPr lang="de-DE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Note</a:t>
                </a:r>
                <a:r>
                  <a:rPr lang="en-US" sz="2000" dirty="0"/>
                  <a:t>: </a:t>
                </a:r>
                <a:endParaRPr lang="en-US" sz="2000" dirty="0" smtClean="0"/>
              </a:p>
              <a:p>
                <a:pPr lvl="1"/>
                <a:r>
                  <a:rPr lang="de-DE" sz="1600" dirty="0" smtClean="0"/>
                  <a:t>Neat way to simplify security arguments</a:t>
                </a:r>
              </a:p>
              <a:p>
                <a:pPr lvl="1"/>
                <a:r>
                  <a:rPr lang="de-DE" sz="1600" dirty="0" smtClean="0"/>
                  <a:t>Implies bounds for all attacks that use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</m:e>
                    </m:rad>
                    <m:sSup>
                      <m:sSup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dirty="0" smtClean="0"/>
                  <a:t> queries </a:t>
                </a:r>
              </a:p>
              <a:p>
                <a:pPr lvl="1"/>
                <a:r>
                  <a:rPr lang="de-DE" sz="1600" dirty="0" smtClean="0"/>
                  <a:t>Bounds are those of generic attacks against a random oracle</a:t>
                </a:r>
                <a:endParaRPr lang="en-US" sz="1600" dirty="0"/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  <a:blipFill rotWithShape="0"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DFB8-8739-445D-A25D-C84C3E0E124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Used and introduced in SHA3 aka </a:t>
            </a:r>
            <a:r>
              <a:rPr lang="en-US" sz="2000" dirty="0" smtClean="0"/>
              <a:t>Keccak </a:t>
            </a:r>
          </a:p>
          <a:p>
            <a:pPr lvl="1"/>
            <a:r>
              <a:rPr lang="nl-NL" sz="1600" dirty="0"/>
              <a:t>Guido Bertoni, Joan Daemen, Michaël Peeters and Gilles Van </a:t>
            </a:r>
            <a:r>
              <a:rPr lang="nl-NL" sz="1600" dirty="0" smtClean="0"/>
              <a:t>Assche</a:t>
            </a:r>
            <a:endParaRPr lang="nl-NL" sz="1600" dirty="0"/>
          </a:p>
          <a:p>
            <a:pPr lvl="1"/>
            <a:endParaRPr lang="en-US" sz="1600" dirty="0"/>
          </a:p>
        </p:txBody>
      </p:sp>
      <p:pic>
        <p:nvPicPr>
          <p:cNvPr id="94210" name="Picture 2" descr="C:\Users\shoogh\Pictures\Spong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22797"/>
            <a:ext cx="7657713" cy="3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/>
          <a:lstStyle/>
          <a:p>
            <a:pPr algn="ctr"/>
            <a:r>
              <a:rPr lang="de-DE" dirty="0" smtClean="0">
                <a:latin typeface="+mn-lt"/>
              </a:rPr>
              <a:t>Compression Function Design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2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Block-Cipher-based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Traditional approach</a:t>
            </a:r>
          </a:p>
          <a:p>
            <a:r>
              <a:rPr lang="de-DE" dirty="0" smtClean="0"/>
              <a:t>Many possible modes </a:t>
            </a:r>
          </a:p>
          <a:p>
            <a:pPr lvl="1"/>
            <a:r>
              <a:rPr lang="de-DE" dirty="0" smtClean="0"/>
              <a:t>see </a:t>
            </a:r>
            <a:r>
              <a:rPr lang="en-US" dirty="0" err="1"/>
              <a:t>Preneel</a:t>
            </a:r>
            <a:r>
              <a:rPr lang="en-US" dirty="0" smtClean="0"/>
              <a:t>, </a:t>
            </a:r>
            <a:r>
              <a:rPr lang="en-US" dirty="0" err="1"/>
              <a:t>Govaerts</a:t>
            </a:r>
            <a:r>
              <a:rPr lang="en-US" dirty="0"/>
              <a:t>, </a:t>
            </a:r>
            <a:r>
              <a:rPr lang="en-US" dirty="0" err="1" smtClean="0"/>
              <a:t>Vandewalle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Hash functions based on block ciphers: a synthetic </a:t>
            </a:r>
            <a:r>
              <a:rPr lang="en-US" dirty="0" smtClean="0"/>
              <a:t>approach. CRYPTO’93</a:t>
            </a:r>
          </a:p>
          <a:p>
            <a:pPr lvl="1"/>
            <a:r>
              <a:rPr lang="de-DE" dirty="0" smtClean="0"/>
              <a:t>security: </a:t>
            </a:r>
            <a:r>
              <a:rPr lang="en-US" dirty="0"/>
              <a:t>Black, </a:t>
            </a:r>
            <a:r>
              <a:rPr lang="en-US" dirty="0" err="1" smtClean="0"/>
              <a:t>Rogaway</a:t>
            </a:r>
            <a:r>
              <a:rPr lang="en-US" dirty="0"/>
              <a:t>, </a:t>
            </a:r>
            <a:r>
              <a:rPr lang="en-US" dirty="0" smtClean="0"/>
              <a:t>Shrimpton. </a:t>
            </a:r>
            <a:r>
              <a:rPr lang="en-US" dirty="0"/>
              <a:t>Black-Box Analysis of the Block-Cipher-Based Hash-Function Constructions from </a:t>
            </a:r>
            <a:r>
              <a:rPr lang="en-US" dirty="0" smtClean="0"/>
              <a:t>PGV. CRYPTO’02</a:t>
            </a:r>
          </a:p>
          <a:p>
            <a:r>
              <a:rPr lang="de-DE" dirty="0" smtClean="0"/>
              <a:t>Most popular</a:t>
            </a:r>
            <a:r>
              <a:rPr lang="de-DE" dirty="0"/>
              <a:t>: </a:t>
            </a:r>
            <a:r>
              <a:rPr lang="de-DE" dirty="0" smtClean="0"/>
              <a:t>Matyas-Meyer-Oseas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985267" y="4394351"/>
            <a:ext cx="4889873" cy="1770953"/>
            <a:chOff x="1985267" y="4178327"/>
            <a:chExt cx="4889873" cy="1770953"/>
          </a:xfrm>
        </p:grpSpPr>
        <p:grpSp>
          <p:nvGrpSpPr>
            <p:cNvPr id="28" name="Group 27"/>
            <p:cNvGrpSpPr/>
            <p:nvPr/>
          </p:nvGrpSpPr>
          <p:grpSpPr>
            <a:xfrm>
              <a:off x="3164726" y="4653136"/>
              <a:ext cx="2520280" cy="1296144"/>
              <a:chOff x="3164726" y="4653136"/>
              <a:chExt cx="2520280" cy="129614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740790" y="5229200"/>
                <a:ext cx="720080" cy="720080"/>
                <a:chOff x="971600" y="4869160"/>
                <a:chExt cx="720080" cy="720080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971600" y="4869160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7" name="Isosceles Triangle 6"/>
                <p:cNvSpPr/>
                <p:nvPr/>
              </p:nvSpPr>
              <p:spPr bwMode="auto">
                <a:xfrm rot="5400000">
                  <a:off x="942095" y="5085184"/>
                  <a:ext cx="347042" cy="288032"/>
                </a:xfrm>
                <a:prstGeom prst="triangl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982928" y="5480060"/>
                <a:ext cx="216024" cy="224876"/>
                <a:chOff x="3851920" y="5364364"/>
                <a:chExt cx="216024" cy="224876"/>
              </a:xfrm>
            </p:grpSpPr>
            <p:sp>
              <p:nvSpPr>
                <p:cNvPr id="9" name="Oval 8"/>
                <p:cNvSpPr/>
                <p:nvPr/>
              </p:nvSpPr>
              <p:spPr bwMode="auto">
                <a:xfrm>
                  <a:off x="3851920" y="5364364"/>
                  <a:ext cx="216024" cy="224876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  <a:cs typeface="Arial" pitchFamily="34" charset="0"/>
                  </a:endParaRPr>
                </a:p>
              </p:txBody>
            </p:sp>
            <p:cxnSp>
              <p:nvCxnSpPr>
                <p:cNvPr id="11" name="Straight Connector 10"/>
                <p:cNvCxnSpPr>
                  <a:stCxn id="9" idx="2"/>
                  <a:endCxn id="9" idx="6"/>
                </p:cNvCxnSpPr>
                <p:nvPr/>
              </p:nvCxnSpPr>
              <p:spPr bwMode="auto">
                <a:xfrm>
                  <a:off x="3851920" y="5476802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>
                  <a:stCxn id="9" idx="0"/>
                  <a:endCxn id="9" idx="4"/>
                </p:cNvCxnSpPr>
                <p:nvPr/>
              </p:nvCxnSpPr>
              <p:spPr bwMode="auto">
                <a:xfrm>
                  <a:off x="3959932" y="5364364"/>
                  <a:ext cx="0" cy="22487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" name="Straight Arrow Connector 18"/>
              <p:cNvCxnSpPr>
                <a:endCxn id="6" idx="1"/>
              </p:cNvCxnSpPr>
              <p:nvPr/>
            </p:nvCxnSpPr>
            <p:spPr bwMode="auto">
              <a:xfrm>
                <a:off x="3164726" y="5589240"/>
                <a:ext cx="57606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Straight Connector 20"/>
              <p:cNvCxnSpPr>
                <a:endCxn id="6" idx="0"/>
              </p:cNvCxnSpPr>
              <p:nvPr/>
            </p:nvCxnSpPr>
            <p:spPr bwMode="auto">
              <a:xfrm>
                <a:off x="4100830" y="4653136"/>
                <a:ext cx="0" cy="57606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Elbow Connector 22"/>
              <p:cNvCxnSpPr>
                <a:endCxn id="9" idx="0"/>
              </p:cNvCxnSpPr>
              <p:nvPr/>
            </p:nvCxnSpPr>
            <p:spPr bwMode="auto">
              <a:xfrm>
                <a:off x="4118832" y="4907102"/>
                <a:ext cx="972108" cy="572958"/>
              </a:xfrm>
              <a:prstGeom prst="bentConnector2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>
                <a:stCxn id="6" idx="3"/>
                <a:endCxn id="9" idx="2"/>
              </p:cNvCxnSpPr>
              <p:nvPr/>
            </p:nvCxnSpPr>
            <p:spPr bwMode="auto">
              <a:xfrm>
                <a:off x="4460870" y="5589240"/>
                <a:ext cx="522058" cy="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5198952" y="5597949"/>
                <a:ext cx="486054" cy="32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1985267" y="5367116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+mn-lt"/>
                </a:rPr>
                <a:t>IHV</a:t>
              </a:r>
              <a:r>
                <a:rPr lang="de-DE" b="1" baseline="-25000" dirty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6210" y="4178327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M</a:t>
              </a:r>
              <a:r>
                <a:rPr lang="de-DE" b="1" baseline="-25000" dirty="0" smtClean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3910" y="5358407"/>
              <a:ext cx="101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IHV</a:t>
              </a:r>
              <a:r>
                <a:rPr lang="de-DE" b="1" baseline="-25000" dirty="0" smtClean="0">
                  <a:latin typeface="+mn-lt"/>
                </a:rPr>
                <a:t>i+1</a:t>
              </a:r>
              <a:endParaRPr lang="en-US" b="1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9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Permutation-based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Less frequent use</a:t>
            </a:r>
          </a:p>
          <a:p>
            <a:r>
              <a:rPr lang="de-DE" dirty="0" smtClean="0"/>
              <a:t>Keccak compression function: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Important: NEVER hand out </a:t>
            </a:r>
            <a:r>
              <a:rPr lang="de-DE" dirty="0" smtClean="0"/>
              <a:t>last </a:t>
            </a:r>
            <a:r>
              <a:rPr lang="de-DE" dirty="0" smtClean="0"/>
              <a:t>c bits of IHV!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79712" y="2780928"/>
            <a:ext cx="4555247" cy="2011605"/>
            <a:chOff x="1636788" y="2662166"/>
            <a:chExt cx="4555247" cy="2011605"/>
          </a:xfrm>
        </p:grpSpPr>
        <p:sp>
          <p:nvSpPr>
            <p:cNvPr id="6" name="Rectangle 5"/>
            <p:cNvSpPr/>
            <p:nvPr/>
          </p:nvSpPr>
          <p:spPr bwMode="auto">
            <a:xfrm>
              <a:off x="3707904" y="3844021"/>
              <a:ext cx="720080" cy="7200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59832" y="3889903"/>
              <a:ext cx="216024" cy="224876"/>
              <a:chOff x="4982928" y="5696084"/>
              <a:chExt cx="216024" cy="22487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82928" y="5696084"/>
                <a:ext cx="216024" cy="22487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8" idx="6"/>
              </p:cNvCxnSpPr>
              <p:nvPr/>
            </p:nvCxnSpPr>
            <p:spPr bwMode="auto">
              <a:xfrm>
                <a:off x="4982928" y="580852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>
                <a:stCxn id="8" idx="0"/>
                <a:endCxn id="8" idx="4"/>
              </p:cNvCxnSpPr>
              <p:nvPr/>
            </p:nvCxnSpPr>
            <p:spPr bwMode="auto">
              <a:xfrm>
                <a:off x="5090940" y="5696084"/>
                <a:ext cx="0" cy="22487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" name="Straight Arrow Connector 12"/>
            <p:cNvCxnSpPr>
              <a:endCxn id="8" idx="0"/>
            </p:cNvCxnSpPr>
            <p:nvPr/>
          </p:nvCxnSpPr>
          <p:spPr bwMode="auto">
            <a:xfrm>
              <a:off x="3167844" y="3212976"/>
              <a:ext cx="0" cy="6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endCxn id="8" idx="2"/>
            </p:cNvCxnSpPr>
            <p:nvPr/>
          </p:nvCxnSpPr>
          <p:spPr bwMode="auto">
            <a:xfrm>
              <a:off x="2555776" y="4002341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8" idx="6"/>
            </p:cNvCxnSpPr>
            <p:nvPr/>
          </p:nvCxnSpPr>
          <p:spPr bwMode="auto">
            <a:xfrm>
              <a:off x="3275856" y="4002341"/>
              <a:ext cx="43204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555776" y="4365104"/>
              <a:ext cx="11521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427984" y="4002341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427984" y="4365104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654787" y="3659441"/>
              <a:ext cx="216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r</a:t>
              </a:r>
              <a:endParaRPr lang="en-US" sz="16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2699792" y="3933056"/>
              <a:ext cx="198022" cy="14963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2690699" y="4291363"/>
              <a:ext cx="198022" cy="14963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690699" y="4335217"/>
              <a:ext cx="216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36788" y="3940102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+mn-lt"/>
                </a:rPr>
                <a:t>IHV</a:t>
              </a:r>
              <a:r>
                <a:rPr lang="de-DE" b="1" baseline="-25000" dirty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0805" y="3967867"/>
              <a:ext cx="1011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IHV</a:t>
              </a:r>
              <a:r>
                <a:rPr lang="de-DE" b="1" baseline="-25000" dirty="0" smtClean="0">
                  <a:latin typeface="+mn-lt"/>
                </a:rPr>
                <a:t>i+1</a:t>
              </a:r>
              <a:endParaRPr lang="en-US" b="1" baseline="-25000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06723" y="2662166"/>
              <a:ext cx="846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</a:rPr>
                <a:t>M</a:t>
              </a:r>
              <a:r>
                <a:rPr lang="de-DE" b="1" baseline="-25000" dirty="0" smtClean="0">
                  <a:latin typeface="+mn-lt"/>
                </a:rPr>
                <a:t>i</a:t>
              </a:r>
              <a:endParaRPr lang="en-US" b="1" baseline="-25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9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Generally analyzed in idealized models:</a:t>
            </a:r>
          </a:p>
          <a:p>
            <a:pPr lvl="1"/>
            <a:r>
              <a:rPr lang="de-DE" dirty="0" smtClean="0"/>
              <a:t>„Black-box models“</a:t>
            </a:r>
          </a:p>
          <a:p>
            <a:pPr lvl="1"/>
            <a:r>
              <a:rPr lang="de-DE" dirty="0" smtClean="0"/>
              <a:t>Ideal cipher model</a:t>
            </a:r>
          </a:p>
          <a:p>
            <a:pPr lvl="1"/>
            <a:r>
              <a:rPr lang="de-DE" dirty="0" smtClean="0"/>
              <a:t>Random oracle model</a:t>
            </a:r>
          </a:p>
          <a:p>
            <a:pPr lvl="1"/>
            <a:r>
              <a:rPr lang="de-DE" dirty="0" smtClean="0"/>
              <a:t>Random permutation model</a:t>
            </a:r>
          </a:p>
          <a:p>
            <a:r>
              <a:rPr lang="de-DE" dirty="0" smtClean="0"/>
              <a:t>Proofs assuming underlying building block behaves like such an idealized building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2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 function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Create fixed input size building block</a:t>
            </a:r>
          </a:p>
          <a:p>
            <a:r>
              <a:rPr lang="de-DE" dirty="0" smtClean="0"/>
              <a:t>Use building block to build compression function</a:t>
            </a:r>
          </a:p>
          <a:p>
            <a:r>
              <a:rPr lang="de-DE" dirty="0"/>
              <a:t>Use „mode“ </a:t>
            </a:r>
            <a:r>
              <a:rPr lang="de-DE" dirty="0" smtClean="0"/>
              <a:t>for length extension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8809343"/>
              </p:ext>
            </p:extLst>
          </p:nvPr>
        </p:nvGraphicFramePr>
        <p:xfrm>
          <a:off x="1524000" y="20847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91880" y="2996952"/>
            <a:ext cx="5385420" cy="2304256"/>
            <a:chOff x="3491880" y="2996952"/>
            <a:chExt cx="5385420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3491880" y="2996952"/>
              <a:ext cx="4464496" cy="2304256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8908" y="4719836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Reductionist proofs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4712" y="3016051"/>
              <a:ext cx="439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Generic transforms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272" y="2996952"/>
            <a:ext cx="3883296" cy="2369214"/>
            <a:chOff x="667272" y="2996952"/>
            <a:chExt cx="3883296" cy="2369214"/>
          </a:xfrm>
        </p:grpSpPr>
        <p:sp>
          <p:nvSpPr>
            <p:cNvPr id="9" name="Rectangle 8"/>
            <p:cNvSpPr/>
            <p:nvPr/>
          </p:nvSpPr>
          <p:spPr bwMode="auto">
            <a:xfrm>
              <a:off x="667272" y="2996952"/>
              <a:ext cx="2680592" cy="2304256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3016050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Engineering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2176" y="4535169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Cryptanalysis / </a:t>
              </a:r>
              <a:br>
                <a:rPr lang="de-DE" dirty="0" smtClean="0"/>
              </a:br>
              <a:r>
                <a:rPr lang="de-DE" dirty="0" smtClean="0"/>
                <a:t>best practices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1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/>
          <a:lstStyle/>
          <a:p>
            <a:pPr algn="ctr"/>
            <a:r>
              <a:rPr lang="de-DE" dirty="0" smtClean="0">
                <a:latin typeface="+mn-lt"/>
              </a:rPr>
              <a:t>Basic Building Blocks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6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83D5-C415-492D-BB65-FB443483CC8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MD4 family of hash functions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779838" y="17478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MD4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1990)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258888" y="23955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(RIPE 1992)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042988" y="3619500"/>
            <a:ext cx="1873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RIPEMD-128 RIPEMD-160 RIPEMD-256 RIPEMD-320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(Dobbertin, Bosselaers, Preneel 1992)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203575" y="31940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MD5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1992)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716463" y="3194050"/>
            <a:ext cx="1439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HAVAL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(Zheng, Pieprzyk, Seberry 1993)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659563" y="23304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1993)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659563" y="32591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SHA-1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1995)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659563" y="4195763"/>
            <a:ext cx="1152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326E"/>
                </a:solidFill>
                <a:latin typeface="Arial" pitchFamily="34" charset="0"/>
              </a:rPr>
              <a:t>SHA-224 SHA-256 SHA-384 SHA-512</a:t>
            </a:r>
          </a:p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326E"/>
                </a:solidFill>
                <a:latin typeface="Arial" pitchFamily="34" charset="0"/>
              </a:rPr>
              <a:t>(NIST 2004)</a:t>
            </a: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H="1">
            <a:off x="2339975" y="1989138"/>
            <a:ext cx="14398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3492500" y="2420938"/>
            <a:ext cx="3587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4498975" y="2420938"/>
            <a:ext cx="4333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4427538" y="1989138"/>
            <a:ext cx="2232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1763713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7091363" y="2997200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7092950" y="3933825"/>
            <a:ext cx="15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C913-B498-474A-A013-3D9C6D1EEF4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777163" cy="1143000"/>
          </a:xfrm>
        </p:spPr>
        <p:txBody>
          <a:bodyPr/>
          <a:lstStyle/>
          <a:p>
            <a:r>
              <a:rPr lang="en-US"/>
              <a:t>design of MD4 family compression functions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87500"/>
            <a:ext cx="2951162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message block </a:t>
            </a:r>
          </a:p>
          <a:p>
            <a:pPr>
              <a:buFontTx/>
              <a:buNone/>
            </a:pPr>
            <a:r>
              <a:rPr lang="en-US"/>
              <a:t>	split into words</a:t>
            </a:r>
          </a:p>
          <a:p>
            <a:pPr>
              <a:buFontTx/>
              <a:buNone/>
            </a:pPr>
            <a:r>
              <a:rPr lang="en-US"/>
              <a:t>message expansion</a:t>
            </a:r>
          </a:p>
          <a:p>
            <a:pPr>
              <a:buFontTx/>
              <a:buNone/>
            </a:pPr>
            <a:r>
              <a:rPr lang="en-US"/>
              <a:t>	input words for each step</a:t>
            </a:r>
          </a:p>
          <a:p>
            <a:pPr>
              <a:buFontTx/>
              <a:buNone/>
            </a:pP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initial state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each step updates state with an input word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final state ‘added’  to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IHV </a:t>
            </a:r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(feed-forward) </a:t>
            </a:r>
          </a:p>
        </p:txBody>
      </p:sp>
      <p:pic>
        <p:nvPicPr>
          <p:cNvPr id="117765" name="Picture 5" descr="MD4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323975"/>
            <a:ext cx="5675313" cy="552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1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B340-A2CC-4705-9318-F44E612109A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details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18450" cy="4572000"/>
          </a:xfrm>
        </p:spPr>
        <p:txBody>
          <a:bodyPr/>
          <a:lstStyle/>
          <a:p>
            <a:r>
              <a:rPr lang="en-US" dirty="0"/>
              <a:t>MD4, MD5, SHA-0, SHA-1 details: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512</a:t>
            </a:r>
            <a:r>
              <a:rPr lang="en-US" dirty="0"/>
              <a:t>-bit message block split into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state consists of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(MD4, MD5) or </a:t>
            </a:r>
            <a:r>
              <a:rPr lang="en-US" dirty="0">
                <a:solidFill>
                  <a:srgbClr val="339933"/>
                </a:solidFill>
              </a:rPr>
              <a:t>5</a:t>
            </a:r>
            <a:r>
              <a:rPr lang="en-US" dirty="0"/>
              <a:t> (SHA-0, SHA-1)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MD4: </a:t>
            </a:r>
            <a:r>
              <a:rPr lang="en-US" dirty="0">
                <a:solidFill>
                  <a:srgbClr val="339933"/>
                </a:solidFill>
              </a:rPr>
              <a:t>3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48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48</a:t>
            </a:r>
            <a:r>
              <a:rPr lang="en-US" dirty="0"/>
              <a:t> input words </a:t>
            </a:r>
            <a:endParaRPr lang="en-US" dirty="0">
              <a:solidFill>
                <a:srgbClr val="339933"/>
              </a:solidFill>
            </a:endParaRPr>
          </a:p>
          <a:p>
            <a:pPr lvl="1"/>
            <a:r>
              <a:rPr lang="en-US" dirty="0"/>
              <a:t>MD5: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64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input words </a:t>
            </a:r>
          </a:p>
          <a:p>
            <a:pPr lvl="1"/>
            <a:r>
              <a:rPr lang="en-US" dirty="0"/>
              <a:t>SHA-0, SHA-1: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20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80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80</a:t>
            </a:r>
            <a:r>
              <a:rPr lang="en-US" dirty="0"/>
              <a:t> input words</a:t>
            </a:r>
          </a:p>
          <a:p>
            <a:pPr lvl="1"/>
            <a:r>
              <a:rPr lang="en-US" dirty="0"/>
              <a:t>message expansion and step operations use only very easy to implement </a:t>
            </a:r>
            <a:r>
              <a:rPr lang="en-US" dirty="0" smtClean="0"/>
              <a:t>operations:</a:t>
            </a:r>
            <a:endParaRPr lang="en-US" dirty="0"/>
          </a:p>
          <a:p>
            <a:pPr lvl="2"/>
            <a:r>
              <a:rPr lang="en-US" dirty="0"/>
              <a:t>bitwise Boolean operations</a:t>
            </a:r>
          </a:p>
          <a:p>
            <a:pPr lvl="2"/>
            <a:r>
              <a:rPr lang="en-US" dirty="0"/>
              <a:t>bit shifts and bit rotations</a:t>
            </a:r>
          </a:p>
          <a:p>
            <a:pPr lvl="2"/>
            <a:r>
              <a:rPr lang="en-US" dirty="0"/>
              <a:t>addition modulo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</a:p>
          <a:p>
            <a:pPr lvl="1"/>
            <a:r>
              <a:rPr lang="en-US" dirty="0"/>
              <a:t>proper mixing believed to be cryptographically strong</a:t>
            </a:r>
            <a:endParaRPr lang="en-US" baseline="30000" dirty="0">
              <a:solidFill>
                <a:srgbClr val="3399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A3B4-41F2-4D81-85CF-292B109116F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expansion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MD4, MD5 use </a:t>
            </a:r>
            <a:r>
              <a:rPr lang="en-US" i="1" dirty="0" err="1">
                <a:solidFill>
                  <a:schemeClr val="accent2"/>
                </a:solidFill>
              </a:rPr>
              <a:t>roundwise</a:t>
            </a:r>
            <a:r>
              <a:rPr lang="en-US" i="1" dirty="0">
                <a:solidFill>
                  <a:schemeClr val="accent2"/>
                </a:solidFill>
              </a:rPr>
              <a:t> permutation</a:t>
            </a:r>
            <a:r>
              <a:rPr lang="en-US" dirty="0"/>
              <a:t>, for MD5: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/>
              <a:t>,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16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17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6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12</a:t>
            </a:r>
            <a:r>
              <a:rPr lang="en-US" dirty="0"/>
              <a:t>, (jump </a:t>
            </a:r>
            <a:r>
              <a:rPr lang="en-US" dirty="0">
                <a:solidFill>
                  <a:srgbClr val="339933"/>
                </a:solidFill>
              </a:rPr>
              <a:t>5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32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5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33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8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47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2</a:t>
            </a:r>
            <a:r>
              <a:rPr lang="en-US" dirty="0"/>
              <a:t>, (jump </a:t>
            </a:r>
            <a:r>
              <a:rPr lang="en-US" dirty="0">
                <a:solidFill>
                  <a:srgbClr val="339933"/>
                </a:solidFill>
              </a:rPr>
              <a:t>3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48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49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7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63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9</a:t>
            </a:r>
            <a:r>
              <a:rPr lang="en-US" dirty="0"/>
              <a:t> (jump </a:t>
            </a:r>
            <a:r>
              <a:rPr lang="en-US" dirty="0">
                <a:solidFill>
                  <a:srgbClr val="339933"/>
                </a:solidFill>
              </a:rPr>
              <a:t>7</a:t>
            </a:r>
            <a:r>
              <a:rPr lang="en-US" dirty="0"/>
              <a:t> mod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)</a:t>
            </a:r>
          </a:p>
          <a:p>
            <a:r>
              <a:rPr lang="en-US" dirty="0"/>
              <a:t>SHA-0, SHA-1 use </a:t>
            </a:r>
            <a:r>
              <a:rPr lang="en-US" i="1" dirty="0" err="1">
                <a:solidFill>
                  <a:schemeClr val="accent2"/>
                </a:solidFill>
              </a:rPr>
              <a:t>recursivity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339933"/>
                </a:solidFill>
              </a:rPr>
              <a:t>…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15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SHA-0:</a:t>
            </a:r>
            <a:r>
              <a:rPr lang="en-US" i="1" dirty="0">
                <a:solidFill>
                  <a:srgbClr val="339933"/>
                </a:solidFill>
              </a:rPr>
              <a:t> 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-3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-8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-14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-16 </a:t>
            </a:r>
            <a:r>
              <a:rPr lang="en-US" dirty="0"/>
              <a:t>for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</a:t>
            </a:r>
            <a:r>
              <a:rPr lang="en-US" dirty="0" smtClean="0">
                <a:solidFill>
                  <a:srgbClr val="339933"/>
                </a:solidFill>
              </a:rPr>
              <a:t>16, </a:t>
            </a:r>
            <a:r>
              <a:rPr lang="en-US" dirty="0">
                <a:solidFill>
                  <a:srgbClr val="339933"/>
                </a:solidFill>
              </a:rPr>
              <a:t>…, </a:t>
            </a:r>
            <a:r>
              <a:rPr lang="en-US" dirty="0" smtClean="0">
                <a:solidFill>
                  <a:srgbClr val="339933"/>
                </a:solidFill>
              </a:rPr>
              <a:t>79</a:t>
            </a:r>
            <a:endParaRPr lang="en-US" dirty="0">
              <a:solidFill>
                <a:srgbClr val="339933"/>
              </a:solidFill>
            </a:endParaRPr>
          </a:p>
          <a:p>
            <a:pPr lvl="1"/>
            <a:r>
              <a:rPr lang="en-US" dirty="0"/>
              <a:t>problem: </a:t>
            </a:r>
            <a:r>
              <a:rPr lang="en-US" i="1" dirty="0" err="1">
                <a:solidFill>
                  <a:srgbClr val="339933"/>
                </a:solidFill>
              </a:rPr>
              <a:t>k</a:t>
            </a:r>
            <a:r>
              <a:rPr lang="en-US" baseline="30000" dirty="0" err="1"/>
              <a:t>th</a:t>
            </a:r>
            <a:r>
              <a:rPr lang="en-US" dirty="0"/>
              <a:t> bit influenced only by </a:t>
            </a:r>
            <a:r>
              <a:rPr lang="en-US" i="1" dirty="0" err="1">
                <a:solidFill>
                  <a:srgbClr val="339933"/>
                </a:solidFill>
              </a:rPr>
              <a:t>k</a:t>
            </a:r>
            <a:r>
              <a:rPr lang="en-US" baseline="30000" dirty="0" err="1"/>
              <a:t>th</a:t>
            </a:r>
            <a:r>
              <a:rPr lang="en-US" dirty="0"/>
              <a:t> bits of preceding words, so not much diffusion</a:t>
            </a:r>
          </a:p>
          <a:p>
            <a:pPr lvl="1"/>
            <a:r>
              <a:rPr lang="en-US" dirty="0"/>
              <a:t>SHA-1: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(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-3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-8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-14</a:t>
            </a:r>
            <a:r>
              <a:rPr lang="en-US" dirty="0">
                <a:solidFill>
                  <a:srgbClr val="339933"/>
                </a:solidFill>
              </a:rPr>
              <a:t> XOR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baseline="-25000" dirty="0">
                <a:solidFill>
                  <a:srgbClr val="339933"/>
                </a:solidFill>
              </a:rPr>
              <a:t>-16 </a:t>
            </a:r>
            <a:r>
              <a:rPr lang="en-US" dirty="0">
                <a:solidFill>
                  <a:srgbClr val="339933"/>
                </a:solidFill>
              </a:rPr>
              <a:t>)&lt;&lt;&lt;1</a:t>
            </a:r>
          </a:p>
          <a:p>
            <a:pPr lvl="1">
              <a:buFontTx/>
              <a:buNone/>
            </a:pPr>
            <a:r>
              <a:rPr lang="en-US" dirty="0"/>
              <a:t>	(additional rotation by </a:t>
            </a:r>
            <a:r>
              <a:rPr lang="en-US" dirty="0">
                <a:solidFill>
                  <a:srgbClr val="339933"/>
                </a:solidFill>
              </a:rPr>
              <a:t>1</a:t>
            </a:r>
            <a:r>
              <a:rPr lang="en-US" dirty="0"/>
              <a:t> bit,</a:t>
            </a:r>
          </a:p>
          <a:p>
            <a:pPr lvl="1">
              <a:buFontTx/>
              <a:buNone/>
            </a:pPr>
            <a:r>
              <a:rPr lang="en-US" dirty="0"/>
              <a:t>		this is the </a:t>
            </a:r>
            <a:r>
              <a:rPr lang="en-US" i="1" dirty="0"/>
              <a:t>only</a:t>
            </a:r>
            <a:r>
              <a:rPr lang="en-US" dirty="0"/>
              <a:t> difference between SHA-0 and SHA-1)</a:t>
            </a:r>
          </a:p>
        </p:txBody>
      </p:sp>
    </p:spTree>
    <p:extLst>
      <p:ext uri="{BB962C8B-B14F-4D97-AF65-F5344CB8AC3E}">
        <p14:creationId xmlns:p14="http://schemas.microsoft.com/office/powerpoint/2010/main" val="18462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C229B-56D5-41EA-AE67-197146563AC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</a:t>
            </a:r>
            <a:r>
              <a:rPr lang="en-US" dirty="0"/>
              <a:t>operations in MD5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7881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each step only one state word is updated</a:t>
            </a:r>
          </a:p>
          <a:p>
            <a:pPr>
              <a:lnSpc>
                <a:spcPct val="90000"/>
              </a:lnSpc>
            </a:pPr>
            <a:r>
              <a:rPr lang="en-US" dirty="0"/>
              <a:t>the other state words are </a:t>
            </a:r>
            <a:r>
              <a:rPr lang="en-US" i="1" dirty="0">
                <a:solidFill>
                  <a:schemeClr val="accent2"/>
                </a:solidFill>
              </a:rPr>
              <a:t>rotated</a:t>
            </a:r>
            <a:r>
              <a:rPr lang="en-US" dirty="0"/>
              <a:t> by </a:t>
            </a:r>
            <a:r>
              <a:rPr lang="en-US" dirty="0">
                <a:solidFill>
                  <a:srgbClr val="339933"/>
                </a:solidFill>
              </a:rPr>
              <a:t>1</a:t>
            </a:r>
          </a:p>
          <a:p>
            <a:r>
              <a:rPr lang="en-US" dirty="0" smtClean="0"/>
              <a:t>state </a:t>
            </a:r>
            <a:r>
              <a:rPr lang="en-US" dirty="0"/>
              <a:t>update: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A’ </a:t>
            </a:r>
            <a:r>
              <a:rPr lang="en-US" dirty="0">
                <a:solidFill>
                  <a:srgbClr val="339933"/>
                </a:solidFill>
              </a:rPr>
              <a:t>= 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 + ((</a:t>
            </a:r>
            <a:r>
              <a:rPr lang="en-US" i="1" dirty="0">
                <a:solidFill>
                  <a:srgbClr val="339933"/>
                </a:solidFill>
              </a:rPr>
              <a:t>A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C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D</a:t>
            </a:r>
            <a:r>
              <a:rPr lang="en-US" dirty="0">
                <a:solidFill>
                  <a:srgbClr val="339933"/>
                </a:solidFill>
              </a:rPr>
              <a:t>) +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) &lt;&lt;&lt;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339933"/>
                </a:solidFill>
              </a:rPr>
              <a:t>)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i="1" baseline="-25000" dirty="0">
                <a:solidFill>
                  <a:srgbClr val="339933"/>
                </a:solidFill>
              </a:rPr>
              <a:t>		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i="1" dirty="0">
                <a:solidFill>
                  <a:srgbClr val="339933"/>
                </a:solidFill>
              </a:rPr>
              <a:t>,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/>
              <a:t>step dependent constants,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339933"/>
                </a:solidFill>
              </a:rPr>
              <a:t>+</a:t>
            </a:r>
            <a:r>
              <a:rPr lang="en-US" dirty="0"/>
              <a:t> is addition mod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/>
              <a:t> round </a:t>
            </a:r>
            <a:r>
              <a:rPr lang="en-US" dirty="0" err="1"/>
              <a:t>dependend</a:t>
            </a:r>
            <a:r>
              <a:rPr lang="en-US" dirty="0"/>
              <a:t> </a:t>
            </a:r>
            <a:r>
              <a:rPr lang="en-US" dirty="0" err="1"/>
              <a:t>boolean</a:t>
            </a:r>
            <a:r>
              <a:rPr lang="en-US" dirty="0"/>
              <a:t> functions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xy</a:t>
            </a:r>
            <a:r>
              <a:rPr lang="en-US" i="1" dirty="0">
                <a:solidFill>
                  <a:srgbClr val="339933"/>
                </a:solidFill>
              </a:rPr>
              <a:t>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x</a:t>
            </a:r>
            <a:r>
              <a:rPr lang="en-US" dirty="0">
                <a:solidFill>
                  <a:srgbClr val="339933"/>
                </a:solidFill>
              </a:rPr>
              <a:t>)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1, …, 16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i="1" dirty="0" smtClean="0">
                <a:solidFill>
                  <a:srgbClr val="339933"/>
                </a:solidFill>
              </a:rPr>
              <a:t>		f</a:t>
            </a:r>
            <a:r>
              <a:rPr lang="en-US" i="1" baseline="-25000" dirty="0" smtClean="0">
                <a:solidFill>
                  <a:srgbClr val="339933"/>
                </a:solidFill>
              </a:rPr>
              <a:t>i</a:t>
            </a:r>
            <a:r>
              <a:rPr lang="en-US" dirty="0" smtClean="0">
                <a:solidFill>
                  <a:srgbClr val="339933"/>
                </a:solidFill>
              </a:rPr>
              <a:t>(</a:t>
            </a:r>
            <a:r>
              <a:rPr lang="en-US" i="1" dirty="0" err="1" smtClean="0">
                <a:solidFill>
                  <a:srgbClr val="339933"/>
                </a:solidFill>
              </a:rPr>
              <a:t>x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y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xz</a:t>
            </a:r>
            <a:r>
              <a:rPr lang="en-US" i="1" dirty="0">
                <a:solidFill>
                  <a:srgbClr val="339933"/>
                </a:solidFill>
              </a:rPr>
              <a:t> OR y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17, …, 32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		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x XOR y XOR 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33, …, 48</a:t>
            </a:r>
            <a:r>
              <a:rPr lang="en-US" dirty="0" smtClean="0"/>
              <a:t>,</a:t>
            </a:r>
            <a:endParaRPr lang="en-US" dirty="0"/>
          </a:p>
          <a:p>
            <a:pPr>
              <a:buFontTx/>
              <a:buNone/>
            </a:pPr>
            <a:r>
              <a:rPr lang="en-US" i="1" dirty="0">
                <a:solidFill>
                  <a:srgbClr val="339933"/>
                </a:solidFill>
              </a:rPr>
              <a:t>		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y XOR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y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49, …, 64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these </a:t>
            </a:r>
            <a:r>
              <a:rPr lang="en-US" dirty="0"/>
              <a:t>functions are nonlinear, balanced,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have an </a:t>
            </a:r>
            <a:r>
              <a:rPr lang="en-US" i="1" dirty="0">
                <a:solidFill>
                  <a:schemeClr val="accent2"/>
                </a:solidFill>
              </a:rPr>
              <a:t>avalanche effect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buFontTx/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148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operations in MD5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84500"/>
              </p:ext>
            </p:extLst>
          </p:nvPr>
        </p:nvGraphicFramePr>
        <p:xfrm>
          <a:off x="2195736" y="1196752"/>
          <a:ext cx="4607753" cy="50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2" name="CorelDRAW" r:id="rId3" imgW="10283760" imgH="11195280" progId="CorelDraw.Graphic.15">
                  <p:embed/>
                </p:oleObj>
              </mc:Choice>
              <mc:Fallback>
                <p:oleObj name="CorelDRAW" r:id="rId3" imgW="10283760" imgH="11195280" progId="CorelDraw.Graphic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96752"/>
                        <a:ext cx="4607753" cy="5016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7CA-2D74-4482-A3E9-FBDC60DC8D5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provable hash functions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847013" cy="4572000"/>
          </a:xfrm>
        </p:spPr>
        <p:txBody>
          <a:bodyPr/>
          <a:lstStyle/>
          <a:p>
            <a:r>
              <a:rPr lang="en-US" dirty="0"/>
              <a:t>people don’t like that one can’t prove much about hash functions</a:t>
            </a:r>
          </a:p>
          <a:p>
            <a:r>
              <a:rPr lang="en-US" dirty="0"/>
              <a:t>reduction to established ‘hard problem’ such as factoring is seen as an </a:t>
            </a:r>
            <a:r>
              <a:rPr lang="en-US" dirty="0" smtClean="0"/>
              <a:t>advantage</a:t>
            </a:r>
          </a:p>
          <a:p>
            <a:r>
              <a:rPr lang="en-US" dirty="0" smtClean="0"/>
              <a:t>Example: VSH </a:t>
            </a:r>
            <a:r>
              <a:rPr lang="en-US" dirty="0"/>
              <a:t>– Very Smooth </a:t>
            </a:r>
            <a:r>
              <a:rPr lang="en-US" dirty="0" smtClean="0"/>
              <a:t>Hash</a:t>
            </a:r>
          </a:p>
          <a:p>
            <a:pPr lvl="1"/>
            <a:r>
              <a:rPr lang="en-US" dirty="0" err="1"/>
              <a:t>Contini-Lenstra-Steinfeld</a:t>
            </a:r>
            <a:r>
              <a:rPr lang="en-US" dirty="0"/>
              <a:t> 2006</a:t>
            </a:r>
          </a:p>
          <a:p>
            <a:pPr lvl="1"/>
            <a:r>
              <a:rPr lang="en-US" dirty="0" smtClean="0"/>
              <a:t>collision </a:t>
            </a:r>
            <a:r>
              <a:rPr lang="en-US" dirty="0"/>
              <a:t>resistance provable under assumption that a problem directly related to factoring is hard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still far from ideal</a:t>
            </a:r>
          </a:p>
          <a:p>
            <a:pPr lvl="2"/>
            <a:r>
              <a:rPr lang="en-US" dirty="0"/>
              <a:t>bad performance compared to SHA-256</a:t>
            </a:r>
          </a:p>
          <a:p>
            <a:pPr lvl="2"/>
            <a:r>
              <a:rPr lang="en-US" dirty="0"/>
              <a:t>all kinds of multiplicative relations between hash values </a:t>
            </a:r>
            <a:r>
              <a:rPr lang="en-US" dirty="0" smtClean="0"/>
              <a:t>exist</a:t>
            </a:r>
          </a:p>
          <a:p>
            <a:pPr lvl="2"/>
            <a:r>
              <a:rPr lang="de-DE" dirty="0" smtClean="0"/>
              <a:t>not post-quantum secure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8" t="24353" r="45368" b="17740"/>
          <a:stretch/>
        </p:blipFill>
        <p:spPr>
          <a:xfrm>
            <a:off x="0" y="952500"/>
            <a:ext cx="9144000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9503"/>
            <a:ext cx="8928992" cy="48763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075"/>
          </a:xfrm>
        </p:spPr>
        <p:txBody>
          <a:bodyPr/>
          <a:lstStyle/>
          <a:p>
            <a:pPr algn="ctr"/>
            <a:r>
              <a:rPr lang="de-DE" dirty="0" smtClean="0">
                <a:latin typeface="+mn-lt"/>
              </a:rPr>
              <a:t>(Length-Extension) Modes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362700" cy="1143000"/>
          </a:xfrm>
        </p:spPr>
        <p:txBody>
          <a:bodyPr/>
          <a:lstStyle/>
          <a:p>
            <a:r>
              <a:rPr lang="en-US" dirty="0" smtClean="0"/>
              <a:t>Real life attacks on MD5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3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Hash-then-Sign in Browser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7964"/>
            <a:ext cx="6313512" cy="49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4" y="2204864"/>
            <a:ext cx="2782691" cy="34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9712" y="3140968"/>
            <a:ext cx="576064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/>
          <a:p>
            <a:fld id="{5943CFC4-EBD1-4466-832D-026E7D94D47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4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A8AD-90AB-4479-95BC-6DED6A95089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</a:t>
            </a:r>
            <a:r>
              <a:rPr lang="en-US" dirty="0"/>
              <a:t>attack on MD5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two-block</a:t>
            </a:r>
            <a:r>
              <a:rPr lang="en-US"/>
              <a:t> collision</a:t>
            </a:r>
          </a:p>
          <a:p>
            <a:pPr lvl="1"/>
            <a:r>
              <a:rPr lang="en-US"/>
              <a:t>for any input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/>
              <a:t>, identical for the two messages</a:t>
            </a:r>
          </a:p>
          <a:p>
            <a:pPr lvl="1">
              <a:buFontTx/>
              <a:buNone/>
            </a:pPr>
            <a:r>
              <a:rPr lang="en-US"/>
              <a:t>	i.e.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 i="1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</a:rPr>
              <a:t>=</a:t>
            </a:r>
            <a:r>
              <a:rPr lang="en-US" i="1">
                <a:solidFill>
                  <a:srgbClr val="339933"/>
                </a:solidFill>
              </a:rPr>
              <a:t> 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/>
              <a:t>,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 </a:t>
            </a:r>
            <a:r>
              <a:rPr lang="en-US">
                <a:solidFill>
                  <a:srgbClr val="339933"/>
                </a:solidFill>
              </a:rPr>
              <a:t>= 0</a:t>
            </a:r>
          </a:p>
          <a:p>
            <a:pPr lvl="1"/>
            <a:r>
              <a:rPr lang="en-US" i="1">
                <a:solidFill>
                  <a:schemeClr val="accent2"/>
                </a:solidFill>
              </a:rPr>
              <a:t>near-collision</a:t>
            </a:r>
            <a:r>
              <a:rPr lang="en-US"/>
              <a:t> after first block: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</a:p>
          <a:p>
            <a:pPr lvl="1">
              <a:buFontTx/>
              <a:buNone/>
            </a:pPr>
            <a:r>
              <a:rPr lang="en-US"/>
              <a:t>	with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 </a:t>
            </a:r>
            <a:r>
              <a:rPr lang="en-US"/>
              <a:t>having only a few carefully chosen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±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s</a:t>
            </a:r>
          </a:p>
          <a:p>
            <a:pPr lvl="1"/>
            <a:r>
              <a:rPr lang="en-US"/>
              <a:t>full collision after second block: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</a:p>
          <a:p>
            <a:pPr lvl="1">
              <a:buFontTx/>
              <a:buNone/>
            </a:pPr>
            <a:r>
              <a:rPr lang="en-US"/>
              <a:t>	i.e.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</a:rPr>
              <a:t>=</a:t>
            </a:r>
            <a:r>
              <a:rPr lang="en-US" i="1">
                <a:solidFill>
                  <a:srgbClr val="339933"/>
                </a:solidFill>
              </a:rPr>
              <a:t> 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/>
              <a:t>,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 </a:t>
            </a:r>
            <a:r>
              <a:rPr lang="en-US">
                <a:solidFill>
                  <a:srgbClr val="339933"/>
                </a:solidFill>
              </a:rPr>
              <a:t>= 0</a:t>
            </a:r>
            <a:endParaRPr lang="en-US"/>
          </a:p>
          <a:p>
            <a:r>
              <a:rPr lang="en-US"/>
              <a:t>with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 </a:t>
            </a:r>
            <a:r>
              <a:rPr lang="en-US"/>
              <a:t>the standard </a:t>
            </a:r>
            <a:r>
              <a:rPr lang="en-US" i="1">
                <a:solidFill>
                  <a:srgbClr val="339933"/>
                </a:solidFill>
              </a:rPr>
              <a:t>IV </a:t>
            </a:r>
            <a:r>
              <a:rPr lang="en-US"/>
              <a:t>for MD5, and a third block for padding and MD-strengthening, this gives a collision for the full MD5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3240-8428-4D5E-ADE9-6BAE0832A3B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chosen-prefix collisions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415213" cy="4572000"/>
          </a:xfrm>
        </p:spPr>
        <p:txBody>
          <a:bodyPr/>
          <a:lstStyle/>
          <a:p>
            <a:r>
              <a:rPr lang="en-US" dirty="0"/>
              <a:t>latest development on MD5</a:t>
            </a:r>
          </a:p>
          <a:p>
            <a:r>
              <a:rPr lang="en-US" dirty="0"/>
              <a:t>Marc Stevens (TU/e </a:t>
            </a:r>
            <a:r>
              <a:rPr lang="en-US" dirty="0" err="1"/>
              <a:t>MSc</a:t>
            </a:r>
            <a:r>
              <a:rPr lang="en-US" dirty="0"/>
              <a:t> student) 2006</a:t>
            </a:r>
          </a:p>
          <a:p>
            <a:pPr lvl="1"/>
            <a:r>
              <a:rPr lang="en-US" dirty="0"/>
              <a:t>paper by </a:t>
            </a:r>
            <a:r>
              <a:rPr lang="en-US" dirty="0" smtClean="0"/>
              <a:t>Marc Stevens, </a:t>
            </a:r>
            <a:r>
              <a:rPr lang="en-US" dirty="0" err="1"/>
              <a:t>Arjen</a:t>
            </a:r>
            <a:r>
              <a:rPr lang="en-US" dirty="0"/>
              <a:t> </a:t>
            </a:r>
            <a:r>
              <a:rPr lang="en-US" dirty="0" err="1"/>
              <a:t>Lenstra</a:t>
            </a:r>
            <a:r>
              <a:rPr lang="en-US" dirty="0"/>
              <a:t> and </a:t>
            </a:r>
            <a:r>
              <a:rPr lang="en-US" dirty="0" smtClean="0"/>
              <a:t>Benne de Weger, </a:t>
            </a:r>
            <a:r>
              <a:rPr lang="en-US" dirty="0" err="1"/>
              <a:t>EuroCrypt</a:t>
            </a:r>
            <a:r>
              <a:rPr lang="en-US" dirty="0"/>
              <a:t> </a:t>
            </a:r>
            <a:r>
              <a:rPr lang="en-US" dirty="0" smtClean="0"/>
              <a:t>2007</a:t>
            </a:r>
          </a:p>
          <a:p>
            <a:r>
              <a:rPr lang="en-US" dirty="0" smtClean="0"/>
              <a:t>Marc Stevens (CWI PhD student) 2009</a:t>
            </a:r>
          </a:p>
          <a:p>
            <a:pPr lvl="1"/>
            <a:r>
              <a:rPr lang="en-US" dirty="0" smtClean="0"/>
              <a:t>paper by Marc Stevens, Alex </a:t>
            </a:r>
            <a:r>
              <a:rPr lang="en-US" dirty="0" err="1" smtClean="0"/>
              <a:t>Sotirov</a:t>
            </a:r>
            <a:r>
              <a:rPr lang="en-US" dirty="0" smtClean="0"/>
              <a:t>, Jacob </a:t>
            </a:r>
            <a:r>
              <a:rPr lang="en-US" dirty="0" err="1" smtClean="0"/>
              <a:t>Appelbaum</a:t>
            </a:r>
            <a:r>
              <a:rPr lang="en-US" dirty="0" smtClean="0"/>
              <a:t>, David Molnar, Dag Arne </a:t>
            </a:r>
            <a:r>
              <a:rPr lang="en-US" dirty="0" err="1" smtClean="0"/>
              <a:t>Osvik</a:t>
            </a:r>
            <a:r>
              <a:rPr lang="en-US" dirty="0" smtClean="0"/>
              <a:t>, </a:t>
            </a:r>
            <a:r>
              <a:rPr lang="en-US" dirty="0" err="1" smtClean="0"/>
              <a:t>Arjen</a:t>
            </a:r>
            <a:r>
              <a:rPr lang="en-US" dirty="0" smtClean="0"/>
              <a:t> </a:t>
            </a:r>
            <a:r>
              <a:rPr lang="en-US" dirty="0" err="1" smtClean="0"/>
              <a:t>Lenstra</a:t>
            </a:r>
            <a:r>
              <a:rPr lang="en-US" dirty="0" smtClean="0"/>
              <a:t> and Benne de Weger, Crypto 2007</a:t>
            </a:r>
          </a:p>
          <a:p>
            <a:pPr lvl="1"/>
            <a:r>
              <a:rPr lang="en-US" dirty="0" smtClean="0"/>
              <a:t>rogue CA attack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52A5-1997-4BAA-878F-2420377A2EC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/>
              <a:t>MD5: identical IV attacks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87500"/>
            <a:ext cx="3598863" cy="4572000"/>
          </a:xfrm>
        </p:spPr>
        <p:txBody>
          <a:bodyPr/>
          <a:lstStyle/>
          <a:p>
            <a:r>
              <a:rPr lang="en-US" sz="2000"/>
              <a:t>all attacks following Wang’s method, up to recently</a:t>
            </a:r>
          </a:p>
          <a:p>
            <a:r>
              <a:rPr lang="en-US" sz="2000"/>
              <a:t>MD5 collision attacks work for any starting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</a:p>
          <a:p>
            <a:pPr lvl="1">
              <a:buFontTx/>
              <a:buNone/>
            </a:pPr>
            <a:r>
              <a:rPr lang="en-US" sz="1600"/>
              <a:t>data before and after the collision can be </a:t>
            </a:r>
            <a:r>
              <a:rPr lang="en-US" sz="1600" i="1"/>
              <a:t>chosen at will</a:t>
            </a:r>
          </a:p>
          <a:p>
            <a:r>
              <a:rPr lang="en-US" sz="2000"/>
              <a:t>but starting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/>
              <a:t>s must be identical</a:t>
            </a:r>
          </a:p>
          <a:p>
            <a:pPr lvl="1">
              <a:buFontTx/>
              <a:buNone/>
            </a:pPr>
            <a:r>
              <a:rPr lang="en-US" sz="1600"/>
              <a:t>data before and after the collision </a:t>
            </a:r>
            <a:r>
              <a:rPr lang="en-US" sz="1600" i="1"/>
              <a:t>must be identical</a:t>
            </a:r>
          </a:p>
          <a:p>
            <a:r>
              <a:rPr lang="en-US" sz="2000"/>
              <a:t>called </a:t>
            </a:r>
            <a:r>
              <a:rPr lang="en-US" sz="2000" i="1">
                <a:solidFill>
                  <a:schemeClr val="accent2"/>
                </a:solidFill>
              </a:rPr>
              <a:t>random collision</a:t>
            </a:r>
          </a:p>
        </p:txBody>
      </p:sp>
      <p:pic>
        <p:nvPicPr>
          <p:cNvPr id="157701" name="Picture 5" descr="ident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395413"/>
            <a:ext cx="5256213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C0F6-CC05-463F-AED3-F9778D5DB70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/>
              <a:t>MD5: different IV attacks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5900"/>
            <a:ext cx="3238500" cy="4535488"/>
          </a:xfrm>
        </p:spPr>
        <p:txBody>
          <a:bodyPr/>
          <a:lstStyle/>
          <a:p>
            <a:r>
              <a:rPr lang="en-US" sz="1800" dirty="0"/>
              <a:t>new attack</a:t>
            </a:r>
          </a:p>
          <a:p>
            <a:pPr lvl="1"/>
            <a:r>
              <a:rPr lang="en-US" sz="1400" dirty="0"/>
              <a:t>Marc Stevens, TU/e</a:t>
            </a:r>
          </a:p>
          <a:p>
            <a:pPr lvl="1"/>
            <a:r>
              <a:rPr lang="en-US" sz="1400" dirty="0"/>
              <a:t>Oct. 2006</a:t>
            </a:r>
          </a:p>
          <a:p>
            <a:r>
              <a:rPr lang="en-US" sz="1800" dirty="0"/>
              <a:t>MD5 collisions for any starting pair {</a:t>
            </a:r>
            <a:r>
              <a:rPr lang="en-US" sz="1800" i="1" dirty="0">
                <a:solidFill>
                  <a:srgbClr val="339933"/>
                </a:solidFill>
              </a:rPr>
              <a:t>IHV</a:t>
            </a:r>
            <a:r>
              <a:rPr lang="en-US" sz="1800" baseline="-25000" dirty="0">
                <a:solidFill>
                  <a:srgbClr val="339933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339933"/>
                </a:solidFill>
              </a:rPr>
              <a:t>IHV</a:t>
            </a:r>
            <a:r>
              <a:rPr lang="en-US" sz="1800" baseline="-25000" dirty="0">
                <a:solidFill>
                  <a:srgbClr val="339933"/>
                </a:solidFill>
              </a:rPr>
              <a:t>2</a:t>
            </a:r>
            <a:r>
              <a:rPr lang="en-US" sz="1800" dirty="0"/>
              <a:t>}</a:t>
            </a:r>
          </a:p>
          <a:p>
            <a:pPr lvl="1">
              <a:buFontTx/>
              <a:buNone/>
            </a:pPr>
            <a:r>
              <a:rPr lang="en-US" sz="1400" dirty="0"/>
              <a:t>data before the collision </a:t>
            </a:r>
            <a:r>
              <a:rPr lang="en-US" sz="1400" i="1" dirty="0"/>
              <a:t>needs not to be identical</a:t>
            </a:r>
            <a:endParaRPr lang="en-US" sz="1400" dirty="0"/>
          </a:p>
          <a:p>
            <a:pPr lvl="1">
              <a:buFontTx/>
              <a:buNone/>
            </a:pPr>
            <a:r>
              <a:rPr lang="en-US" sz="1400" dirty="0"/>
              <a:t>data before the collision can still be chosen at will, for each of the two documents</a:t>
            </a:r>
          </a:p>
          <a:p>
            <a:pPr lvl="1">
              <a:buFontTx/>
              <a:buNone/>
            </a:pPr>
            <a:r>
              <a:rPr lang="en-US" sz="1400" dirty="0"/>
              <a:t>data after the collision still must be identical</a:t>
            </a:r>
          </a:p>
          <a:p>
            <a:r>
              <a:rPr lang="en-US" sz="1800" dirty="0"/>
              <a:t>called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chemeClr val="accent2"/>
                </a:solidFill>
              </a:rPr>
              <a:t>chosen-prefix </a:t>
            </a:r>
            <a:r>
              <a:rPr lang="en-US" sz="1800" i="1" dirty="0" smtClean="0">
                <a:solidFill>
                  <a:schemeClr val="accent2"/>
                </a:solidFill>
              </a:rPr>
              <a:t>collision</a:t>
            </a:r>
            <a:endParaRPr lang="en-US" sz="1800" i="1" dirty="0">
              <a:solidFill>
                <a:schemeClr val="accent2"/>
              </a:solidFill>
            </a:endParaRPr>
          </a:p>
        </p:txBody>
      </p:sp>
      <p:pic>
        <p:nvPicPr>
          <p:cNvPr id="159749" name="Picture 5" descr="diff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377950"/>
            <a:ext cx="5257800" cy="485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F9A9-3917-4E58-AED1-4D70201216AA}" type="slidenum">
              <a:rPr lang="nl-NL"/>
              <a:pPr/>
              <a:t>35</a:t>
            </a:fld>
            <a:endParaRPr lang="nl-NL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344816" cy="1143000"/>
          </a:xfrm>
        </p:spPr>
        <p:txBody>
          <a:bodyPr/>
          <a:lstStyle/>
          <a:p>
            <a:r>
              <a:rPr lang="en-US" dirty="0" smtClean="0"/>
              <a:t>indeed that was not the end</a:t>
            </a:r>
            <a:br>
              <a:rPr lang="en-US" dirty="0" smtClean="0"/>
            </a:br>
            <a:r>
              <a:rPr lang="en-US" dirty="0" smtClean="0"/>
              <a:t>in 2008 the ethical hackers came by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137525" cy="4325814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observation: commerci</a:t>
            </a:r>
            <a:r>
              <a:rPr lang="en-US" sz="2000" dirty="0" smtClean="0">
                <a:cs typeface="Arial" pitchFamily="34" charset="0"/>
              </a:rPr>
              <a:t>al</a:t>
            </a:r>
            <a:r>
              <a:rPr lang="en-US" sz="2000" dirty="0" smtClean="0"/>
              <a:t> certification authorities still use </a:t>
            </a:r>
            <a:r>
              <a:rPr lang="en-US" sz="2000" dirty="0"/>
              <a:t>MD5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  <a:p>
            <a:pPr>
              <a:buFontTx/>
              <a:buNone/>
            </a:pPr>
            <a:r>
              <a:rPr lang="en-US" sz="2000" dirty="0" smtClean="0"/>
              <a:t>idea: </a:t>
            </a:r>
            <a:r>
              <a:rPr lang="en-US" sz="2000" dirty="0"/>
              <a:t>proof of concept </a:t>
            </a:r>
            <a:r>
              <a:rPr lang="en-US" sz="2000" dirty="0" smtClean="0"/>
              <a:t>of realistic attack as </a:t>
            </a:r>
            <a:r>
              <a:rPr lang="en-US" sz="2000" dirty="0"/>
              <a:t>wake up call</a:t>
            </a:r>
          </a:p>
          <a:p>
            <a:pPr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attack a real, </a:t>
            </a:r>
            <a:r>
              <a:rPr lang="en-US" sz="2000" dirty="0" smtClean="0"/>
              <a:t>commerci</a:t>
            </a:r>
            <a:r>
              <a:rPr lang="en-US" sz="2000" dirty="0" smtClean="0">
                <a:cs typeface="Arial" pitchFamily="34" charset="0"/>
              </a:rPr>
              <a:t>a</a:t>
            </a:r>
            <a:r>
              <a:rPr lang="en-US" sz="2000" dirty="0" smtClean="0"/>
              <a:t>l </a:t>
            </a:r>
            <a:r>
              <a:rPr lang="en-US" sz="2000" dirty="0">
                <a:sym typeface="Wingdings" pitchFamily="2" charset="2"/>
              </a:rPr>
              <a:t>certification </a:t>
            </a:r>
            <a:r>
              <a:rPr lang="en-US" sz="2000" dirty="0" smtClean="0">
                <a:sym typeface="Wingdings" pitchFamily="2" charset="2"/>
              </a:rPr>
              <a:t>authority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purchase a web certificate for a valid web domain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but with a “little tweak” built in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prepare a rogue CA certificate with identical </a:t>
            </a:r>
            <a:r>
              <a:rPr lang="en-US" sz="2000" dirty="0"/>
              <a:t>MD5 hash</a:t>
            </a:r>
          </a:p>
          <a:p>
            <a:pPr>
              <a:buFontTx/>
              <a:buNone/>
            </a:pPr>
            <a:r>
              <a:rPr lang="en-US" sz="2000" dirty="0" smtClean="0"/>
              <a:t>the commerci</a:t>
            </a:r>
            <a:r>
              <a:rPr lang="en-US" sz="2000" dirty="0" smtClean="0">
                <a:cs typeface="Arial" pitchFamily="34" charset="0"/>
              </a:rPr>
              <a:t>a</a:t>
            </a:r>
            <a:r>
              <a:rPr lang="en-US" sz="2000" dirty="0" smtClean="0"/>
              <a:t>l CA’s signature also holds for the rogue CA certificate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 err="1" smtClean="0"/>
              <a:t>RogueCA</a:t>
            </a:r>
            <a:r>
              <a:rPr lang="en-US" dirty="0" smtClean="0"/>
              <a:t> Attack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392488" cy="44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8862"/>
            <a:ext cx="6048672" cy="444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D91B7-3191-4B86-AB42-A892004EF4FF}" type="slidenum">
              <a:rPr lang="nl-NL"/>
              <a:pPr/>
              <a:t>37</a:t>
            </a:fld>
            <a:endParaRPr lang="nl-NL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81987" cy="895350"/>
          </a:xfrm>
        </p:spPr>
        <p:txBody>
          <a:bodyPr/>
          <a:lstStyle/>
          <a:p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2324" name="Picture 4" descr="certs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26988"/>
            <a:ext cx="7777162" cy="5830888"/>
          </a:xfrm>
          <a:prstGeom prst="rect">
            <a:avLst/>
          </a:prstGeom>
          <a:noFill/>
        </p:spPr>
      </p:pic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1476375" y="4797425"/>
            <a:ext cx="1582738" cy="2159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5940425" y="3429000"/>
            <a:ext cx="15827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1042988" y="4724400"/>
            <a:ext cx="252095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Subject = End Entity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5507434" y="3356992"/>
            <a:ext cx="2520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Subject =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78D9-7D72-4C79-982B-889C3ED7E7DF}" type="slidenum">
              <a:rPr lang="nl-NL"/>
              <a:pPr/>
              <a:t>38</a:t>
            </a:fld>
            <a:endParaRPr lang="nl-NL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to be solved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7993062" cy="45366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predict the serial number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predict the time interval of validity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at the same time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 few days before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more complicated certificate structure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“Subject Type” </a:t>
            </a:r>
            <a:r>
              <a:rPr lang="en-US" dirty="0" smtClean="0"/>
              <a:t>after the public key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small space for the collision blocks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is possible but much more computations needed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not much time to do computations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to keep probability of prediction success reasonable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1206-1A67-48C2-AE03-E494D5CFFA7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98500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construction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de-DE" sz="2000" i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DE" sz="2000" i="1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000" i="1" dirty="0" smtClean="0">
                <a:solidFill>
                  <a:schemeClr val="accent2"/>
                </a:solidFill>
              </a:rPr>
              <a:t>Given: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compression </a:t>
            </a:r>
            <a:r>
              <a:rPr lang="en-US" sz="2000" i="1" dirty="0">
                <a:solidFill>
                  <a:schemeClr val="accent2"/>
                </a:solidFill>
              </a:rPr>
              <a:t>function</a:t>
            </a:r>
            <a:r>
              <a:rPr lang="en-US" sz="2000" dirty="0"/>
              <a:t>: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>
                <a:solidFill>
                  <a:srgbClr val="339933"/>
                </a:solidFill>
              </a:rPr>
              <a:t> : {0,1}</a:t>
            </a:r>
            <a:r>
              <a:rPr lang="en-US" sz="2000" i="1" baseline="30000" dirty="0">
                <a:solidFill>
                  <a:srgbClr val="339933"/>
                </a:solidFill>
              </a:rPr>
              <a:t>n</a:t>
            </a:r>
            <a:r>
              <a:rPr lang="en-US" sz="2000" dirty="0">
                <a:solidFill>
                  <a:srgbClr val="339933"/>
                </a:solidFill>
              </a:rPr>
              <a:t> x {0,1}</a:t>
            </a:r>
            <a:r>
              <a:rPr lang="en-US" sz="2000" i="1" baseline="30000" dirty="0">
                <a:solidFill>
                  <a:srgbClr val="339933"/>
                </a:solidFill>
              </a:rPr>
              <a:t>r</a:t>
            </a:r>
            <a:r>
              <a:rPr lang="en-US" sz="2000" dirty="0">
                <a:solidFill>
                  <a:srgbClr val="339933"/>
                </a:solidFill>
              </a:rPr>
              <a:t> </a:t>
            </a:r>
            <a:r>
              <a:rPr lang="en-US" sz="2000" dirty="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 dirty="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0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de-DE" sz="2000" i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000" i="1" dirty="0" smtClean="0">
                <a:solidFill>
                  <a:schemeClr val="accent2"/>
                </a:solidFill>
              </a:rPr>
              <a:t>Goal:</a:t>
            </a:r>
          </a:p>
          <a:p>
            <a:pPr>
              <a:lnSpc>
                <a:spcPct val="90000"/>
              </a:lnSpc>
            </a:pPr>
            <a:r>
              <a:rPr lang="de-DE" sz="2000" i="1" dirty="0" smtClean="0">
                <a:solidFill>
                  <a:schemeClr val="accent2"/>
                </a:solidFill>
              </a:rPr>
              <a:t>Hash function:</a:t>
            </a:r>
            <a:r>
              <a:rPr lang="en-US" sz="2000" i="1" dirty="0">
                <a:solidFill>
                  <a:srgbClr val="339933"/>
                </a:solidFill>
              </a:rPr>
              <a:t> </a:t>
            </a:r>
            <a:r>
              <a:rPr lang="en-US" sz="2000" i="1" dirty="0" smtClean="0">
                <a:solidFill>
                  <a:srgbClr val="339933"/>
                </a:solidFill>
              </a:rPr>
              <a:t>H</a:t>
            </a:r>
            <a:r>
              <a:rPr lang="en-US" sz="2000" dirty="0" smtClean="0">
                <a:solidFill>
                  <a:srgbClr val="339933"/>
                </a:solidFill>
              </a:rPr>
              <a:t> </a:t>
            </a:r>
            <a:r>
              <a:rPr lang="en-US" sz="2000" dirty="0">
                <a:solidFill>
                  <a:srgbClr val="339933"/>
                </a:solidFill>
              </a:rPr>
              <a:t>: </a:t>
            </a:r>
            <a:r>
              <a:rPr lang="en-US" sz="2000" dirty="0" smtClean="0">
                <a:solidFill>
                  <a:srgbClr val="339933"/>
                </a:solidFill>
              </a:rPr>
              <a:t>{0,1}* </a:t>
            </a:r>
            <a:r>
              <a:rPr lang="en-US" sz="2000" dirty="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 dirty="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endParaRPr lang="de-DE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000" i="1" dirty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i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88C-BC9D-4BAF-B397-26C77E7CE694}" type="slidenum">
              <a:rPr lang="nl-NL"/>
              <a:pPr/>
              <a:t>39</a:t>
            </a:fld>
            <a:endParaRPr lang="nl-NL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difficult is predicting?</a:t>
            </a:r>
            <a:endParaRPr lang="en-US" dirty="0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93062" cy="51133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t</a:t>
            </a:r>
            <a:r>
              <a:rPr lang="en-US" sz="2000" dirty="0" smtClean="0"/>
              <a:t>ime interval: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CA </a:t>
            </a:r>
            <a:r>
              <a:rPr lang="en-US" sz="2000" dirty="0" smtClean="0"/>
              <a:t>uses automated certification procedure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certificate issued exactly </a:t>
            </a:r>
            <a:r>
              <a:rPr lang="en-US" sz="2000" dirty="0"/>
              <a:t>6 </a:t>
            </a:r>
            <a:r>
              <a:rPr lang="en-US" sz="2000" dirty="0" smtClean="0"/>
              <a:t>seconds after click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serial number :</a:t>
            </a: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07:44:08 2008 GMT   </a:t>
            </a:r>
            <a:r>
              <a:rPr lang="en-US" sz="2000" dirty="0">
                <a:solidFill>
                  <a:srgbClr val="FF0000"/>
                </a:solidFill>
              </a:rPr>
              <a:t>643006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07:45:02 2008 GMT   </a:t>
            </a:r>
            <a:r>
              <a:rPr lang="en-US" sz="2000" dirty="0">
                <a:solidFill>
                  <a:srgbClr val="FF0000"/>
                </a:solidFill>
              </a:rPr>
              <a:t>643007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07:46:02 2008 GMT   </a:t>
            </a:r>
            <a:r>
              <a:rPr lang="en-US" sz="2000" dirty="0">
                <a:solidFill>
                  <a:srgbClr val="FF0000"/>
                </a:solidFill>
              </a:rPr>
              <a:t>643008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07:47:03 2008 GMT   </a:t>
            </a:r>
            <a:r>
              <a:rPr lang="en-US" sz="2000" dirty="0">
                <a:solidFill>
                  <a:srgbClr val="FF0000"/>
                </a:solidFill>
              </a:rPr>
              <a:t>643009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07:48:02 2008 GMT   </a:t>
            </a:r>
            <a:r>
              <a:rPr lang="en-US" sz="2000" dirty="0">
                <a:solidFill>
                  <a:srgbClr val="FF0000"/>
                </a:solidFill>
              </a:rPr>
              <a:t>643010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07:49:02 2008 GMT   </a:t>
            </a:r>
            <a:r>
              <a:rPr lang="en-US" sz="2000" dirty="0">
                <a:solidFill>
                  <a:srgbClr val="FF0000"/>
                </a:solidFill>
              </a:rPr>
              <a:t>643011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07:50:02 2008 GMT   </a:t>
            </a:r>
            <a:r>
              <a:rPr lang="en-US" sz="2000" dirty="0">
                <a:solidFill>
                  <a:srgbClr val="FF0000"/>
                </a:solidFill>
              </a:rPr>
              <a:t>643012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07:51:12 2008 GMT   </a:t>
            </a:r>
            <a:r>
              <a:rPr lang="en-US" sz="2000" dirty="0">
                <a:solidFill>
                  <a:srgbClr val="FF0000"/>
                </a:solidFill>
              </a:rPr>
              <a:t>643013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07:51:29 2008 GMT   </a:t>
            </a:r>
            <a:r>
              <a:rPr lang="en-US" sz="2000" dirty="0">
                <a:solidFill>
                  <a:srgbClr val="FF0000"/>
                </a:solidFill>
              </a:rPr>
              <a:t>643014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07:52:02 2008 GMT   </a:t>
            </a:r>
            <a:r>
              <a:rPr lang="en-US" sz="2000" dirty="0" smtClean="0">
                <a:solidFill>
                  <a:srgbClr val="FF0000"/>
                </a:solidFill>
              </a:rPr>
              <a:t>have a guess…</a:t>
            </a:r>
            <a:endParaRPr lang="nl-NL" sz="2000" dirty="0">
              <a:solidFill>
                <a:srgbClr val="FF0000"/>
              </a:solidFill>
            </a:endParaRPr>
          </a:p>
        </p:txBody>
      </p:sp>
      <p:pic>
        <p:nvPicPr>
          <p:cNvPr id="3430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05683"/>
            <a:ext cx="4103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6D4B2-5FBE-4F01-9ED5-D796AA6F57F8}" type="slidenum">
              <a:rPr lang="nl-NL"/>
              <a:pPr/>
              <a:t>40</a:t>
            </a:fld>
            <a:endParaRPr lang="nl-NL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at work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800"/>
            <a:ext cx="7993062" cy="396078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/>
              <a:t>estimated: </a:t>
            </a:r>
            <a:r>
              <a:rPr lang="en-US" dirty="0"/>
              <a:t>800-1000 </a:t>
            </a:r>
            <a:r>
              <a:rPr lang="en-US" dirty="0" smtClean="0"/>
              <a:t>certificates issued in a weekend</a:t>
            </a:r>
            <a:endParaRPr lang="en-US" dirty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/>
              <a:t>procedure: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buy certificate on </a:t>
            </a:r>
            <a:r>
              <a:rPr lang="en-US" dirty="0"/>
              <a:t>F</a:t>
            </a:r>
            <a:r>
              <a:rPr lang="en-US" dirty="0" smtClean="0"/>
              <a:t>riday, serial number </a:t>
            </a:r>
            <a:r>
              <a:rPr lang="en-US" i="1" dirty="0" smtClean="0"/>
              <a:t>S</a:t>
            </a:r>
            <a:r>
              <a:rPr lang="en-US" dirty="0" smtClean="0"/>
              <a:t>-1000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predict serial number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for time </a:t>
            </a:r>
            <a:r>
              <a:rPr lang="en-US" i="1" dirty="0" smtClean="0"/>
              <a:t>T</a:t>
            </a:r>
            <a:r>
              <a:rPr lang="en-US" dirty="0" smtClean="0"/>
              <a:t> Sunday evening</a:t>
            </a:r>
            <a:endParaRPr lang="en-US" dirty="0"/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make collision for serial number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and time </a:t>
            </a:r>
            <a:r>
              <a:rPr lang="en-US" i="1" dirty="0" smtClean="0"/>
              <a:t>T</a:t>
            </a:r>
            <a:r>
              <a:rPr lang="en-US" b="0" dirty="0" smtClean="0"/>
              <a:t>:</a:t>
            </a:r>
            <a:r>
              <a:rPr lang="en-US" i="1" dirty="0" smtClean="0"/>
              <a:t>  </a:t>
            </a:r>
            <a:r>
              <a:rPr lang="en-US" dirty="0" smtClean="0"/>
              <a:t>2 days time</a:t>
            </a:r>
            <a:endParaRPr lang="en-US" dirty="0"/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short before </a:t>
            </a:r>
            <a:r>
              <a:rPr lang="en-US" i="1" dirty="0" smtClean="0"/>
              <a:t>T</a:t>
            </a:r>
            <a:r>
              <a:rPr lang="en-US" dirty="0" smtClean="0"/>
              <a:t> buy additional certificates until </a:t>
            </a:r>
            <a:r>
              <a:rPr lang="en-US" i="1" dirty="0"/>
              <a:t>S</a:t>
            </a:r>
            <a:r>
              <a:rPr lang="en-US" dirty="0"/>
              <a:t>-1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buy certificate on time </a:t>
            </a:r>
            <a:r>
              <a:rPr lang="en-US" i="1" dirty="0"/>
              <a:t>T-6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hope that nobody comes in between and steals our serial number </a:t>
            </a:r>
            <a:r>
              <a:rPr lang="en-US" i="1" dirty="0" smtClean="0"/>
              <a:t>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C3F5-2862-4DCB-9D7A-B596820F1D3B}" type="slidenum">
              <a:rPr lang="nl-NL"/>
              <a:pPr/>
              <a:t>41</a:t>
            </a:fld>
            <a:endParaRPr lang="nl-NL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let it work</a:t>
            </a:r>
            <a:endParaRPr lang="en-US" dirty="0"/>
          </a:p>
        </p:txBody>
      </p:sp>
      <p:pic>
        <p:nvPicPr>
          <p:cNvPr id="345092" name="Picture 4" descr="marc_arjen_benne_ps3_cl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378075"/>
            <a:ext cx="4824412" cy="4364038"/>
          </a:xfrm>
          <a:prstGeom prst="rect">
            <a:avLst/>
          </a:prstGeom>
          <a:noFill/>
        </p:spPr>
      </p:pic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11188" y="1341438"/>
            <a:ext cx="79930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</a:rPr>
              <a:t>cluster </a:t>
            </a:r>
            <a:r>
              <a:rPr lang="en-US" sz="2400" b="1" dirty="0" smtClean="0">
                <a:latin typeface="+mj-lt"/>
              </a:rPr>
              <a:t>of &gt;200 </a:t>
            </a: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</a:rPr>
              <a:t>PlayStation3 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game consoles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b="1" dirty="0" smtClean="0">
                <a:latin typeface="+mj-lt"/>
              </a:rPr>
              <a:t>(1 PS3 = 40 PC’s)</a:t>
            </a: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complexity: </a:t>
            </a:r>
            <a:r>
              <a:rPr lang="en-US" sz="2400" b="1" dirty="0">
                <a:latin typeface="+mj-lt"/>
              </a:rPr>
              <a:t>2</a:t>
            </a:r>
            <a:r>
              <a:rPr lang="en-US" sz="2400" b="1" baseline="30000" dirty="0">
                <a:latin typeface="+mj-lt"/>
              </a:rPr>
              <a:t>50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memory: </a:t>
            </a:r>
            <a:r>
              <a:rPr lang="en-US" sz="2400" b="1" dirty="0">
                <a:latin typeface="+mj-lt"/>
              </a:rPr>
              <a:t>30 GB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baseline="30000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  <a:sym typeface="Wingdings" pitchFamily="2" charset="2"/>
              </a:rPr>
              <a:t>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collision </a:t>
            </a:r>
            <a:r>
              <a:rPr lang="en-US" sz="2400" b="1" dirty="0">
                <a:latin typeface="+mj-lt"/>
              </a:rPr>
              <a:t>in 1 </a:t>
            </a:r>
            <a:r>
              <a:rPr lang="en-US" sz="2400" b="1" dirty="0" smtClean="0">
                <a:latin typeface="+mj-lt"/>
              </a:rPr>
              <a:t>day</a:t>
            </a:r>
            <a:endParaRPr lang="en-US" sz="2400" b="1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5DD-BDA5-4033-A151-5CFE33BD5687}" type="slidenum">
              <a:rPr lang="nl-NL"/>
              <a:pPr/>
              <a:t>42</a:t>
            </a:fld>
            <a:endParaRPr lang="nl-NL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24812" cy="620713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success after 4th attempt (4th </a:t>
            </a:r>
            <a:r>
              <a:rPr lang="en-US" dirty="0"/>
              <a:t>weekend)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purchased a few hundred certificates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(promotion action: 20 for one price)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total cost: &lt; US</a:t>
            </a:r>
            <a:r>
              <a:rPr lang="en-US" dirty="0"/>
              <a:t>$ 1000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859E-F28F-48E7-AE4F-492F94AAA10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 dirty="0"/>
              <a:t>conclusion on </a:t>
            </a:r>
            <a:r>
              <a:rPr lang="en-US" dirty="0" smtClean="0"/>
              <a:t>MD5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moment, ‘meaningful’ hash collisions are </a:t>
            </a:r>
          </a:p>
          <a:p>
            <a:pPr lvl="1"/>
            <a:r>
              <a:rPr lang="en-US" dirty="0"/>
              <a:t>easy to make</a:t>
            </a:r>
          </a:p>
          <a:p>
            <a:pPr lvl="1"/>
            <a:r>
              <a:rPr lang="en-US" dirty="0"/>
              <a:t>but also easy to detect</a:t>
            </a:r>
          </a:p>
          <a:p>
            <a:pPr lvl="1"/>
            <a:r>
              <a:rPr lang="en-US" dirty="0"/>
              <a:t>still hard to abuse realistically</a:t>
            </a:r>
          </a:p>
          <a:p>
            <a:r>
              <a:rPr lang="en-US" dirty="0"/>
              <a:t>with chosen-prefix collisions we come close to realistic attacks</a:t>
            </a:r>
          </a:p>
          <a:p>
            <a:r>
              <a:rPr lang="en-US" dirty="0" smtClean="0"/>
              <a:t>to </a:t>
            </a:r>
            <a:r>
              <a:rPr lang="en-US" dirty="0"/>
              <a:t>do </a:t>
            </a:r>
            <a:r>
              <a:rPr lang="en-US" i="1" dirty="0"/>
              <a:t>real</a:t>
            </a:r>
            <a:r>
              <a:rPr lang="en-US" dirty="0"/>
              <a:t> harm, second pre-image attack needed</a:t>
            </a:r>
          </a:p>
          <a:p>
            <a:pPr lvl="1"/>
            <a:r>
              <a:rPr lang="en-US" dirty="0"/>
              <a:t>real harm is e.g. forging digital signatures</a:t>
            </a:r>
          </a:p>
          <a:p>
            <a:pPr lvl="1"/>
            <a:r>
              <a:rPr lang="en-US" dirty="0"/>
              <a:t>this is not possible yet, not even with MD5</a:t>
            </a:r>
          </a:p>
          <a:p>
            <a:r>
              <a:rPr lang="en-US" dirty="0"/>
              <a:t>More information: http://www.win.tue.nl/hashclash/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090540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smtClean="0"/>
              <a:t>Questions?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6E2B-4AB8-4CDC-AFFC-97700B41716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birthday paradox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87500"/>
            <a:ext cx="7558088" cy="4572000"/>
          </a:xfrm>
        </p:spPr>
        <p:txBody>
          <a:bodyPr/>
          <a:lstStyle/>
          <a:p>
            <a:r>
              <a:rPr lang="en-US" sz="2000" dirty="0"/>
              <a:t>probability that all k elements are distinct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	and this is </a:t>
            </a:r>
            <a:r>
              <a:rPr lang="en-US" sz="2000" dirty="0" smtClean="0">
                <a:solidFill>
                  <a:srgbClr val="339933"/>
                </a:solidFill>
              </a:rPr>
              <a:t>&lt; ½</a:t>
            </a:r>
            <a:r>
              <a:rPr lang="en-US" sz="2000" dirty="0" smtClean="0"/>
              <a:t> </a:t>
            </a:r>
            <a:r>
              <a:rPr lang="en-US" sz="2000" dirty="0"/>
              <a:t>when </a:t>
            </a:r>
            <a:r>
              <a:rPr lang="en-US" sz="2000" i="1" dirty="0">
                <a:solidFill>
                  <a:srgbClr val="339933"/>
                </a:solidFill>
              </a:rPr>
              <a:t>k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k</a:t>
            </a:r>
            <a:r>
              <a:rPr lang="en-US" sz="2000" dirty="0">
                <a:solidFill>
                  <a:srgbClr val="339933"/>
                </a:solidFill>
              </a:rPr>
              <a:t>-1) &gt; (2 log 2)</a:t>
            </a:r>
            <a:r>
              <a:rPr lang="en-US" sz="2000" i="1" dirty="0">
                <a:solidFill>
                  <a:srgbClr val="339933"/>
                </a:solidFill>
              </a:rPr>
              <a:t>t</a:t>
            </a:r>
          </a:p>
          <a:p>
            <a:pPr>
              <a:buFontTx/>
              <a:buNone/>
            </a:pPr>
            <a:r>
              <a:rPr lang="en-US" sz="2000" i="1" dirty="0">
                <a:solidFill>
                  <a:srgbClr val="339933"/>
                </a:solidFill>
              </a:rPr>
              <a:t>				  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≈ k</a:t>
            </a:r>
            <a:r>
              <a:rPr lang="en-US" sz="2000" baseline="30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srgbClr val="339933"/>
                </a:solidFill>
              </a:rPr>
              <a:t>)       (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≈ </a:t>
            </a:r>
            <a:r>
              <a:rPr lang="en-US" sz="2000" dirty="0">
                <a:solidFill>
                  <a:srgbClr val="339933"/>
                </a:solidFill>
                <a:cs typeface="Arial" pitchFamily="34" charset="0"/>
              </a:rPr>
              <a:t>1.4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 t</a:t>
            </a:r>
            <a:r>
              <a:rPr lang="en-US" sz="2000" dirty="0">
                <a:solidFill>
                  <a:srgbClr val="339933"/>
                </a:solidFill>
              </a:rPr>
              <a:t>)</a:t>
            </a:r>
            <a:endParaRPr lang="en-US" sz="2000" baseline="30000" dirty="0">
              <a:solidFill>
                <a:srgbClr val="339933"/>
              </a:solidFill>
              <a:cs typeface="Arial" pitchFamily="34" charset="0"/>
            </a:endParaRPr>
          </a:p>
          <a:p>
            <a:pPr>
              <a:buFontTx/>
              <a:buNone/>
            </a:pPr>
            <a:endParaRPr lang="en-US" sz="2000" baseline="30000" dirty="0">
              <a:solidFill>
                <a:srgbClr val="339933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000" dirty="0"/>
              <a:t>		</a:t>
            </a:r>
          </a:p>
        </p:txBody>
      </p:sp>
      <p:graphicFrame>
        <p:nvGraphicFramePr>
          <p:cNvPr id="9216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068716"/>
              </p:ext>
            </p:extLst>
          </p:nvPr>
        </p:nvGraphicFramePr>
        <p:xfrm>
          <a:off x="1547813" y="1963738"/>
          <a:ext cx="6119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Vergelijking" r:id="rId3" imgW="3073320" imgH="507960" progId="Equation.3">
                  <p:embed/>
                </p:oleObj>
              </mc:Choice>
              <mc:Fallback>
                <p:oleObj name="Vergelijking" r:id="rId3" imgW="307332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63738"/>
                        <a:ext cx="6119812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045-CB12-4455-B822-B728E45F285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06450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- iterated compression</a:t>
            </a:r>
          </a:p>
        </p:txBody>
      </p:sp>
      <p:pic>
        <p:nvPicPr>
          <p:cNvPr id="98309" name="Picture 5" descr="com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833563"/>
            <a:ext cx="8905875" cy="397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1206-1A67-48C2-AE03-E494D5CFFA7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98500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construction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assume that message </a:t>
            </a:r>
            <a:r>
              <a:rPr lang="en-US" sz="2000" i="1" dirty="0">
                <a:solidFill>
                  <a:srgbClr val="339933"/>
                </a:solidFill>
              </a:rPr>
              <a:t>m</a:t>
            </a:r>
            <a:r>
              <a:rPr lang="en-US" sz="2000" dirty="0"/>
              <a:t> can be split up into blocks          </a:t>
            </a:r>
            <a:r>
              <a:rPr lang="en-US" sz="2000" i="1" dirty="0">
                <a:solidFill>
                  <a:srgbClr val="339933"/>
                </a:solidFill>
              </a:rPr>
              <a:t>m</a:t>
            </a:r>
            <a:r>
              <a:rPr lang="en-US" sz="2000" baseline="-25000" dirty="0">
                <a:solidFill>
                  <a:srgbClr val="339933"/>
                </a:solidFill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339933"/>
                </a:solidFill>
              </a:rPr>
              <a:t>…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339933"/>
                </a:solidFill>
              </a:rPr>
              <a:t> </a:t>
            </a:r>
            <a:r>
              <a:rPr lang="en-US" sz="2000" i="1" dirty="0" err="1">
                <a:solidFill>
                  <a:srgbClr val="339933"/>
                </a:solidFill>
              </a:rPr>
              <a:t>m</a:t>
            </a:r>
            <a:r>
              <a:rPr lang="en-US" sz="2000" i="1" baseline="-25000" dirty="0" err="1">
                <a:solidFill>
                  <a:srgbClr val="339933"/>
                </a:solidFill>
              </a:rPr>
              <a:t>s</a:t>
            </a:r>
            <a:r>
              <a:rPr lang="en-US" sz="2000" dirty="0"/>
              <a:t> of equal block length </a:t>
            </a:r>
            <a:r>
              <a:rPr lang="en-US" sz="2000" i="1" dirty="0">
                <a:solidFill>
                  <a:srgbClr val="339933"/>
                </a:solidFill>
              </a:rPr>
              <a:t>r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most popular block length is </a:t>
            </a:r>
            <a:r>
              <a:rPr lang="en-US" sz="1600" i="1" dirty="0">
                <a:solidFill>
                  <a:srgbClr val="339933"/>
                </a:solidFill>
              </a:rPr>
              <a:t>r</a:t>
            </a:r>
            <a:r>
              <a:rPr lang="en-US" sz="1600" dirty="0">
                <a:solidFill>
                  <a:srgbClr val="339933"/>
                </a:solidFill>
              </a:rPr>
              <a:t> =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339933"/>
                </a:solidFill>
              </a:rPr>
              <a:t>512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chemeClr val="accent2"/>
                </a:solidFill>
              </a:rPr>
              <a:t>compression function</a:t>
            </a:r>
            <a:r>
              <a:rPr lang="en-US" sz="2000" dirty="0"/>
              <a:t>: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>
                <a:solidFill>
                  <a:srgbClr val="339933"/>
                </a:solidFill>
              </a:rPr>
              <a:t> : {0,1}</a:t>
            </a:r>
            <a:r>
              <a:rPr lang="en-US" sz="2000" i="1" baseline="30000" dirty="0">
                <a:solidFill>
                  <a:srgbClr val="339933"/>
                </a:solidFill>
              </a:rPr>
              <a:t>n</a:t>
            </a:r>
            <a:r>
              <a:rPr lang="en-US" sz="2000" dirty="0">
                <a:solidFill>
                  <a:srgbClr val="339933"/>
                </a:solidFill>
              </a:rPr>
              <a:t> x {0,1}</a:t>
            </a:r>
            <a:r>
              <a:rPr lang="en-US" sz="2000" i="1" baseline="30000" dirty="0">
                <a:solidFill>
                  <a:srgbClr val="339933"/>
                </a:solidFill>
              </a:rPr>
              <a:t>r</a:t>
            </a:r>
            <a:r>
              <a:rPr lang="en-US" sz="2000" dirty="0">
                <a:solidFill>
                  <a:srgbClr val="339933"/>
                </a:solidFill>
              </a:rPr>
              <a:t> </a:t>
            </a:r>
            <a:r>
              <a:rPr lang="en-US" sz="2000" dirty="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 dirty="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chemeClr val="accent2"/>
                </a:solidFill>
              </a:rPr>
              <a:t>intermediate hash values</a:t>
            </a:r>
            <a:r>
              <a:rPr lang="en-US" sz="2000" dirty="0"/>
              <a:t> (length </a:t>
            </a:r>
            <a:r>
              <a:rPr lang="en-US" sz="2000" i="1" dirty="0">
                <a:solidFill>
                  <a:srgbClr val="339933"/>
                </a:solidFill>
              </a:rPr>
              <a:t>n</a:t>
            </a:r>
            <a:r>
              <a:rPr lang="en-US" sz="2000" dirty="0"/>
              <a:t>) as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/>
              <a:t> input </a:t>
            </a:r>
            <a:r>
              <a:rPr lang="en-US" sz="2000" i="1" dirty="0"/>
              <a:t>and</a:t>
            </a:r>
            <a:r>
              <a:rPr lang="en-US" sz="2000" dirty="0"/>
              <a:t> output</a:t>
            </a:r>
            <a:endParaRPr lang="en-US" sz="2000" i="1" dirty="0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chemeClr val="accent2"/>
                </a:solidFill>
              </a:rPr>
              <a:t>message blocks</a:t>
            </a:r>
            <a:r>
              <a:rPr lang="en-US" sz="2000" dirty="0"/>
              <a:t> as second input of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start with fixed initial 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baseline="-25000" dirty="0">
                <a:solidFill>
                  <a:srgbClr val="339933"/>
                </a:solidFill>
              </a:rPr>
              <a:t>0 </a:t>
            </a:r>
            <a:r>
              <a:rPr lang="en-US" sz="2000" dirty="0"/>
              <a:t>(a.k.a. </a:t>
            </a:r>
            <a:r>
              <a:rPr lang="en-US" sz="2000" i="1" dirty="0">
                <a:solidFill>
                  <a:srgbClr val="339933"/>
                </a:solidFill>
              </a:rPr>
              <a:t>IV</a:t>
            </a:r>
            <a:r>
              <a:rPr lang="en-US" sz="2000" dirty="0"/>
              <a:t> =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chemeClr val="accent2"/>
                </a:solidFill>
              </a:rPr>
              <a:t>initialization vector</a:t>
            </a:r>
            <a:r>
              <a:rPr lang="en-US" sz="2000" dirty="0"/>
              <a:t>)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iterate </a:t>
            </a:r>
            <a:r>
              <a:rPr lang="en-US" sz="2000" i="1" dirty="0">
                <a:solidFill>
                  <a:srgbClr val="339933"/>
                </a:solidFill>
              </a:rPr>
              <a:t>CF </a:t>
            </a:r>
            <a:r>
              <a:rPr lang="en-US" sz="2000" dirty="0"/>
              <a:t>: 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baseline="-25000" dirty="0">
                <a:solidFill>
                  <a:srgbClr val="339933"/>
                </a:solidFill>
              </a:rPr>
              <a:t>1</a:t>
            </a:r>
            <a:r>
              <a:rPr lang="en-US" sz="2000" dirty="0">
                <a:solidFill>
                  <a:srgbClr val="339933"/>
                </a:solidFill>
              </a:rPr>
              <a:t> =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baseline="-25000" dirty="0">
                <a:solidFill>
                  <a:srgbClr val="339933"/>
                </a:solidFill>
              </a:rPr>
              <a:t>0</a:t>
            </a:r>
            <a:r>
              <a:rPr lang="en-US" sz="2000" dirty="0">
                <a:solidFill>
                  <a:srgbClr val="339933"/>
                </a:solidFill>
              </a:rPr>
              <a:t>,m</a:t>
            </a:r>
            <a:r>
              <a:rPr lang="en-US" sz="2000" baseline="-25000" dirty="0">
                <a:solidFill>
                  <a:srgbClr val="339933"/>
                </a:solidFill>
              </a:rPr>
              <a:t>1</a:t>
            </a:r>
            <a:r>
              <a:rPr lang="en-US" sz="2000" dirty="0">
                <a:solidFill>
                  <a:srgbClr val="339933"/>
                </a:solidFill>
              </a:rPr>
              <a:t>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339933"/>
                </a:solidFill>
              </a:rPr>
              <a:t> 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baseline="-25000" dirty="0">
                <a:solidFill>
                  <a:srgbClr val="339933"/>
                </a:solidFill>
              </a:rPr>
              <a:t>2</a:t>
            </a:r>
            <a:r>
              <a:rPr lang="en-US" sz="2000" dirty="0">
                <a:solidFill>
                  <a:srgbClr val="339933"/>
                </a:solidFill>
              </a:rPr>
              <a:t> =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baseline="-25000" dirty="0">
                <a:solidFill>
                  <a:srgbClr val="339933"/>
                </a:solidFill>
              </a:rPr>
              <a:t>1</a:t>
            </a:r>
            <a:r>
              <a:rPr lang="en-US" sz="2000" dirty="0">
                <a:solidFill>
                  <a:srgbClr val="339933"/>
                </a:solidFill>
              </a:rPr>
              <a:t>,m</a:t>
            </a:r>
            <a:r>
              <a:rPr lang="en-US" sz="2000" baseline="-25000" dirty="0">
                <a:solidFill>
                  <a:srgbClr val="339933"/>
                </a:solidFill>
              </a:rPr>
              <a:t>2</a:t>
            </a:r>
            <a:r>
              <a:rPr lang="en-US" sz="2000" dirty="0">
                <a:solidFill>
                  <a:srgbClr val="339933"/>
                </a:solidFill>
              </a:rPr>
              <a:t>)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339933"/>
                </a:solidFill>
              </a:rPr>
              <a:t> …</a:t>
            </a:r>
            <a:r>
              <a:rPr lang="en-US" sz="2000" dirty="0"/>
              <a:t>, 		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i="1" baseline="-25000" dirty="0">
                <a:solidFill>
                  <a:srgbClr val="339933"/>
                </a:solidFill>
              </a:rPr>
              <a:t>s</a:t>
            </a:r>
            <a:r>
              <a:rPr lang="en-US" sz="2000" dirty="0">
                <a:solidFill>
                  <a:srgbClr val="339933"/>
                </a:solidFill>
              </a:rPr>
              <a:t> = </a:t>
            </a:r>
            <a:r>
              <a:rPr lang="en-US" sz="2000" i="1" dirty="0">
                <a:solidFill>
                  <a:srgbClr val="339933"/>
                </a:solidFill>
              </a:rPr>
              <a:t>CF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i="1" baseline="-25000" dirty="0">
                <a:solidFill>
                  <a:srgbClr val="339933"/>
                </a:solidFill>
              </a:rPr>
              <a:t>s</a:t>
            </a:r>
            <a:r>
              <a:rPr lang="en-US" sz="2000" baseline="-25000" dirty="0">
                <a:solidFill>
                  <a:srgbClr val="339933"/>
                </a:solidFill>
              </a:rPr>
              <a:t>-1</a:t>
            </a:r>
            <a:r>
              <a:rPr lang="en-US" sz="2000" dirty="0">
                <a:solidFill>
                  <a:srgbClr val="339933"/>
                </a:solidFill>
              </a:rPr>
              <a:t>,m</a:t>
            </a:r>
            <a:r>
              <a:rPr lang="en-US" sz="2000" i="1" baseline="-25000" dirty="0">
                <a:solidFill>
                  <a:srgbClr val="339933"/>
                </a:solidFill>
              </a:rPr>
              <a:t>s</a:t>
            </a:r>
            <a:r>
              <a:rPr lang="en-US" sz="2000" dirty="0">
                <a:solidFill>
                  <a:srgbClr val="339933"/>
                </a:solidFill>
              </a:rPr>
              <a:t>)</a:t>
            </a:r>
            <a:r>
              <a:rPr lang="en-US" sz="2000" dirty="0"/>
              <a:t>,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take </a:t>
            </a:r>
            <a:r>
              <a:rPr lang="en-US" sz="2000" i="1" dirty="0">
                <a:solidFill>
                  <a:srgbClr val="339933"/>
                </a:solidFill>
              </a:rPr>
              <a:t>h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m</a:t>
            </a:r>
            <a:r>
              <a:rPr lang="en-US" sz="2000" dirty="0">
                <a:solidFill>
                  <a:srgbClr val="339933"/>
                </a:solidFill>
              </a:rPr>
              <a:t>) = </a:t>
            </a:r>
            <a:r>
              <a:rPr lang="en-US" sz="2000" i="1" dirty="0">
                <a:solidFill>
                  <a:srgbClr val="339933"/>
                </a:solidFill>
              </a:rPr>
              <a:t>IHV</a:t>
            </a:r>
            <a:r>
              <a:rPr lang="en-US" sz="2000" i="1" baseline="-25000" dirty="0">
                <a:solidFill>
                  <a:srgbClr val="339933"/>
                </a:solidFill>
              </a:rPr>
              <a:t>s </a:t>
            </a:r>
            <a:r>
              <a:rPr lang="en-US" sz="2000" dirty="0"/>
              <a:t>as hash value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this design makes </a:t>
            </a:r>
            <a:r>
              <a:rPr lang="en-US" sz="1600" i="1" dirty="0" smtClean="0">
                <a:solidFill>
                  <a:schemeClr val="accent2"/>
                </a:solidFill>
              </a:rPr>
              <a:t>streaming</a:t>
            </a:r>
            <a:r>
              <a:rPr lang="en-US" sz="1600" dirty="0" smtClean="0"/>
              <a:t> possible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hash function analysis becomes compression function analysis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analysis easier because domain of </a:t>
            </a:r>
            <a:r>
              <a:rPr lang="en-US" sz="1600" i="1" dirty="0" smtClean="0">
                <a:solidFill>
                  <a:srgbClr val="339933"/>
                </a:solidFill>
              </a:rPr>
              <a:t>CF</a:t>
            </a:r>
            <a:r>
              <a:rPr lang="en-US" sz="1600" dirty="0" smtClean="0"/>
              <a:t> is finite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6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B74E-29E8-47E2-8C89-0EF232A722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padding</a:t>
            </a:r>
            <a:r>
              <a:rPr lang="en-US"/>
              <a:t>: add dummy bits to satisfy block length requirement</a:t>
            </a:r>
          </a:p>
          <a:p>
            <a:r>
              <a:rPr lang="en-US"/>
              <a:t>non-ambiguous padding: add one 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-bit and as many </a:t>
            </a:r>
            <a:r>
              <a:rPr lang="en-US">
                <a:solidFill>
                  <a:srgbClr val="339933"/>
                </a:solidFill>
              </a:rPr>
              <a:t>0</a:t>
            </a:r>
            <a:r>
              <a:rPr lang="en-US"/>
              <a:t>-bits as necessary to fill the final block</a:t>
            </a:r>
          </a:p>
          <a:p>
            <a:pPr lvl="1"/>
            <a:r>
              <a:rPr lang="en-US"/>
              <a:t>when original message length is a multiple of the block length, apply padding anyway, adding an extra dummy block</a:t>
            </a:r>
          </a:p>
          <a:p>
            <a:pPr lvl="1"/>
            <a:r>
              <a:rPr lang="en-US"/>
              <a:t>any other non-ambiguous padding will work as well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C64F6-9880-449C-A88B-EB045A37E13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strengthening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padding leave final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bits open</a:t>
            </a:r>
          </a:p>
          <a:p>
            <a:r>
              <a:rPr lang="en-US" dirty="0"/>
              <a:t>encode in those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bits the original message length</a:t>
            </a:r>
          </a:p>
          <a:p>
            <a:pPr lvl="1"/>
            <a:r>
              <a:rPr lang="en-US" dirty="0"/>
              <a:t>that’s why messages of length 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≥</a:t>
            </a:r>
            <a:r>
              <a:rPr lang="en-US" dirty="0">
                <a:solidFill>
                  <a:srgbClr val="339933"/>
                </a:solidFill>
              </a:rPr>
              <a:t> 2</a:t>
            </a:r>
            <a:r>
              <a:rPr lang="en-US" baseline="30000" dirty="0">
                <a:solidFill>
                  <a:srgbClr val="339933"/>
                </a:solidFill>
              </a:rPr>
              <a:t>64</a:t>
            </a:r>
            <a:r>
              <a:rPr lang="en-US" dirty="0"/>
              <a:t> are not supported</a:t>
            </a:r>
          </a:p>
          <a:p>
            <a:r>
              <a:rPr lang="en-US" dirty="0"/>
              <a:t>reasons:</a:t>
            </a:r>
          </a:p>
          <a:p>
            <a:pPr lvl="1"/>
            <a:r>
              <a:rPr lang="en-US" dirty="0"/>
              <a:t>needed in the proof of the </a:t>
            </a:r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ård</a:t>
            </a:r>
            <a:r>
              <a:rPr lang="en-US" dirty="0">
                <a:cs typeface="Arial" pitchFamily="34" charset="0"/>
              </a:rPr>
              <a:t> theorem</a:t>
            </a:r>
          </a:p>
          <a:p>
            <a:pPr lvl="1"/>
            <a:r>
              <a:rPr lang="en-US" dirty="0">
                <a:cs typeface="Arial" pitchFamily="34" charset="0"/>
              </a:rPr>
              <a:t>prevents some attacks such as </a:t>
            </a:r>
          </a:p>
          <a:p>
            <a:pPr lvl="2"/>
            <a:r>
              <a:rPr lang="en-US" dirty="0">
                <a:cs typeface="Arial" pitchFamily="34" charset="0"/>
              </a:rPr>
              <a:t>trivial collisions for random </a:t>
            </a:r>
            <a:r>
              <a:rPr lang="en-US" i="1" dirty="0" smtClean="0">
                <a:solidFill>
                  <a:srgbClr val="339933"/>
                </a:solidFill>
                <a:cs typeface="Arial" pitchFamily="34" charset="0"/>
              </a:rPr>
              <a:t>IV</a:t>
            </a:r>
            <a:endParaRPr lang="en-US" i="1" baseline="-25000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3"/>
            <a:r>
              <a:rPr lang="en-US" dirty="0">
                <a:cs typeface="Arial" pitchFamily="34" charset="0"/>
              </a:rPr>
              <a:t>now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0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||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</a:t>
            </a: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 dirty="0">
                <a:cs typeface="Arial" pitchFamily="34" charset="0"/>
              </a:rPr>
              <a:t>see next slide for more</a:t>
            </a:r>
          </a:p>
        </p:txBody>
      </p:sp>
      <p:pic>
        <p:nvPicPr>
          <p:cNvPr id="95236" name="Picture 4" descr="trivial coll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149725"/>
            <a:ext cx="43338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966-15A7-48AA-BDDF-E3267C73EDD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81000"/>
            <a:ext cx="7200850" cy="1143000"/>
          </a:xfrm>
        </p:spPr>
        <p:txBody>
          <a:bodyPr/>
          <a:lstStyle/>
          <a:p>
            <a:r>
              <a:rPr lang="en-US" dirty="0" err="1"/>
              <a:t>Merkle-Damg</a:t>
            </a:r>
            <a:r>
              <a:rPr lang="en-US" dirty="0" err="1">
                <a:cs typeface="Arial" pitchFamily="34" charset="0"/>
              </a:rPr>
              <a:t>å</a:t>
            </a:r>
            <a:r>
              <a:rPr lang="en-US" dirty="0" err="1"/>
              <a:t>rd</a:t>
            </a:r>
            <a:r>
              <a:rPr lang="en-US" dirty="0"/>
              <a:t> </a:t>
            </a:r>
            <a:r>
              <a:rPr lang="en-US" dirty="0" smtClean="0"/>
              <a:t>strengthening, cont’d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89888" cy="4572000"/>
          </a:xfrm>
        </p:spPr>
        <p:txBody>
          <a:bodyPr/>
          <a:lstStyle/>
          <a:p>
            <a:pPr lvl="2"/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 attack</a:t>
            </a:r>
          </a:p>
          <a:p>
            <a:pPr lvl="2">
              <a:buFontTx/>
              <a:buNone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cs typeface="Arial" pitchFamily="34" charset="0"/>
              </a:rPr>
              <a:t> such that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CF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 err="1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 dirty="0">
                <a:cs typeface="Arial" pitchFamily="34" charset="0"/>
              </a:rPr>
              <a:t>long message attack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0228" name="Picture 4" descr="fix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349500"/>
            <a:ext cx="5746750" cy="1511300"/>
          </a:xfrm>
          <a:prstGeom prst="rect">
            <a:avLst/>
          </a:prstGeom>
          <a:noFill/>
        </p:spPr>
      </p:pic>
      <p:pic>
        <p:nvPicPr>
          <p:cNvPr id="180229" name="Picture 5" descr="long mess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654326"/>
            <a:ext cx="6337300" cy="115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">
  <a:themeElements>
    <a:clrScheme name="T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lnDef>
  </a:objectDefaults>
  <a:extraClrSchemeLst>
    <a:extraClrScheme>
      <a:clrScheme name="T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</Template>
  <TotalTime>17318</TotalTime>
  <Words>1562</Words>
  <Application>Microsoft Office PowerPoint</Application>
  <PresentationFormat>On-screen Show (4:3)</PresentationFormat>
  <Paragraphs>395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Cambria Math</vt:lpstr>
      <vt:lpstr>Times</vt:lpstr>
      <vt:lpstr>Wingdings</vt:lpstr>
      <vt:lpstr>TUE</vt:lpstr>
      <vt:lpstr>CorelDRAW</vt:lpstr>
      <vt:lpstr>Vergelijking</vt:lpstr>
      <vt:lpstr>Cryptographic Hash Functions Part II</vt:lpstr>
      <vt:lpstr>Hash function design</vt:lpstr>
      <vt:lpstr>(Length-Extension) Modes</vt:lpstr>
      <vt:lpstr>Merkle-Damgård construction</vt:lpstr>
      <vt:lpstr>Merkle-Damgård - iterated compression</vt:lpstr>
      <vt:lpstr>Merkle-Damgård construction</vt:lpstr>
      <vt:lpstr>padding</vt:lpstr>
      <vt:lpstr>Merkle-Damgård strengthening</vt:lpstr>
      <vt:lpstr>Merkle-Damgård strengthening, cont’d</vt:lpstr>
      <vt:lpstr>compression function collisions</vt:lpstr>
      <vt:lpstr>Sponges</vt:lpstr>
      <vt:lpstr>Sponges</vt:lpstr>
      <vt:lpstr>Intercourse: Random oracles</vt:lpstr>
      <vt:lpstr>Sponge security</vt:lpstr>
      <vt:lpstr>Sponges</vt:lpstr>
      <vt:lpstr>Compression Function Design</vt:lpstr>
      <vt:lpstr>Block-Cipher-based designs</vt:lpstr>
      <vt:lpstr>Permutation-based designs</vt:lpstr>
      <vt:lpstr>Security</vt:lpstr>
      <vt:lpstr>Basic Building Blocks</vt:lpstr>
      <vt:lpstr>the MD4 family of hash functions</vt:lpstr>
      <vt:lpstr>design of MD4 family compression functions</vt:lpstr>
      <vt:lpstr>design details</vt:lpstr>
      <vt:lpstr>message expansion</vt:lpstr>
      <vt:lpstr>Example: step operations in MD5</vt:lpstr>
      <vt:lpstr>step operations in MD5</vt:lpstr>
      <vt:lpstr>provable hash functions</vt:lpstr>
      <vt:lpstr>PowerPoint Presentation</vt:lpstr>
      <vt:lpstr>PowerPoint Presentation</vt:lpstr>
      <vt:lpstr>Real life attacks on MD5</vt:lpstr>
      <vt:lpstr>Example Hash-then-Sign in Browser</vt:lpstr>
      <vt:lpstr>Wang’s attack on MD5</vt:lpstr>
      <vt:lpstr>chosen-prefix collisions</vt:lpstr>
      <vt:lpstr>MD5: identical IV attacks</vt:lpstr>
      <vt:lpstr>MD5: different IV attacks</vt:lpstr>
      <vt:lpstr>indeed that was not the end in 2008 the ethical hackers came by</vt:lpstr>
      <vt:lpstr>Outline of the RogueCA Attack</vt:lpstr>
      <vt:lpstr>PowerPoint Presentation</vt:lpstr>
      <vt:lpstr>problems to be solved</vt:lpstr>
      <vt:lpstr>how difficult is predicting?</vt:lpstr>
      <vt:lpstr>the attack at work</vt:lpstr>
      <vt:lpstr>to let it work</vt:lpstr>
      <vt:lpstr>result</vt:lpstr>
      <vt:lpstr>conclusion on MD5</vt:lpstr>
      <vt:lpstr>PowerPoint Presentation</vt:lpstr>
      <vt:lpstr>proof of birthday paradox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hash functions</dc:title>
  <dc:creator>Benne de Weger</dc:creator>
  <cp:lastModifiedBy>huelsing</cp:lastModifiedBy>
  <cp:revision>142</cp:revision>
  <dcterms:created xsi:type="dcterms:W3CDTF">2007-03-27T13:07:39Z</dcterms:created>
  <dcterms:modified xsi:type="dcterms:W3CDTF">2017-09-25T13:23:27Z</dcterms:modified>
</cp:coreProperties>
</file>