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9" r:id="rId1"/>
  </p:sldMasterIdLst>
  <p:notesMasterIdLst>
    <p:notesMasterId r:id="rId35"/>
  </p:notesMasterIdLst>
  <p:handoutMasterIdLst>
    <p:handoutMasterId r:id="rId36"/>
  </p:handoutMasterIdLst>
  <p:sldIdLst>
    <p:sldId id="256" r:id="rId2"/>
    <p:sldId id="266" r:id="rId3"/>
    <p:sldId id="257" r:id="rId4"/>
    <p:sldId id="259" r:id="rId5"/>
    <p:sldId id="280" r:id="rId6"/>
    <p:sldId id="281" r:id="rId7"/>
    <p:sldId id="260" r:id="rId8"/>
    <p:sldId id="404" r:id="rId9"/>
    <p:sldId id="394" r:id="rId10"/>
    <p:sldId id="393" r:id="rId11"/>
    <p:sldId id="405" r:id="rId12"/>
    <p:sldId id="392" r:id="rId13"/>
    <p:sldId id="406" r:id="rId14"/>
    <p:sldId id="398" r:id="rId15"/>
    <p:sldId id="407" r:id="rId16"/>
    <p:sldId id="399" r:id="rId17"/>
    <p:sldId id="391" r:id="rId18"/>
    <p:sldId id="395" r:id="rId19"/>
    <p:sldId id="396" r:id="rId20"/>
    <p:sldId id="397" r:id="rId21"/>
    <p:sldId id="408" r:id="rId22"/>
    <p:sldId id="409" r:id="rId23"/>
    <p:sldId id="400" r:id="rId24"/>
    <p:sldId id="401" r:id="rId25"/>
    <p:sldId id="403" r:id="rId26"/>
    <p:sldId id="402" r:id="rId27"/>
    <p:sldId id="416" r:id="rId28"/>
    <p:sldId id="410" r:id="rId29"/>
    <p:sldId id="411" r:id="rId30"/>
    <p:sldId id="412" r:id="rId31"/>
    <p:sldId id="413" r:id="rId32"/>
    <p:sldId id="414" r:id="rId33"/>
    <p:sldId id="415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0601"/>
    <a:srgbClr val="339933"/>
    <a:srgbClr val="53738D"/>
    <a:srgbClr val="006666"/>
    <a:srgbClr val="0032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2" autoAdjust="0"/>
    <p:restoredTop sz="94660"/>
  </p:normalViewPr>
  <p:slideViewPr>
    <p:cSldViewPr>
      <p:cViewPr varScale="1">
        <p:scale>
          <a:sx n="100" d="100"/>
          <a:sy n="100" d="100"/>
        </p:scale>
        <p:origin x="166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42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42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fld id="{C825C22A-69BC-4762-B5EB-32F1A3C2A9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4309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fld id="{DE252DD6-EC83-45A9-BE5F-1FB17BADA6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6868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A2912F-0840-422B-AB56-332088B78E38}" type="slidenum">
              <a:rPr lang="en-US"/>
              <a:pPr/>
              <a:t>2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40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143000"/>
          </a:xfrm>
        </p:spPr>
        <p:txBody>
          <a:bodyPr/>
          <a:lstStyle>
            <a:lvl1pPr>
              <a:defRPr u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343400"/>
            <a:ext cx="77724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53738D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5125" name="Picture 5" descr="tueteks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93700"/>
            <a:ext cx="1981200" cy="215900"/>
          </a:xfrm>
          <a:prstGeom prst="rect">
            <a:avLst/>
          </a:prstGeom>
          <a:noFill/>
        </p:spPr>
      </p:pic>
      <p:pic>
        <p:nvPicPr>
          <p:cNvPr id="5126" name="Picture 6" descr="TUElogoStandaar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53975"/>
            <a:ext cx="914400" cy="403225"/>
          </a:xfrm>
          <a:prstGeom prst="rect">
            <a:avLst/>
          </a:prstGeom>
          <a:noFill/>
        </p:spPr>
      </p:pic>
      <p:pic>
        <p:nvPicPr>
          <p:cNvPr id="5134" name="Picture 14" descr="LinCol1bi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20713"/>
            <a:ext cx="9144000" cy="71437"/>
          </a:xfrm>
          <a:prstGeom prst="rect">
            <a:avLst/>
          </a:prstGeom>
          <a:noFill/>
        </p:spPr>
      </p:pic>
      <p:pic>
        <p:nvPicPr>
          <p:cNvPr id="5135" name="Picture 15" descr="LinCol2bi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92150"/>
            <a:ext cx="9144000" cy="73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DF9EE4-E3BD-4EB4-99B1-BC387DB92E9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>
          <a:xfrm>
            <a:off x="684213" y="6356350"/>
            <a:ext cx="1598612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October 20, 2011</a:t>
            </a:r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78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78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F4992BD-7863-4291-A607-F16D92BFE44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>
          <a:xfrm>
            <a:off x="684213" y="6356350"/>
            <a:ext cx="1598612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October 20, 2011</a:t>
            </a:r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0650" y="381000"/>
            <a:ext cx="63627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87500"/>
            <a:ext cx="38100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7500"/>
            <a:ext cx="38100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596188" y="6381750"/>
            <a:ext cx="847725" cy="381000"/>
          </a:xfrm>
        </p:spPr>
        <p:txBody>
          <a:bodyPr/>
          <a:lstStyle>
            <a:lvl1pPr>
              <a:defRPr/>
            </a:lvl1pPr>
          </a:lstStyle>
          <a:p>
            <a:fld id="{CFF8F2E3-8482-42EE-B574-92C51FA86D9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>
          <a:xfrm>
            <a:off x="684213" y="6356350"/>
            <a:ext cx="1598612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October 20, 2011</a:t>
            </a:r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0650" y="381000"/>
            <a:ext cx="63627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87500"/>
            <a:ext cx="38100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587500"/>
            <a:ext cx="38100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9700"/>
            <a:ext cx="38100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596188" y="6381750"/>
            <a:ext cx="847725" cy="381000"/>
          </a:xfrm>
        </p:spPr>
        <p:txBody>
          <a:bodyPr/>
          <a:lstStyle>
            <a:lvl1pPr>
              <a:defRPr/>
            </a:lvl1pPr>
          </a:lstStyle>
          <a:p>
            <a:fld id="{836997D0-DFA4-43BB-A82F-F89DBFFA4A2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1"/>
          </p:nvPr>
        </p:nvSpPr>
        <p:spPr>
          <a:xfrm>
            <a:off x="684213" y="6356350"/>
            <a:ext cx="1598612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October 20, 2011</a:t>
            </a:r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943CFC4-EBD1-4466-832D-026E7D94D47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6EE49D7-62DD-42C2-8AE4-DE4456A6F8F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>
          <a:xfrm>
            <a:off x="684213" y="6356350"/>
            <a:ext cx="1598612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October 20, 2011</a:t>
            </a:r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875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75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F0D39BD-43C8-4529-A746-4E1431D18E2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>
          <a:xfrm>
            <a:off x="684213" y="6356350"/>
            <a:ext cx="1598612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October 20, 2011</a:t>
            </a:r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B8874A4-D9B0-4B58-81BB-A01488D6F38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>
          <a:xfrm>
            <a:off x="684213" y="6356350"/>
            <a:ext cx="1598612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October 20, 2011</a:t>
            </a:r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74E4927-DEDC-42F2-8FDD-8F31DF42A36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>
          <a:xfrm>
            <a:off x="684213" y="6356350"/>
            <a:ext cx="1598612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October 20, 2011</a:t>
            </a:r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B8280D3-F13D-4633-BFCA-DC3AEF4D9E6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>
          <a:xfrm>
            <a:off x="684213" y="6356350"/>
            <a:ext cx="1598612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October 20, 2011</a:t>
            </a:r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2DA5398-D451-44A0-B60D-6CE4455E0E1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>
          <a:xfrm>
            <a:off x="684213" y="6356350"/>
            <a:ext cx="1598612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October 20, 2011</a:t>
            </a:r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8D189AA-1E94-4A16-A60D-6E4291DFFDC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>
          <a:xfrm>
            <a:off x="684213" y="6356350"/>
            <a:ext cx="1598612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October 20, 2011</a:t>
            </a:r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90650" y="381000"/>
            <a:ext cx="6362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875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6188" y="6381750"/>
            <a:ext cx="8477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00326E"/>
                </a:solidFill>
                <a:latin typeface="+mn-lt"/>
              </a:defRPr>
            </a:lvl1pPr>
          </a:lstStyle>
          <a:p>
            <a:fld id="{25CDAE81-9515-4030-9DBB-9AF085238B9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0" y="6248400"/>
            <a:ext cx="9144000" cy="0"/>
          </a:xfrm>
          <a:prstGeom prst="line">
            <a:avLst/>
          </a:prstGeom>
          <a:noFill/>
          <a:ln w="38100">
            <a:solidFill>
              <a:srgbClr val="53738D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104" name="Picture 8" descr="tuetekst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393700"/>
            <a:ext cx="1981200" cy="215900"/>
          </a:xfrm>
          <a:prstGeom prst="rect">
            <a:avLst/>
          </a:prstGeom>
          <a:noFill/>
        </p:spPr>
      </p:pic>
      <p:pic>
        <p:nvPicPr>
          <p:cNvPr id="4105" name="Picture 9" descr="TUElogoStandaard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6200" y="53975"/>
            <a:ext cx="914400" cy="403225"/>
          </a:xfrm>
          <a:prstGeom prst="rect">
            <a:avLst/>
          </a:prstGeom>
          <a:noFill/>
        </p:spPr>
      </p:pic>
      <p:pic>
        <p:nvPicPr>
          <p:cNvPr id="4111" name="Picture 15" descr="LinCol1big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620713"/>
            <a:ext cx="9144000" cy="714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</p:pic>
      <p:pic>
        <p:nvPicPr>
          <p:cNvPr id="4112" name="Picture 16" descr="LinCol2big"/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0" y="692150"/>
            <a:ext cx="9144000" cy="730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 u="sng">
          <a:solidFill>
            <a:srgbClr val="00326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 u="sng">
          <a:solidFill>
            <a:srgbClr val="00326E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 u="sng">
          <a:solidFill>
            <a:srgbClr val="00326E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 u="sng">
          <a:solidFill>
            <a:srgbClr val="00326E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 u="sng">
          <a:solidFill>
            <a:srgbClr val="00326E"/>
          </a:solidFill>
          <a:latin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 u="sng">
          <a:solidFill>
            <a:srgbClr val="00326E"/>
          </a:solidFill>
          <a:latin typeface="Arial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 u="sng">
          <a:solidFill>
            <a:srgbClr val="00326E"/>
          </a:solidFill>
          <a:latin typeface="Arial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 u="sng">
          <a:solidFill>
            <a:srgbClr val="00326E"/>
          </a:solidFill>
          <a:latin typeface="Arial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 u="sng">
          <a:solidFill>
            <a:srgbClr val="00326E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200" b="1">
          <a:solidFill>
            <a:srgbClr val="00326E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b="1">
          <a:solidFill>
            <a:srgbClr val="53738D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b="1">
          <a:solidFill>
            <a:srgbClr val="53738D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b="1">
          <a:solidFill>
            <a:srgbClr val="53738D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rgbClr val="53738D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rgbClr val="53738D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rgbClr val="53738D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rgbClr val="53738D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rgbClr val="53738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members.chello.nl/~a.vankan/collision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Cryptographic Hash Functions</a:t>
            </a:r>
            <a:br>
              <a:rPr lang="en-US" dirty="0" smtClean="0"/>
            </a:br>
            <a:r>
              <a:rPr lang="en-US" dirty="0" smtClean="0"/>
              <a:t>Part I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445125"/>
            <a:ext cx="7772400" cy="650875"/>
          </a:xfrm>
        </p:spPr>
        <p:txBody>
          <a:bodyPr/>
          <a:lstStyle/>
          <a:p>
            <a:r>
              <a:rPr lang="de-DE" dirty="0" smtClean="0"/>
              <a:t>Andreas Hülsing, TU/e</a:t>
            </a:r>
            <a:endParaRPr lang="en-US" dirty="0" smtClean="0"/>
          </a:p>
          <a:p>
            <a:r>
              <a:rPr lang="en-US" dirty="0" smtClean="0"/>
              <a:t>Based on slides by </a:t>
            </a:r>
            <a:r>
              <a:rPr lang="en-US" dirty="0" err="1" smtClean="0"/>
              <a:t>Sebastiaan</a:t>
            </a:r>
            <a:r>
              <a:rPr lang="en-US" dirty="0" smtClean="0"/>
              <a:t> de Hoogh, </a:t>
            </a:r>
            <a:r>
              <a:rPr lang="en-US" dirty="0"/>
              <a:t>TU/e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84213" y="3573463"/>
            <a:ext cx="7772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200" b="1" dirty="0" smtClean="0">
                <a:solidFill>
                  <a:srgbClr val="53738D"/>
                </a:solidFill>
                <a:latin typeface="Arial" pitchFamily="34" charset="0"/>
              </a:rPr>
              <a:t>Cryptography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Formal treatment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de-DE" dirty="0" smtClean="0"/>
                  <a:t>For security parameter </a:t>
                </a:r>
                <a:r>
                  <a:rPr lang="de-DE" i="1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n</a:t>
                </a:r>
                <a:r>
                  <a:rPr lang="de-DE" dirty="0" smtClean="0"/>
                  <a:t>, key space </a:t>
                </a:r>
                <a:r>
                  <a:rPr lang="de-DE" i="1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K</a:t>
                </a:r>
                <a:r>
                  <a:rPr lang="de-DE" dirty="0" smtClean="0"/>
                  <a:t>, message space </a:t>
                </a:r>
                <a:r>
                  <a:rPr lang="de-DE" i="1" dirty="0">
                    <a:latin typeface="Times" panose="02020603050405020304" pitchFamily="18" charset="0"/>
                    <a:cs typeface="Times" panose="02020603050405020304" pitchFamily="18" charset="0"/>
                  </a:rPr>
                  <a:t>M</a:t>
                </a:r>
                <a:r>
                  <a:rPr lang="de-DE" dirty="0" smtClean="0"/>
                  <a:t> and range </a:t>
                </a:r>
                <a:r>
                  <a:rPr lang="de-DE" i="1" dirty="0">
                    <a:latin typeface="Times" panose="02020603050405020304" pitchFamily="18" charset="0"/>
                    <a:cs typeface="Times" panose="02020603050405020304" pitchFamily="18" charset="0"/>
                  </a:rPr>
                  <a:t>R</a:t>
                </a:r>
                <a:r>
                  <a:rPr lang="de-DE" dirty="0" smtClean="0"/>
                  <a:t>, a family of hash functions </a:t>
                </a:r>
                <a:r>
                  <a:rPr lang="de-DE" i="1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F</a:t>
                </a:r>
                <a:r>
                  <a:rPr lang="de-DE" i="1" baseline="-25000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n</a:t>
                </a:r>
                <a:r>
                  <a:rPr lang="de-DE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=(</a:t>
                </a:r>
                <a:r>
                  <a:rPr lang="de-DE" i="1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I</a:t>
                </a:r>
                <a:r>
                  <a:rPr lang="de-DE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,</a:t>
                </a:r>
                <a:r>
                  <a:rPr lang="de-DE" i="1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H</a:t>
                </a:r>
                <a:r>
                  <a:rPr lang="de-DE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) </a:t>
                </a:r>
                <a:r>
                  <a:rPr lang="de-DE" dirty="0" smtClean="0"/>
                  <a:t>is a pair of efficient algorithms:</a:t>
                </a:r>
              </a:p>
              <a:p>
                <a:r>
                  <a:rPr lang="de-DE" i="1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I</a:t>
                </a:r>
                <a:r>
                  <a:rPr lang="de-DE" dirty="0" smtClean="0"/>
                  <a:t>(</a:t>
                </a:r>
                <a:r>
                  <a:rPr lang="de-DE" i="1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1</a:t>
                </a:r>
                <a:r>
                  <a:rPr lang="de-DE" i="1" baseline="30000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n</a:t>
                </a:r>
                <a:r>
                  <a:rPr lang="de-DE" dirty="0" smtClean="0"/>
                  <a:t>): The key generation algorithm that outputs a (public) function key </a:t>
                </a:r>
                <a14:m>
                  <m:oMath xmlns:m="http://schemas.openxmlformats.org/officeDocument/2006/math">
                    <m:r>
                      <a:rPr lang="de-DE" b="1" i="1" smtClean="0">
                        <a:latin typeface="Cambria Math" panose="02040503050406030204" pitchFamily="18" charset="0"/>
                      </a:rPr>
                      <m:t>𝒌</m:t>
                    </m:r>
                    <m:r>
                      <a:rPr lang="de-DE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de-DE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𝑲</m:t>
                    </m:r>
                  </m:oMath>
                </a14:m>
                <a:endParaRPr lang="de-DE" dirty="0" smtClean="0"/>
              </a:p>
              <a:p>
                <a:r>
                  <a:rPr lang="de-DE" i="1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H</a:t>
                </a:r>
                <a:r>
                  <a:rPr lang="de-DE" dirty="0" smtClean="0"/>
                  <a:t>(</a:t>
                </a:r>
                <a:r>
                  <a:rPr lang="de-DE" i="1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k,m</a:t>
                </a:r>
                <a:r>
                  <a:rPr lang="de-DE" dirty="0" smtClean="0"/>
                  <a:t>): Takes a key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</a:rPr>
                      <m:t>𝒌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𝑲</m:t>
                    </m:r>
                  </m:oMath>
                </a14:m>
                <a:r>
                  <a:rPr lang="de-DE" dirty="0" smtClean="0"/>
                  <a:t> and a message </a:t>
                </a:r>
                <a14:m>
                  <m:oMath xmlns:m="http://schemas.openxmlformats.org/officeDocument/2006/math">
                    <m:r>
                      <a:rPr lang="de-DE" b="1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𝐦</m:t>
                    </m:r>
                    <m:r>
                      <a:rPr lang="de-DE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de-DE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𝑴</m:t>
                    </m:r>
                  </m:oMath>
                </a14:m>
                <a:r>
                  <a:rPr lang="de-DE" dirty="0" smtClean="0"/>
                  <a:t> and outputs outputs the hash value </a:t>
                </a:r>
                <a14:m>
                  <m:oMath xmlns:m="http://schemas.openxmlformats.org/officeDocument/2006/math">
                    <m:r>
                      <a:rPr lang="de-DE" b="1" i="1" smtClean="0">
                        <a:latin typeface="Cambria Math" panose="02040503050406030204" pitchFamily="18" charset="0"/>
                      </a:rPr>
                      <m:t>𝑯</m:t>
                    </m:r>
                    <m:r>
                      <a:rPr lang="de-DE" b="1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b="1" i="1" smtClean="0">
                        <a:latin typeface="Cambria Math" panose="02040503050406030204" pitchFamily="18" charset="0"/>
                      </a:rPr>
                      <m:t>𝒌</m:t>
                    </m:r>
                    <m:r>
                      <a:rPr lang="de-DE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b="1" i="1" smtClean="0">
                        <a:latin typeface="Cambria Math" panose="02040503050406030204" pitchFamily="18" charset="0"/>
                      </a:rPr>
                      <m:t>𝒎</m:t>
                    </m:r>
                    <m:r>
                      <a:rPr lang="de-DE" b="1" i="1" smtClean="0">
                        <a:latin typeface="Cambria Math" panose="02040503050406030204" pitchFamily="18" charset="0"/>
                      </a:rPr>
                      <m:t>)∈</m:t>
                    </m:r>
                    <m:r>
                      <a:rPr lang="de-DE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𝑹</m:t>
                    </m:r>
                  </m:oMath>
                </a14:m>
                <a:r>
                  <a:rPr lang="de-DE" dirty="0" smtClean="0"/>
                  <a:t>  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20" t="-800" r="-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3CFC4-EBD1-4466-832D-026E7D94D47B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372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6AD7F-B9E1-42C9-B0E7-8F845BAE635D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7416800" cy="974725"/>
          </a:xfrm>
        </p:spPr>
        <p:txBody>
          <a:bodyPr/>
          <a:lstStyle/>
          <a:p>
            <a:r>
              <a:rPr lang="en-US" dirty="0" smtClean="0"/>
              <a:t>Formal security properties: CR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284" r="81213" b="23967"/>
          <a:stretch>
            <a:fillRect/>
          </a:stretch>
        </p:blipFill>
        <p:spPr bwMode="auto">
          <a:xfrm>
            <a:off x="6300192" y="1574231"/>
            <a:ext cx="1425575" cy="12239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 bwMode="auto">
          <a:xfrm>
            <a:off x="1403648" y="1592378"/>
            <a:ext cx="1080120" cy="86409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76200"/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de-DE" b="1" dirty="0">
                <a:latin typeface="Freestyle Script" panose="030804020302050B0404" pitchFamily="66" charset="0"/>
              </a:rPr>
              <a:t>C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259632" y="2567360"/>
                <a:ext cx="161127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1" i="1"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de-DE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de-DE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𝑰</m:t>
                      </m:r>
                      <m:d>
                        <m:dPr>
                          <m:ctrlPr>
                            <a:rPr lang="de-DE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de-DE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e>
                            <m:sup>
                              <m:r>
                                <a:rPr lang="de-DE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𝒏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2567360"/>
                <a:ext cx="1611274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 bwMode="auto">
          <a:xfrm>
            <a:off x="2699792" y="3212976"/>
            <a:ext cx="352839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4360968" y="2842852"/>
                <a:ext cx="44916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1" i="1">
                          <a:latin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0968" y="2842852"/>
                <a:ext cx="449161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/>
          <p:nvPr/>
        </p:nvCxnSpPr>
        <p:spPr bwMode="auto">
          <a:xfrm flipH="1">
            <a:off x="2699792" y="3861048"/>
            <a:ext cx="352839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3837362" y="3443808"/>
                <a:ext cx="149637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e-DE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de-DE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de-DE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de-DE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de-DE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7362" y="3443808"/>
                <a:ext cx="1496371" cy="461665"/>
              </a:xfrm>
              <a:prstGeom prst="rect">
                <a:avLst/>
              </a:prstGeom>
              <a:blipFill rotWithShape="0">
                <a:blip r:embed="rId5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-540568" y="4302502"/>
                <a:ext cx="4572000" cy="83099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𝑯</m:t>
                      </m:r>
                      <m:d>
                        <m:dPr>
                          <m:ctrlPr>
                            <a:rPr lang="de-DE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  <m:r>
                            <a:rPr lang="de-DE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de-DE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r>
                        <a:rPr lang="de-DE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de-D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𝑯</m:t>
                      </m:r>
                      <m:d>
                        <m:dPr>
                          <m:ctrlPr>
                            <a:rPr lang="de-D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  <m:r>
                            <a:rPr lang="de-D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de-DE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r>
                  <a:rPr lang="de-DE" b="1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/>
                </a:r>
                <a:br>
                  <a:rPr lang="de-DE" b="1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de-DE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≠</m:t>
                        </m:r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b="1" dirty="0" smtClean="0"/>
                  <a:t>?</a:t>
                </a:r>
                <a:endParaRPr lang="en-US" b="1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40568" y="4302502"/>
                <a:ext cx="4572000" cy="830997"/>
              </a:xfrm>
              <a:prstGeom prst="rect">
                <a:avLst/>
              </a:prstGeom>
              <a:blipFill rotWithShape="0">
                <a:blip r:embed="rId6"/>
                <a:stretch>
                  <a:fillRect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125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6AD7F-B9E1-42C9-B0E7-8F845BAE635D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7416800" cy="974725"/>
          </a:xfrm>
        </p:spPr>
        <p:txBody>
          <a:bodyPr/>
          <a:lstStyle/>
          <a:p>
            <a:r>
              <a:rPr lang="en-US" dirty="0" smtClean="0"/>
              <a:t>Formal security properties: CR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4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85800" y="1844824"/>
                <a:ext cx="7772400" cy="273630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800" i="1" dirty="0" smtClean="0">
                    <a:solidFill>
                      <a:schemeClr val="accent2"/>
                    </a:solidFill>
                  </a:rPr>
                  <a:t>Collision resistance</a:t>
                </a:r>
                <a:r>
                  <a:rPr lang="en-US" sz="2800" dirty="0"/>
                  <a:t>: </a:t>
                </a:r>
                <a:r>
                  <a:rPr lang="en-US" sz="2800" dirty="0" smtClean="0"/>
                  <a:t>For any PPT adversary </a:t>
                </a:r>
                <a:r>
                  <a:rPr lang="en-US" sz="2800" i="1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A</a:t>
                </a:r>
                <a:r>
                  <a:rPr lang="en-US" sz="2800" dirty="0" smtClean="0"/>
                  <a:t>, the following probability is negligible in </a:t>
                </a:r>
                <a:r>
                  <a:rPr lang="en-US" sz="2800" i="1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n</a:t>
                </a:r>
                <a:r>
                  <a:rPr lang="en-US" sz="2800" dirty="0" smtClean="0"/>
                  <a:t>:</a:t>
                </a:r>
                <a:br>
                  <a:rPr lang="en-US" sz="2800" dirty="0" smtClean="0"/>
                </a:br>
                <a:endParaRPr lang="en-US" sz="28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800" b="1" i="1" smtClean="0">
                          <a:latin typeface="Cambria Math" panose="02040503050406030204" pitchFamily="18" charset="0"/>
                        </a:rPr>
                        <m:t>𝑷𝒓</m:t>
                      </m:r>
                      <m:r>
                        <a:rPr lang="de-DE" sz="2800" b="1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de-DE" sz="2800" b="1" i="1" smtClean="0"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de-DE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de-DE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𝑰</m:t>
                      </m:r>
                      <m:d>
                        <m:dPr>
                          <m:ctrlPr>
                            <a:rPr lang="de-DE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de-DE" sz="2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sz="2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e>
                            <m:sup>
                              <m:r>
                                <a:rPr lang="de-DE" sz="2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𝒏</m:t>
                              </m:r>
                            </m:sup>
                          </m:sSup>
                        </m:e>
                      </m:d>
                      <m:r>
                        <a:rPr lang="de-DE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d>
                        <m:dPr>
                          <m:ctrlPr>
                            <a:rPr lang="de-DE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de-DE" sz="2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sz="2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de-DE" sz="2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de-DE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de-DE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de-DE" sz="2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r>
                        <a:rPr lang="de-DE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de-DE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de-DE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de-DE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e>
                            <m:sup>
                              <m:r>
                                <a:rPr lang="de-DE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𝒏</m:t>
                              </m:r>
                            </m:sup>
                          </m:sSup>
                          <m:r>
                            <a:rPr lang="de-DE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de-DE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</m:e>
                      </m:d>
                      <m:r>
                        <a:rPr lang="de-DE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</m:oMath>
                  </m:oMathPara>
                </a14:m>
                <a:r>
                  <a:rPr lang="de-DE" sz="2800" b="1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/>
                </a:r>
                <a:br>
                  <a:rPr lang="de-DE" sz="2800" b="1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:r>
                  <a:rPr lang="de-DE" sz="2800" b="1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    </a:t>
                </a:r>
                <a14:m>
                  <m:oMath xmlns:m="http://schemas.openxmlformats.org/officeDocument/2006/math">
                    <m:r>
                      <a:rPr lang="de-DE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𝑯</m:t>
                    </m:r>
                    <m:d>
                      <m:dPr>
                        <m:ctrlPr>
                          <a:rPr lang="de-DE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𝒌</m:t>
                        </m:r>
                        <m:r>
                          <a:rPr lang="de-DE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de-D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de-D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d>
                    <m:r>
                      <a:rPr lang="de-DE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de-D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𝑯</m:t>
                    </m:r>
                    <m:d>
                      <m:dPr>
                        <m:ctrlP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𝒌</m:t>
                        </m:r>
                        <m: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de-D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de-DE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d>
                    <m:r>
                      <a:rPr lang="de-DE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  <m:d>
                      <m:dPr>
                        <m:ctrlP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de-D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de-DE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≠</m:t>
                        </m:r>
                        <m:sSub>
                          <m:sSubPr>
                            <m:ctrlPr>
                              <a:rPr lang="de-D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de-D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d>
                    <m:r>
                      <a:rPr lang="de-DE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2800" i="1" dirty="0" smtClean="0">
                  <a:solidFill>
                    <a:srgbClr val="339933"/>
                  </a:solidFill>
                </a:endParaRPr>
              </a:p>
            </p:txBody>
          </p:sp>
        </mc:Choice>
        <mc:Fallback xmlns="">
          <p:sp>
            <p:nvSpPr>
              <p:cNvPr id="1024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85800" y="1844824"/>
                <a:ext cx="7772400" cy="2736304"/>
              </a:xfrm>
              <a:blipFill rotWithShape="0">
                <a:blip r:embed="rId2"/>
                <a:stretch>
                  <a:fillRect l="-1647" t="-2455" r="-8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816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6AD7F-B9E1-42C9-B0E7-8F845BAE635D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7416800" cy="974725"/>
          </a:xfrm>
        </p:spPr>
        <p:txBody>
          <a:bodyPr/>
          <a:lstStyle/>
          <a:p>
            <a:r>
              <a:rPr lang="en-US" dirty="0" smtClean="0"/>
              <a:t>Formal security properties: PRE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284" r="81213" b="23967"/>
          <a:stretch>
            <a:fillRect/>
          </a:stretch>
        </p:blipFill>
        <p:spPr bwMode="auto">
          <a:xfrm>
            <a:off x="6300192" y="1574231"/>
            <a:ext cx="1425575" cy="12239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 bwMode="auto">
          <a:xfrm>
            <a:off x="1403648" y="1592378"/>
            <a:ext cx="1080120" cy="86409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76200"/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de-DE" b="1" dirty="0">
                <a:solidFill>
                  <a:srgbClr val="000000"/>
                </a:solidFill>
                <a:latin typeface="Freestyle Script" panose="030804020302050B0404" pitchFamily="66" charset="0"/>
              </a:rPr>
              <a:t>C</a:t>
            </a:r>
            <a:endParaRPr lang="en-US" dirty="0" smtClean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611560" y="2348880"/>
                <a:ext cx="2098331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de-DE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de-DE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𝑰</m:t>
                      </m:r>
                      <m:d>
                        <m:dPr>
                          <m:ctrlPr>
                            <a:rPr lang="de-DE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de-DE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e>
                            <m:sup>
                              <m:r>
                                <a:rPr lang="de-DE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𝒏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de-DE" b="1" i="1" dirty="0" smtClean="0">
                  <a:solidFill>
                    <a:srgbClr val="00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:r>
                  <a:rPr lang="de-DE" b="1" dirty="0" smtClean="0">
                    <a:ea typeface="Cambria Math" panose="02040503050406030204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de-DE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←</m:t>
                    </m:r>
                    <m:r>
                      <a:rPr lang="de-DE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𝑫</m:t>
                    </m:r>
                  </m:oMath>
                </a14:m>
                <a:r>
                  <a:rPr lang="de-DE" b="1" i="1" dirty="0">
                    <a:solidFill>
                      <a:srgbClr val="0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/>
                </a:r>
                <a:br>
                  <a:rPr lang="de-DE" b="1" i="1" dirty="0">
                    <a:solidFill>
                      <a:srgbClr val="0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de-DE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  <m:r>
                        <a:rPr lang="de-D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de-DE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𝑯</m:t>
                      </m:r>
                      <m:r>
                        <a:rPr lang="de-DE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de-DE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  <m:r>
                        <a:rPr lang="de-DE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de-DE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de-DE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2348880"/>
                <a:ext cx="2098331" cy="1200329"/>
              </a:xfrm>
              <a:prstGeom prst="rect">
                <a:avLst/>
              </a:prstGeom>
              <a:blipFill rotWithShape="0">
                <a:blip r:embed="rId3"/>
                <a:stretch>
                  <a:fillRect b="-65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 bwMode="auto">
          <a:xfrm>
            <a:off x="2699792" y="3212976"/>
            <a:ext cx="352839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4031432" y="2815946"/>
                <a:ext cx="75693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de-DE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de-DE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1432" y="2815946"/>
                <a:ext cx="756938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/>
          <p:nvPr/>
        </p:nvCxnSpPr>
        <p:spPr bwMode="auto">
          <a:xfrm flipH="1">
            <a:off x="2699792" y="3861048"/>
            <a:ext cx="352839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4136428" y="3418887"/>
                <a:ext cx="54694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6428" y="3418887"/>
                <a:ext cx="546945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-540568" y="4302502"/>
                <a:ext cx="4572000" cy="46166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de-DE" b="1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𝑯</m:t>
                    </m:r>
                    <m:d>
                      <m:dPr>
                        <m:ctrlPr>
                          <a:rPr lang="de-DE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𝒌</m:t>
                        </m:r>
                        <m:r>
                          <a:rPr lang="de-DE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</m:e>
                    </m:d>
                    <m:r>
                      <a:rPr lang="de-DE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de-DE" b="1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𝒉</m:t>
                    </m:r>
                  </m:oMath>
                </a14:m>
                <a:r>
                  <a:rPr lang="en-US" b="1" dirty="0" smtClean="0">
                    <a:solidFill>
                      <a:srgbClr val="000000"/>
                    </a:solidFill>
                  </a:rPr>
                  <a:t>?</a:t>
                </a:r>
                <a:endParaRPr lang="en-US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40568" y="4302502"/>
                <a:ext cx="4572000" cy="461665"/>
              </a:xfrm>
              <a:prstGeom prst="rect">
                <a:avLst/>
              </a:prstGeom>
              <a:blipFill rotWithShape="0">
                <a:blip r:embed="rId6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589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6AD7F-B9E1-42C9-B0E7-8F845BAE635D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7416800" cy="974725"/>
          </a:xfrm>
        </p:spPr>
        <p:txBody>
          <a:bodyPr/>
          <a:lstStyle/>
          <a:p>
            <a:r>
              <a:rPr lang="en-US" dirty="0" smtClean="0"/>
              <a:t>Formal security properties: PRE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24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95536" y="1772816"/>
                <a:ext cx="8424936" cy="4386684"/>
              </a:xfrm>
            </p:spPr>
            <p:txBody>
              <a:bodyPr/>
              <a:lstStyle/>
              <a:p>
                <a:pPr marL="0" indent="0">
                  <a:spcBef>
                    <a:spcPct val="0"/>
                  </a:spcBef>
                  <a:buNone/>
                </a:pPr>
                <a:r>
                  <a:rPr lang="en-US" sz="2800" i="1" dirty="0" smtClean="0">
                    <a:solidFill>
                      <a:schemeClr val="accent2"/>
                    </a:solidFill>
                  </a:rPr>
                  <a:t>P</a:t>
                </a:r>
                <a:r>
                  <a:rPr lang="en-US" sz="2800" i="1" dirty="0" err="1" smtClean="0">
                    <a:solidFill>
                      <a:schemeClr val="accent2"/>
                    </a:solidFill>
                  </a:rPr>
                  <a:t>reimage</a:t>
                </a:r>
                <a:r>
                  <a:rPr lang="en-US" sz="2800" i="1" dirty="0" smtClean="0">
                    <a:solidFill>
                      <a:schemeClr val="accent2"/>
                    </a:solidFill>
                  </a:rPr>
                  <a:t> </a:t>
                </a:r>
                <a:r>
                  <a:rPr lang="en-US" sz="2800" i="1" dirty="0">
                    <a:solidFill>
                      <a:schemeClr val="accent2"/>
                    </a:solidFill>
                  </a:rPr>
                  <a:t>resistance</a:t>
                </a:r>
                <a:r>
                  <a:rPr lang="en-US" sz="2800" dirty="0"/>
                  <a:t>: For any PPT adversary </a:t>
                </a:r>
                <a:r>
                  <a:rPr lang="en-US" sz="2800" i="1" dirty="0">
                    <a:latin typeface="Times" panose="02020603050405020304" pitchFamily="18" charset="0"/>
                    <a:cs typeface="Times" panose="02020603050405020304" pitchFamily="18" charset="0"/>
                  </a:rPr>
                  <a:t>A</a:t>
                </a:r>
                <a:r>
                  <a:rPr lang="en-US" sz="2800" dirty="0"/>
                  <a:t>, the following probability is negligible in </a:t>
                </a:r>
                <a:r>
                  <a:rPr lang="en-US" sz="2800" i="1" dirty="0">
                    <a:latin typeface="Times" panose="02020603050405020304" pitchFamily="18" charset="0"/>
                    <a:cs typeface="Times" panose="02020603050405020304" pitchFamily="18" charset="0"/>
                  </a:rPr>
                  <a:t>n</a:t>
                </a:r>
                <a:r>
                  <a:rPr lang="en-US" sz="2800" dirty="0"/>
                  <a:t>:</a:t>
                </a:r>
                <a:br>
                  <a:rPr lang="en-US" sz="2800" dirty="0"/>
                </a:br>
                <a:endParaRPr lang="en-US" sz="2800" dirty="0" smtClean="0"/>
              </a:p>
              <a:p>
                <a:pPr marL="0" indent="0">
                  <a:spcBef>
                    <a:spcPct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800" i="1">
                          <a:latin typeface="Cambria Math" panose="02040503050406030204" pitchFamily="18" charset="0"/>
                        </a:rPr>
                        <m:t>𝑷𝒓</m:t>
                      </m:r>
                      <m:r>
                        <a:rPr lang="de-DE" sz="2800" i="1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de-DE" sz="2800" i="1"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de-DE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de-DE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𝑰</m:t>
                      </m:r>
                      <m:d>
                        <m:dPr>
                          <m:ctrlPr>
                            <a:rPr lang="de-DE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de-DE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e>
                            <m:sup>
                              <m:r>
                                <a:rPr lang="de-DE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𝒏</m:t>
                              </m:r>
                            </m:sup>
                          </m:sSup>
                        </m:e>
                      </m:d>
                      <m:r>
                        <a:rPr lang="de-DE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de-DE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de-DE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de-DE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𝑫</m:t>
                      </m:r>
                      <m:r>
                        <a:rPr lang="de-DE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de-DE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  <m:r>
                        <a:rPr lang="de-DE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de-DE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𝑯</m:t>
                      </m:r>
                      <m:d>
                        <m:dPr>
                          <m:ctrlPr>
                            <a:rPr lang="de-DE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  <m:r>
                            <a:rPr lang="de-DE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de-DE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de-DE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de-DE" sz="2800" b="1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spcBef>
                    <a:spcPct val="0"/>
                  </a:spcBef>
                  <a:buNone/>
                </a:pPr>
                <a:r>
                  <a:rPr lang="de-DE" sz="2800" b="1" dirty="0" smtClean="0">
                    <a:ea typeface="Cambria Math" panose="02040503050406030204" pitchFamily="18" charset="0"/>
                  </a:rPr>
                  <a:t>                       </a:t>
                </a:r>
                <a14:m>
                  <m:oMath xmlns:m="http://schemas.openxmlformats.org/officeDocument/2006/math">
                    <m:r>
                      <a:rPr lang="de-DE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𝒎</m:t>
                    </m:r>
                    <m:r>
                      <a:rPr lang="de-D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←</m:t>
                    </m:r>
                    <m:r>
                      <a:rPr lang="de-D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</m:t>
                    </m:r>
                    <m:d>
                      <m:dPr>
                        <m:ctrlP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de-D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e>
                          <m:sup>
                            <m:r>
                              <a:rPr lang="de-D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𝒏</m:t>
                            </m:r>
                          </m:sup>
                        </m:sSup>
                        <m: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𝒌</m:t>
                        </m:r>
                        <m:r>
                          <a:rPr lang="de-DE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𝒉</m:t>
                        </m:r>
                      </m:e>
                    </m:d>
                    <m:r>
                      <a:rPr lang="de-D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a:rPr lang="de-D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𝑯</m:t>
                    </m:r>
                    <m:d>
                      <m:dPr>
                        <m:ctrlP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𝒌</m:t>
                        </m:r>
                        <m: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  <m:r>
                          <a:rPr lang="de-DE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de-D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de-DE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𝒉</m:t>
                    </m:r>
                    <m:r>
                      <a:rPr lang="de-DE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2800" dirty="0" smtClean="0"/>
              </a:p>
              <a:p>
                <a:pPr marL="0" indent="0">
                  <a:spcBef>
                    <a:spcPct val="0"/>
                  </a:spcBef>
                  <a:buNone/>
                </a:pPr>
                <a:endParaRPr lang="en-US" sz="2800" i="1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1024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95536" y="1772816"/>
                <a:ext cx="8424936" cy="4386684"/>
              </a:xfrm>
              <a:blipFill rotWithShape="0">
                <a:blip r:embed="rId2"/>
                <a:stretch>
                  <a:fillRect l="-1520" t="-16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882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6AD7F-B9E1-42C9-B0E7-8F845BAE635D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7416800" cy="974725"/>
          </a:xfrm>
        </p:spPr>
        <p:txBody>
          <a:bodyPr/>
          <a:lstStyle/>
          <a:p>
            <a:r>
              <a:rPr lang="en-US" dirty="0" smtClean="0"/>
              <a:t>Formal security properties: SPR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284" r="81213" b="23967"/>
          <a:stretch>
            <a:fillRect/>
          </a:stretch>
        </p:blipFill>
        <p:spPr bwMode="auto">
          <a:xfrm>
            <a:off x="6300192" y="1574231"/>
            <a:ext cx="1425575" cy="12239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 bwMode="auto">
          <a:xfrm>
            <a:off x="1403648" y="1592378"/>
            <a:ext cx="1080120" cy="86409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76200"/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de-DE" b="1" dirty="0">
                <a:solidFill>
                  <a:srgbClr val="000000"/>
                </a:solidFill>
                <a:latin typeface="Freestyle Script" panose="030804020302050B0404" pitchFamily="66" charset="0"/>
              </a:rPr>
              <a:t>C</a:t>
            </a:r>
            <a:endParaRPr lang="en-US" dirty="0" smtClean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259632" y="2567360"/>
                <a:ext cx="1611274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de-DE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de-DE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𝑰</m:t>
                      </m:r>
                      <m:d>
                        <m:dPr>
                          <m:ctrlPr>
                            <a:rPr lang="de-DE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de-DE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e>
                            <m:sup>
                              <m:r>
                                <a:rPr lang="de-DE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𝒏</m:t>
                              </m:r>
                            </m:sup>
                          </m:sSup>
                        </m:e>
                      </m:d>
                    </m:oMath>
                    <m:oMath xmlns:m="http://schemas.openxmlformats.org/officeDocument/2006/math">
                      <m:r>
                        <a:rPr lang="de-DE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𝒎</m:t>
                      </m:r>
                      <m:r>
                        <a:rPr lang="de-D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de-DE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𝑴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2567360"/>
                <a:ext cx="1611274" cy="83099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 bwMode="auto">
          <a:xfrm>
            <a:off x="2699792" y="3212976"/>
            <a:ext cx="352839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4039833" y="2855701"/>
                <a:ext cx="84830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de-DE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de-DE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9833" y="2855701"/>
                <a:ext cx="848309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/>
          <p:nvPr/>
        </p:nvCxnSpPr>
        <p:spPr bwMode="auto">
          <a:xfrm flipH="1">
            <a:off x="2699792" y="3861048"/>
            <a:ext cx="352839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4150439" y="3410569"/>
                <a:ext cx="62709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𝒎</m:t>
                      </m:r>
                      <m:r>
                        <a:rPr lang="de-DE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0439" y="3410569"/>
                <a:ext cx="627095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-540568" y="4302502"/>
                <a:ext cx="4572000" cy="83099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𝑯</m:t>
                      </m:r>
                      <m:d>
                        <m:dPr>
                          <m:ctrlPr>
                            <a:rPr lang="de-DE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  <m:r>
                            <a:rPr lang="de-DE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de-DE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e>
                      </m:d>
                      <m:r>
                        <a:rPr lang="de-DE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de-DE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𝑯</m:t>
                      </m:r>
                      <m:d>
                        <m:dPr>
                          <m:ctrlPr>
                            <a:rPr lang="de-DE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  <m:r>
                            <a:rPr lang="de-DE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de-DE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  <m:r>
                            <a:rPr lang="de-DE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e>
                      </m:d>
                    </m:oMath>
                  </m:oMathPara>
                </a14:m>
                <a:r>
                  <a:rPr lang="de-DE" b="1" i="1" dirty="0" smtClean="0">
                    <a:solidFill>
                      <a:srgbClr val="0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/>
                </a:r>
                <a:br>
                  <a:rPr lang="de-DE" b="1" i="1" dirty="0" smtClean="0">
                    <a:solidFill>
                      <a:srgbClr val="0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de-DE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  <m:d>
                      <m:dPr>
                        <m:ctrlPr>
                          <a:rPr lang="de-DE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  <m:r>
                          <a:rPr lang="de-DE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≠</m:t>
                        </m:r>
                        <m:r>
                          <a:rPr lang="de-DE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  <m:r>
                          <a:rPr lang="de-DE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e>
                    </m:d>
                  </m:oMath>
                </a14:m>
                <a:r>
                  <a:rPr lang="en-US" b="1" dirty="0" smtClean="0">
                    <a:solidFill>
                      <a:srgbClr val="000000"/>
                    </a:solidFill>
                  </a:rPr>
                  <a:t>?</a:t>
                </a:r>
                <a:endParaRPr lang="en-US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40568" y="4302502"/>
                <a:ext cx="4572000" cy="830997"/>
              </a:xfrm>
              <a:prstGeom prst="rect">
                <a:avLst/>
              </a:prstGeom>
              <a:blipFill rotWithShape="0">
                <a:blip r:embed="rId6"/>
                <a:stretch>
                  <a:fillRect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272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6AD7F-B9E1-42C9-B0E7-8F845BAE635D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7416800" cy="974725"/>
          </a:xfrm>
        </p:spPr>
        <p:txBody>
          <a:bodyPr/>
          <a:lstStyle/>
          <a:p>
            <a:r>
              <a:rPr lang="en-US" dirty="0" smtClean="0"/>
              <a:t>Formal security properties: SPR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4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85800" y="1916832"/>
                <a:ext cx="7772400" cy="424266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800" i="1" dirty="0" smtClean="0">
                    <a:solidFill>
                      <a:schemeClr val="accent2"/>
                    </a:solidFill>
                  </a:rPr>
                  <a:t>Second-</a:t>
                </a:r>
                <a:r>
                  <a:rPr lang="en-US" sz="2800" i="1" dirty="0" err="1" smtClean="0">
                    <a:solidFill>
                      <a:schemeClr val="accent2"/>
                    </a:solidFill>
                  </a:rPr>
                  <a:t>preimage</a:t>
                </a:r>
                <a:r>
                  <a:rPr lang="en-US" sz="2800" i="1" dirty="0" smtClean="0">
                    <a:solidFill>
                      <a:schemeClr val="accent2"/>
                    </a:solidFill>
                  </a:rPr>
                  <a:t> resistance</a:t>
                </a:r>
                <a:r>
                  <a:rPr lang="en-US" sz="2800" dirty="0" smtClean="0"/>
                  <a:t>: </a:t>
                </a:r>
                <a:r>
                  <a:rPr lang="en-US" sz="2800" dirty="0"/>
                  <a:t>For any PPT adversary </a:t>
                </a:r>
                <a:r>
                  <a:rPr lang="en-US" sz="2800" i="1" dirty="0">
                    <a:latin typeface="Times" panose="02020603050405020304" pitchFamily="18" charset="0"/>
                    <a:cs typeface="Times" panose="02020603050405020304" pitchFamily="18" charset="0"/>
                  </a:rPr>
                  <a:t>A</a:t>
                </a:r>
                <a:r>
                  <a:rPr lang="en-US" sz="2800" dirty="0"/>
                  <a:t>, the following probability is negligible in </a:t>
                </a:r>
                <a:r>
                  <a:rPr lang="en-US" sz="2800" i="1" dirty="0">
                    <a:latin typeface="Times" panose="02020603050405020304" pitchFamily="18" charset="0"/>
                    <a:cs typeface="Times" panose="02020603050405020304" pitchFamily="18" charset="0"/>
                  </a:rPr>
                  <a:t>n</a:t>
                </a:r>
                <a:r>
                  <a:rPr lang="en-US" sz="2800" dirty="0" smtClean="0"/>
                  <a:t>:</a:t>
                </a:r>
              </a:p>
              <a:p>
                <a:pPr marL="0" indent="0">
                  <a:buNone/>
                </a:pPr>
                <a:r>
                  <a:rPr lang="en-US" sz="2800" dirty="0"/>
                  <a:t/>
                </a:r>
                <a:br>
                  <a:rPr lang="en-US" sz="2800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800" i="1">
                          <a:latin typeface="Cambria Math" panose="02040503050406030204" pitchFamily="18" charset="0"/>
                        </a:rPr>
                        <m:t>𝑷𝒓</m:t>
                      </m:r>
                      <m:r>
                        <a:rPr lang="de-DE" sz="2800" i="1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de-DE" sz="2800" i="1"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de-DE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de-DE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𝑰</m:t>
                      </m:r>
                      <m:d>
                        <m:dPr>
                          <m:ctrlPr>
                            <a:rPr lang="de-DE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de-DE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e>
                            <m:sup>
                              <m:r>
                                <a:rPr lang="de-DE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𝒏</m:t>
                              </m:r>
                            </m:sup>
                          </m:sSup>
                        </m:e>
                      </m:d>
                      <m:r>
                        <a:rPr lang="de-DE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de-DE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𝒎</m:t>
                      </m:r>
                      <m:r>
                        <a:rPr lang="de-DE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de-DE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𝑴</m:t>
                      </m:r>
                      <m:r>
                        <a:rPr lang="de-DE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de-DE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𝒎</m:t>
                      </m:r>
                      <m:r>
                        <a:rPr lang="de-DE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  <m:r>
                        <a:rPr lang="de-DE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de-DE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de-DE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de-DE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e>
                            <m:sup>
                              <m:r>
                                <a:rPr lang="de-DE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𝒏</m:t>
                              </m:r>
                            </m:sup>
                          </m:sSup>
                          <m:r>
                            <a:rPr lang="de-DE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de-DE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  <m:r>
                            <a:rPr lang="de-DE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de-DE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e>
                      </m:d>
                      <m:r>
                        <a:rPr lang="de-DE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</m:oMath>
                  </m:oMathPara>
                </a14:m>
                <a:r>
                  <a:rPr lang="de-DE" sz="2800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/>
                </a:r>
                <a:br>
                  <a:rPr lang="de-DE" sz="2800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:r>
                  <a:rPr lang="de-DE" sz="2800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de-D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𝑯</m:t>
                    </m:r>
                    <m:d>
                      <m:dPr>
                        <m:ctrlP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𝒌</m:t>
                        </m:r>
                        <m: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  <m:r>
                          <a:rPr lang="de-DE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de-D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de-D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𝑯</m:t>
                    </m:r>
                    <m:d>
                      <m:dPr>
                        <m:ctrlP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𝒌</m:t>
                        </m:r>
                        <m: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  <m:r>
                          <a:rPr lang="de-DE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  <m:r>
                          <a:rPr lang="de-DE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de-D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  <m:d>
                      <m:dPr>
                        <m:ctrlP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  <m: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≠</m:t>
                        </m:r>
                        <m:r>
                          <a:rPr lang="de-DE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  <m:r>
                          <a:rPr lang="de-DE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e>
                    </m:d>
                    <m:r>
                      <a:rPr lang="de-D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2800" i="1" dirty="0">
                  <a:solidFill>
                    <a:srgbClr val="339933"/>
                  </a:solidFill>
                </a:endParaRPr>
              </a:p>
            </p:txBody>
          </p:sp>
        </mc:Choice>
        <mc:Fallback xmlns="">
          <p:sp>
            <p:nvSpPr>
              <p:cNvPr id="1024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85800" y="1916832"/>
                <a:ext cx="7772400" cy="4242668"/>
              </a:xfrm>
              <a:blipFill rotWithShape="0">
                <a:blip r:embed="rId2"/>
                <a:stretch>
                  <a:fillRect l="-1647" t="-14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693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Transform an algorithm for problem 1 into an algorithm for problem 2. </a:t>
            </a:r>
          </a:p>
          <a:p>
            <a:r>
              <a:rPr lang="de-DE" dirty="0" smtClean="0"/>
              <a:t>„Reduces problem 2 to problem 1“ </a:t>
            </a:r>
          </a:p>
          <a:p>
            <a:r>
              <a:rPr lang="de-DE" dirty="0" smtClean="0"/>
              <a:t>Allows to relate the hardness of problems: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If there exists an efficient reduction that reduces problem 2 to problem 1 then an efficient algorithm solving problem 1 can be used to efficiently solve problem 2.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3CFC4-EBD1-4466-832D-026E7D94D47B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602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Reductions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Use in cryptography:</a:t>
            </a:r>
          </a:p>
          <a:p>
            <a:r>
              <a:rPr lang="de-DE" dirty="0" smtClean="0"/>
              <a:t>Relate security properties</a:t>
            </a:r>
          </a:p>
          <a:p>
            <a:r>
              <a:rPr lang="de-DE" dirty="0" smtClean="0"/>
              <a:t>„Provable Security“: Reduce an assumed to be hard problem to breaking the security of your scheme.</a:t>
            </a:r>
          </a:p>
          <a:p>
            <a:r>
              <a:rPr lang="de-DE" dirty="0" smtClean="0"/>
              <a:t>Actually this does not proof security! Only shows that scheme is secure IF the problem is hard.</a:t>
            </a:r>
          </a:p>
          <a:p>
            <a:endParaRPr lang="de-D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3CFC4-EBD1-4466-832D-026E7D94D47B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33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708920"/>
            <a:ext cx="7772400" cy="3450580"/>
          </a:xfrm>
        </p:spPr>
        <p:txBody>
          <a:bodyPr/>
          <a:lstStyle/>
          <a:p>
            <a:pPr marL="0" indent="0" algn="ctr">
              <a:buNone/>
            </a:pPr>
            <a:r>
              <a:rPr lang="de-DE" sz="4000" dirty="0" smtClean="0"/>
              <a:t>Relations between hash function security properties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3CFC4-EBD1-4466-832D-026E7D94D47B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447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D39F0-1272-48E1-98D1-5152CDEDFEF3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are hash functions used?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387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90000"/>
                  </a:lnSpc>
                </a:pPr>
                <a:r>
                  <a:rPr lang="en-US" dirty="0" smtClean="0"/>
                  <a:t>integrity </a:t>
                </a:r>
                <a:r>
                  <a:rPr lang="en-US" dirty="0"/>
                  <a:t>protection</a:t>
                </a:r>
              </a:p>
              <a:p>
                <a:pPr lvl="1">
                  <a:lnSpc>
                    <a:spcPct val="90000"/>
                  </a:lnSpc>
                </a:pPr>
                <a:r>
                  <a:rPr lang="en-US" dirty="0"/>
                  <a:t>strong </a:t>
                </a:r>
                <a:r>
                  <a:rPr lang="en-US" dirty="0" smtClean="0"/>
                  <a:t>checksum </a:t>
                </a:r>
              </a:p>
              <a:p>
                <a:pPr lvl="1">
                  <a:lnSpc>
                    <a:spcPct val="90000"/>
                  </a:lnSpc>
                </a:pPr>
                <a:r>
                  <a:rPr lang="en-US" dirty="0" smtClean="0"/>
                  <a:t>for </a:t>
                </a:r>
                <a:r>
                  <a:rPr lang="en-US" dirty="0"/>
                  <a:t>file system integrity </a:t>
                </a:r>
                <a:r>
                  <a:rPr lang="en-US" dirty="0" smtClean="0"/>
                  <a:t>(Bit-torrent) or </a:t>
                </a:r>
                <a:r>
                  <a:rPr lang="en-US" dirty="0"/>
                  <a:t>software downloads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dirty="0"/>
                  <a:t>p</a:t>
                </a:r>
                <a:r>
                  <a:rPr lang="en-US" dirty="0" smtClean="0"/>
                  <a:t>assword hashing</a:t>
                </a:r>
              </a:p>
              <a:p>
                <a:pPr lvl="1">
                  <a:lnSpc>
                    <a:spcPct val="90000"/>
                  </a:lnSpc>
                </a:pPr>
                <a:r>
                  <a:rPr lang="en-US" dirty="0" smtClean="0"/>
                  <a:t>“one-way encryption” (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dirty="0" smtClean="0"/>
                  <a:t> encryption !!!)</a:t>
                </a:r>
                <a:endParaRPr lang="en-US" dirty="0"/>
              </a:p>
              <a:p>
                <a:pPr lvl="1">
                  <a:lnSpc>
                    <a:spcPct val="90000"/>
                  </a:lnSpc>
                </a:pPr>
                <a:r>
                  <a:rPr lang="de-DE" dirty="0" smtClean="0"/>
                  <a:t>dedicated algorithms like scrypt / argon2 use HF as building block</a:t>
                </a:r>
                <a:endParaRPr lang="en-US" dirty="0"/>
              </a:p>
              <a:p>
                <a:pPr>
                  <a:lnSpc>
                    <a:spcPct val="90000"/>
                  </a:lnSpc>
                </a:pPr>
                <a:r>
                  <a:rPr lang="en-US" dirty="0"/>
                  <a:t>digital </a:t>
                </a:r>
                <a:r>
                  <a:rPr lang="en-US" dirty="0" smtClean="0"/>
                  <a:t>signature (asymmetric)</a:t>
                </a:r>
                <a:endParaRPr lang="en-US" dirty="0"/>
              </a:p>
              <a:p>
                <a:pPr>
                  <a:lnSpc>
                    <a:spcPct val="90000"/>
                  </a:lnSpc>
                </a:pPr>
                <a:r>
                  <a:rPr lang="en-US" dirty="0" smtClean="0"/>
                  <a:t>MAC </a:t>
                </a:r>
                <a:r>
                  <a:rPr lang="en-US" dirty="0"/>
                  <a:t>– message authentication </a:t>
                </a:r>
                <a:r>
                  <a:rPr lang="en-US" dirty="0" smtClean="0"/>
                  <a:t>code (symmetric)</a:t>
                </a:r>
                <a:endParaRPr lang="en-US" dirty="0"/>
              </a:p>
              <a:p>
                <a:pPr lvl="1">
                  <a:lnSpc>
                    <a:spcPct val="90000"/>
                  </a:lnSpc>
                </a:pPr>
                <a:r>
                  <a:rPr lang="en-US" dirty="0" smtClean="0"/>
                  <a:t>Efficient symmetric </a:t>
                </a:r>
                <a:r>
                  <a:rPr lang="en-US" dirty="0"/>
                  <a:t>‘digital signature</a:t>
                </a:r>
                <a:r>
                  <a:rPr lang="en-US" dirty="0" smtClean="0"/>
                  <a:t>’</a:t>
                </a:r>
                <a:endParaRPr lang="en-US" dirty="0"/>
              </a:p>
              <a:p>
                <a:pPr>
                  <a:lnSpc>
                    <a:spcPct val="90000"/>
                  </a:lnSpc>
                </a:pPr>
                <a:r>
                  <a:rPr lang="en-US" dirty="0" smtClean="0"/>
                  <a:t>key </a:t>
                </a:r>
                <a:r>
                  <a:rPr lang="en-US" dirty="0"/>
                  <a:t>derivation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dirty="0"/>
                  <a:t>pseudo-random number </a:t>
                </a:r>
                <a:r>
                  <a:rPr lang="en-US" dirty="0" smtClean="0"/>
                  <a:t>generation </a:t>
                </a:r>
                <a:endParaRPr lang="en-US" dirty="0"/>
              </a:p>
              <a:p>
                <a:pPr>
                  <a:lnSpc>
                    <a:spcPct val="90000"/>
                  </a:lnSpc>
                </a:pPr>
                <a:r>
                  <a:rPr lang="en-US" dirty="0"/>
                  <a:t>…</a:t>
                </a:r>
              </a:p>
            </p:txBody>
          </p:sp>
        </mc:Choice>
        <mc:Fallback xmlns="">
          <p:sp>
            <p:nvSpPr>
              <p:cNvPr id="1638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0">
                <a:blip r:embed="rId2"/>
                <a:stretch>
                  <a:fillRect l="-941" t="-14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Easy start: CR -&gt; SPR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>
                    <a:solidFill>
                      <a:schemeClr val="accent2"/>
                    </a:solidFill>
                  </a:rPr>
                  <a:t>Theorem (informal)</a:t>
                </a:r>
                <a:r>
                  <a:rPr lang="en-US" dirty="0" smtClean="0"/>
                  <a:t>: </a:t>
                </a:r>
                <a:r>
                  <a:rPr lang="en-US" dirty="0"/>
                  <a:t>If </a:t>
                </a:r>
                <a:r>
                  <a:rPr lang="en-US" i="1" dirty="0" smtClean="0">
                    <a:solidFill>
                      <a:srgbClr val="339933"/>
                    </a:solidFill>
                    <a:latin typeface="Times" panose="02020603050405020304" pitchFamily="18" charset="0"/>
                    <a:cs typeface="Times" panose="02020603050405020304" pitchFamily="18" charset="0"/>
                  </a:rPr>
                  <a:t>F</a:t>
                </a:r>
                <a:r>
                  <a:rPr lang="en-US" dirty="0" smtClean="0"/>
                  <a:t> </a:t>
                </a:r>
                <a:r>
                  <a:rPr lang="en-US" dirty="0"/>
                  <a:t>is collision resistant </a:t>
                </a:r>
                <a:r>
                  <a:rPr lang="en-US" dirty="0">
                    <a:sym typeface="Wingdings" pitchFamily="2" charset="2"/>
                  </a:rPr>
                  <a:t>then it is second </a:t>
                </a:r>
                <a:r>
                  <a:rPr lang="en-US" dirty="0" err="1">
                    <a:sym typeface="Wingdings" pitchFamily="2" charset="2"/>
                  </a:rPr>
                  <a:t>preimage</a:t>
                </a:r>
                <a:r>
                  <a:rPr lang="en-US" dirty="0">
                    <a:sym typeface="Wingdings" pitchFamily="2" charset="2"/>
                  </a:rPr>
                  <a:t> </a:t>
                </a:r>
                <a:r>
                  <a:rPr lang="en-US" dirty="0" smtClean="0">
                    <a:sym typeface="Wingdings" pitchFamily="2" charset="2"/>
                  </a:rPr>
                  <a:t>resistant.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chemeClr val="accent6"/>
                    </a:solidFill>
                    <a:sym typeface="Wingdings" pitchFamily="2" charset="2"/>
                  </a:rPr>
                  <a:t>Proof</a:t>
                </a:r>
                <a:r>
                  <a:rPr lang="en-US" dirty="0" smtClean="0">
                    <a:sym typeface="Wingdings" pitchFamily="2" charset="2"/>
                  </a:rPr>
                  <a:t>: </a:t>
                </a:r>
              </a:p>
              <a:p>
                <a:r>
                  <a:rPr lang="en-US" dirty="0" smtClean="0">
                    <a:sym typeface="Wingdings" pitchFamily="2" charset="2"/>
                  </a:rPr>
                  <a:t>By contradiction: Assume </a:t>
                </a:r>
                <a:r>
                  <a:rPr lang="en-US" i="1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en-US" dirty="0" smtClean="0">
                    <a:sym typeface="Wingdings" pitchFamily="2" charset="2"/>
                  </a:rPr>
                  <a:t> breaks SPR of </a:t>
                </a:r>
                <a:r>
                  <a:rPr lang="en-US" i="1" dirty="0">
                    <a:solidFill>
                      <a:srgbClr val="00B050"/>
                    </a:solidFill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F</a:t>
                </a:r>
                <a:r>
                  <a:rPr lang="en-US" dirty="0" smtClean="0">
                    <a:sym typeface="Wingdings" pitchFamily="2" charset="2"/>
                  </a:rPr>
                  <a:t> then we can build an oracle machine </a:t>
                </a:r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en-US" dirty="0" smtClean="0">
                    <a:sym typeface="Wingdings" pitchFamily="2" charset="2"/>
                  </a:rPr>
                  <a:t> that breaks CR. </a:t>
                </a:r>
              </a:p>
              <a:p>
                <a:r>
                  <a:rPr lang="de-DE" dirty="0" smtClean="0">
                    <a:sym typeface="Wingdings" pitchFamily="2" charset="2"/>
                  </a:rPr>
                  <a:t>Given key </a:t>
                </a:r>
                <a:r>
                  <a:rPr lang="de-DE" i="1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k</a:t>
                </a:r>
                <a:r>
                  <a:rPr lang="de-DE" dirty="0" smtClean="0">
                    <a:sym typeface="Wingdings" pitchFamily="2" charset="2"/>
                  </a:rPr>
                  <a:t>, </a:t>
                </a:r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 </a:t>
                </a:r>
                <a:r>
                  <a:rPr lang="de-DE" dirty="0" smtClean="0">
                    <a:sym typeface="Wingdings" pitchFamily="2" charset="2"/>
                  </a:rPr>
                  <a:t>first samples random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𝒎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←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𝑴</m:t>
                    </m:r>
                  </m:oMath>
                </a14:m>
                <a:endParaRPr lang="en-US" dirty="0" smtClean="0">
                  <a:sym typeface="Wingdings" pitchFamily="2" charset="2"/>
                </a:endParaRPr>
              </a:p>
              <a:p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 </a:t>
                </a:r>
                <a:r>
                  <a:rPr lang="en-US" i="1" baseline="30000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 </a:t>
                </a:r>
                <a:r>
                  <a:rPr lang="de-DE" dirty="0" smtClean="0">
                    <a:sym typeface="Wingdings" pitchFamily="2" charset="2"/>
                  </a:rPr>
                  <a:t>runs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𝒎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′←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</m:t>
                    </m:r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e>
                          <m:sup>
                            <m: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𝒏</m:t>
                            </m:r>
                          </m:sup>
                        </m:sSup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𝒌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</m:e>
                    </m:d>
                  </m:oMath>
                </a14:m>
                <a:r>
                  <a:rPr lang="en-US" dirty="0" smtClean="0">
                    <a:sym typeface="Wingdings" pitchFamily="2" charset="2"/>
                  </a:rPr>
                  <a:t> and outputs </a:t>
                </a:r>
                <a:r>
                  <a:rPr lang="en-US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(</a:t>
                </a:r>
                <a:r>
                  <a:rPr lang="en-US" i="1" dirty="0" err="1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m’,m</a:t>
                </a:r>
                <a:r>
                  <a:rPr lang="en-US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)</a:t>
                </a:r>
              </a:p>
              <a:p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 </a:t>
                </a:r>
                <a:r>
                  <a:rPr lang="de-DE" dirty="0" smtClean="0">
                    <a:sym typeface="Wingdings" pitchFamily="2" charset="2"/>
                  </a:rPr>
                  <a:t>runs </a:t>
                </a:r>
                <a:r>
                  <a:rPr lang="de-DE" dirty="0">
                    <a:sym typeface="Wingdings" pitchFamily="2" charset="2"/>
                  </a:rPr>
                  <a:t>in approx. same time as </a:t>
                </a:r>
                <a:r>
                  <a:rPr lang="de-DE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de-DE" dirty="0">
                    <a:sym typeface="Wingdings" pitchFamily="2" charset="2"/>
                  </a:rPr>
                  <a:t> and has same success probability. </a:t>
                </a:r>
                <a:r>
                  <a:rPr lang="de-DE" dirty="0">
                    <a:solidFill>
                      <a:srgbClr val="00B050"/>
                    </a:solidFill>
                    <a:sym typeface="Wingdings" pitchFamily="2" charset="2"/>
                  </a:rPr>
                  <a:t>-&gt; Tight reduction</a:t>
                </a:r>
                <a:endParaRPr lang="en-US" dirty="0">
                  <a:solidFill>
                    <a:srgbClr val="00B050"/>
                  </a:solidFill>
                  <a:sym typeface="Wingdings" pitchFamily="2" charset="2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20" t="-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3CFC4-EBD1-4466-832D-026E7D94D47B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831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6AD7F-B9E1-42C9-B0E7-8F845BAE635D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7416800" cy="974725"/>
          </a:xfrm>
        </p:spPr>
        <p:txBody>
          <a:bodyPr/>
          <a:lstStyle/>
          <a:p>
            <a:r>
              <a:rPr lang="en-US" dirty="0" smtClean="0"/>
              <a:t>Reduction: CR -&gt; SPR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284" r="81213" b="23967"/>
          <a:stretch>
            <a:fillRect/>
          </a:stretch>
        </p:blipFill>
        <p:spPr bwMode="auto">
          <a:xfrm>
            <a:off x="6300192" y="1574231"/>
            <a:ext cx="1425575" cy="12239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 bwMode="auto">
          <a:xfrm>
            <a:off x="611560" y="1592378"/>
            <a:ext cx="1080120" cy="86409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76200"/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de-DE" b="1" dirty="0">
                <a:solidFill>
                  <a:srgbClr val="000000"/>
                </a:solidFill>
                <a:latin typeface="Freestyle Script" panose="030804020302050B0404" pitchFamily="66" charset="0"/>
              </a:rPr>
              <a:t>C</a:t>
            </a:r>
            <a:endParaRPr lang="en-US" dirty="0" smtClean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467544" y="2567360"/>
                <a:ext cx="161127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de-DE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de-DE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𝑰</m:t>
                      </m:r>
                      <m:d>
                        <m:dPr>
                          <m:ctrlPr>
                            <a:rPr lang="de-DE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de-DE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e>
                            <m:sup>
                              <m:r>
                                <a:rPr lang="de-DE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𝒏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567360"/>
                <a:ext cx="1611274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 bwMode="auto">
          <a:xfrm>
            <a:off x="1907704" y="3212976"/>
            <a:ext cx="172819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663131" y="2842852"/>
                <a:ext cx="44916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3131" y="2842852"/>
                <a:ext cx="449161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/>
          <p:nvPr/>
        </p:nvCxnSpPr>
        <p:spPr bwMode="auto">
          <a:xfrm flipH="1">
            <a:off x="1907704" y="5040759"/>
            <a:ext cx="172819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2139525" y="4623519"/>
                <a:ext cx="149637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e-DE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de-DE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de-DE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de-DE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de-DE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de-DE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9525" y="4623519"/>
                <a:ext cx="1496371" cy="461665"/>
              </a:xfrm>
              <a:prstGeom prst="rect">
                <a:avLst/>
              </a:prstGeom>
              <a:blipFill rotWithShape="0">
                <a:blip r:embed="rId5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-1008112" y="5190291"/>
                <a:ext cx="4572000" cy="83099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𝑯</m:t>
                      </m:r>
                      <m:d>
                        <m:dPr>
                          <m:ctrlPr>
                            <a:rPr lang="de-DE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  <m:r>
                            <a:rPr lang="de-DE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de-DE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de-DE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r>
                        <a:rPr lang="de-DE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de-DE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𝑯</m:t>
                      </m:r>
                      <m:d>
                        <m:dPr>
                          <m:ctrlPr>
                            <a:rPr lang="de-DE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  <m:r>
                            <a:rPr lang="de-DE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de-DE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de-DE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r>
                  <a:rPr lang="de-DE" b="1" i="1" dirty="0" smtClean="0">
                    <a:solidFill>
                      <a:srgbClr val="0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/>
                </a:r>
                <a:br>
                  <a:rPr lang="de-DE" b="1" i="1" dirty="0" smtClean="0">
                    <a:solidFill>
                      <a:srgbClr val="0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de-DE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  <m:d>
                      <m:dPr>
                        <m:ctrlPr>
                          <a:rPr lang="de-DE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de-DE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de-DE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≠</m:t>
                        </m:r>
                        <m:sSub>
                          <m:sSubPr>
                            <m:ctrlPr>
                              <a:rPr lang="de-DE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de-DE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b="1" dirty="0" smtClean="0">
                    <a:solidFill>
                      <a:srgbClr val="000000"/>
                    </a:solidFill>
                  </a:rPr>
                  <a:t>?</a:t>
                </a:r>
                <a:endParaRPr lang="en-US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008112" y="5190291"/>
                <a:ext cx="4572000" cy="830997"/>
              </a:xfrm>
              <a:prstGeom prst="rect">
                <a:avLst/>
              </a:prstGeom>
              <a:blipFill rotWithShape="0">
                <a:blip r:embed="rId6"/>
                <a:stretch>
                  <a:fillRect b="-153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 bwMode="auto">
          <a:xfrm>
            <a:off x="3635896" y="1591117"/>
            <a:ext cx="1080120" cy="86409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76200"/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de-DE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de-DE" b="1" i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i="1" baseline="30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>
            <a:off x="4860032" y="3849862"/>
            <a:ext cx="1800200" cy="1118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5292080" y="3429000"/>
                <a:ext cx="99572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e>
                        <m:sub>
                          <m:r>
                            <a:rPr lang="de-DE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de-DE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de-DE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3429000"/>
                <a:ext cx="995722" cy="461665"/>
              </a:xfrm>
              <a:prstGeom prst="rect">
                <a:avLst/>
              </a:prstGeom>
              <a:blipFill rotWithShape="0">
                <a:blip r:embed="rId7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Arrow Connector 16"/>
          <p:cNvCxnSpPr/>
          <p:nvPr/>
        </p:nvCxnSpPr>
        <p:spPr bwMode="auto">
          <a:xfrm flipH="1" flipV="1">
            <a:off x="4860032" y="4497934"/>
            <a:ext cx="1800200" cy="1118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5490481" y="4047455"/>
                <a:ext cx="69435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e>
                        <m:sub>
                          <m:r>
                            <a:rPr lang="de-DE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0481" y="4047455"/>
                <a:ext cx="694356" cy="461665"/>
              </a:xfrm>
              <a:prstGeom prst="rect">
                <a:avLst/>
              </a:prstGeom>
              <a:blipFill rotWithShape="0">
                <a:blip r:embed="rId8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3547707" y="3244181"/>
                <a:ext cx="140391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e>
                        <m:sub>
                          <m:r>
                            <a:rPr lang="de-DE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de-D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de-DE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𝑴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7707" y="3244181"/>
                <a:ext cx="1403910" cy="461665"/>
              </a:xfrm>
              <a:prstGeom prst="rect">
                <a:avLst/>
              </a:prstGeom>
              <a:blipFill rotWithShape="0">
                <a:blip r:embed="rId9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640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Easy start: CR -&gt; SPR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>
                    <a:solidFill>
                      <a:schemeClr val="accent2"/>
                    </a:solidFill>
                  </a:rPr>
                  <a:t>Theorem (informal)</a:t>
                </a:r>
                <a:r>
                  <a:rPr lang="en-US" dirty="0" smtClean="0"/>
                  <a:t>: </a:t>
                </a:r>
                <a:r>
                  <a:rPr lang="en-US" dirty="0"/>
                  <a:t>If </a:t>
                </a:r>
                <a:r>
                  <a:rPr lang="en-US" i="1" dirty="0" smtClean="0">
                    <a:solidFill>
                      <a:srgbClr val="339933"/>
                    </a:solidFill>
                    <a:latin typeface="Times" panose="02020603050405020304" pitchFamily="18" charset="0"/>
                    <a:cs typeface="Times" panose="02020603050405020304" pitchFamily="18" charset="0"/>
                  </a:rPr>
                  <a:t>F</a:t>
                </a:r>
                <a:r>
                  <a:rPr lang="en-US" dirty="0" smtClean="0"/>
                  <a:t> </a:t>
                </a:r>
                <a:r>
                  <a:rPr lang="en-US" dirty="0"/>
                  <a:t>is collision resistant </a:t>
                </a:r>
                <a:r>
                  <a:rPr lang="en-US" dirty="0">
                    <a:sym typeface="Wingdings" pitchFamily="2" charset="2"/>
                  </a:rPr>
                  <a:t>then it is second </a:t>
                </a:r>
                <a:r>
                  <a:rPr lang="en-US" dirty="0" err="1">
                    <a:sym typeface="Wingdings" pitchFamily="2" charset="2"/>
                  </a:rPr>
                  <a:t>preimage</a:t>
                </a:r>
                <a:r>
                  <a:rPr lang="en-US" dirty="0">
                    <a:sym typeface="Wingdings" pitchFamily="2" charset="2"/>
                  </a:rPr>
                  <a:t> </a:t>
                </a:r>
                <a:r>
                  <a:rPr lang="en-US" dirty="0" smtClean="0">
                    <a:sym typeface="Wingdings" pitchFamily="2" charset="2"/>
                  </a:rPr>
                  <a:t>resistant.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chemeClr val="accent6"/>
                    </a:solidFill>
                    <a:sym typeface="Wingdings" pitchFamily="2" charset="2"/>
                  </a:rPr>
                  <a:t>Proof</a:t>
                </a:r>
                <a:r>
                  <a:rPr lang="en-US" dirty="0" smtClean="0">
                    <a:sym typeface="Wingdings" pitchFamily="2" charset="2"/>
                  </a:rPr>
                  <a:t>: </a:t>
                </a:r>
              </a:p>
              <a:p>
                <a:r>
                  <a:rPr lang="en-US" dirty="0" smtClean="0">
                    <a:sym typeface="Wingdings" pitchFamily="2" charset="2"/>
                  </a:rPr>
                  <a:t>By contradiction: Assume </a:t>
                </a:r>
                <a:r>
                  <a:rPr lang="en-US" i="1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en-US" dirty="0" smtClean="0">
                    <a:sym typeface="Wingdings" pitchFamily="2" charset="2"/>
                  </a:rPr>
                  <a:t> breaks SPR of </a:t>
                </a:r>
                <a:r>
                  <a:rPr lang="en-US" i="1" dirty="0">
                    <a:solidFill>
                      <a:srgbClr val="00B050"/>
                    </a:solidFill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F</a:t>
                </a:r>
                <a:r>
                  <a:rPr lang="en-US" dirty="0" smtClean="0">
                    <a:sym typeface="Wingdings" pitchFamily="2" charset="2"/>
                  </a:rPr>
                  <a:t> then we can build an oracle machine </a:t>
                </a:r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en-US" dirty="0" smtClean="0">
                    <a:sym typeface="Wingdings" pitchFamily="2" charset="2"/>
                  </a:rPr>
                  <a:t> that breaks CR. </a:t>
                </a:r>
              </a:p>
              <a:p>
                <a:r>
                  <a:rPr lang="de-DE" dirty="0" smtClean="0">
                    <a:sym typeface="Wingdings" pitchFamily="2" charset="2"/>
                  </a:rPr>
                  <a:t>Given key </a:t>
                </a:r>
                <a:r>
                  <a:rPr lang="de-DE" i="1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k</a:t>
                </a:r>
                <a:r>
                  <a:rPr lang="de-DE" dirty="0" smtClean="0">
                    <a:sym typeface="Wingdings" pitchFamily="2" charset="2"/>
                  </a:rPr>
                  <a:t>, </a:t>
                </a:r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 </a:t>
                </a:r>
                <a:r>
                  <a:rPr lang="de-DE" dirty="0" smtClean="0">
                    <a:sym typeface="Wingdings" pitchFamily="2" charset="2"/>
                  </a:rPr>
                  <a:t>first samples random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𝒎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←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𝑴</m:t>
                    </m:r>
                  </m:oMath>
                </a14:m>
                <a:endParaRPr lang="en-US" dirty="0" smtClean="0">
                  <a:sym typeface="Wingdings" pitchFamily="2" charset="2"/>
                </a:endParaRPr>
              </a:p>
              <a:p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 </a:t>
                </a:r>
                <a:r>
                  <a:rPr lang="en-US" i="1" baseline="30000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 </a:t>
                </a:r>
                <a:r>
                  <a:rPr lang="de-DE" dirty="0" smtClean="0">
                    <a:sym typeface="Wingdings" pitchFamily="2" charset="2"/>
                  </a:rPr>
                  <a:t>runs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𝒎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′←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</m:t>
                    </m:r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e>
                          <m:sup>
                            <m: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𝒏</m:t>
                            </m:r>
                          </m:sup>
                        </m:sSup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𝒌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</m:e>
                    </m:d>
                  </m:oMath>
                </a14:m>
                <a:r>
                  <a:rPr lang="en-US" dirty="0" smtClean="0">
                    <a:sym typeface="Wingdings" pitchFamily="2" charset="2"/>
                  </a:rPr>
                  <a:t> and outputs </a:t>
                </a:r>
                <a:r>
                  <a:rPr lang="en-US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(</a:t>
                </a:r>
                <a:r>
                  <a:rPr lang="en-US" i="1" dirty="0" err="1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m’,m</a:t>
                </a:r>
                <a:r>
                  <a:rPr lang="en-US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)</a:t>
                </a:r>
              </a:p>
              <a:p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 </a:t>
                </a:r>
                <a:r>
                  <a:rPr lang="de-DE" dirty="0" smtClean="0">
                    <a:sym typeface="Wingdings" pitchFamily="2" charset="2"/>
                  </a:rPr>
                  <a:t>runs </a:t>
                </a:r>
                <a:r>
                  <a:rPr lang="de-DE" dirty="0">
                    <a:sym typeface="Wingdings" pitchFamily="2" charset="2"/>
                  </a:rPr>
                  <a:t>in approx. same time as </a:t>
                </a:r>
                <a:r>
                  <a:rPr lang="de-DE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de-DE" dirty="0">
                    <a:sym typeface="Wingdings" pitchFamily="2" charset="2"/>
                  </a:rPr>
                  <a:t> and has same success probability. </a:t>
                </a:r>
                <a:r>
                  <a:rPr lang="de-DE" dirty="0">
                    <a:solidFill>
                      <a:srgbClr val="00B050"/>
                    </a:solidFill>
                    <a:sym typeface="Wingdings" pitchFamily="2" charset="2"/>
                  </a:rPr>
                  <a:t>-&gt; Tight reduction</a:t>
                </a:r>
                <a:endParaRPr lang="en-US" dirty="0">
                  <a:solidFill>
                    <a:srgbClr val="00B050"/>
                  </a:solidFill>
                  <a:sym typeface="Wingdings" pitchFamily="2" charset="2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20" t="-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3CFC4-EBD1-4466-832D-026E7D94D47B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65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SPR -&gt; PRE 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>
                    <a:solidFill>
                      <a:schemeClr val="accent2"/>
                    </a:solidFill>
                  </a:rPr>
                  <a:t>Theorem (informal)</a:t>
                </a:r>
                <a:r>
                  <a:rPr lang="en-US" dirty="0" smtClean="0"/>
                  <a:t>: If </a:t>
                </a:r>
                <a:r>
                  <a:rPr lang="en-US" i="1" dirty="0" smtClean="0">
                    <a:solidFill>
                      <a:srgbClr val="339933"/>
                    </a:solidFill>
                    <a:latin typeface="Times" panose="02020603050405020304" pitchFamily="18" charset="0"/>
                    <a:cs typeface="Times" panose="02020603050405020304" pitchFamily="18" charset="0"/>
                  </a:rPr>
                  <a:t>F</a:t>
                </a:r>
                <a:r>
                  <a:rPr lang="en-US" dirty="0" smtClean="0"/>
                  <a:t> is second-</a:t>
                </a:r>
                <a:r>
                  <a:rPr lang="en-US" dirty="0" err="1" smtClean="0"/>
                  <a:t>preimage</a:t>
                </a:r>
                <a:r>
                  <a:rPr lang="en-US" dirty="0" smtClean="0"/>
                  <a:t> resistant </a:t>
                </a:r>
                <a:r>
                  <a:rPr lang="en-US" dirty="0" smtClean="0">
                    <a:sym typeface="Wingdings" pitchFamily="2" charset="2"/>
                  </a:rPr>
                  <a:t>then it is also </a:t>
                </a:r>
                <a:r>
                  <a:rPr lang="en-US" dirty="0" err="1" smtClean="0">
                    <a:sym typeface="Wingdings" pitchFamily="2" charset="2"/>
                  </a:rPr>
                  <a:t>preimage</a:t>
                </a:r>
                <a:r>
                  <a:rPr lang="en-US" dirty="0" smtClean="0">
                    <a:sym typeface="Wingdings" pitchFamily="2" charset="2"/>
                  </a:rPr>
                  <a:t> resistant.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chemeClr val="accent6"/>
                    </a:solidFill>
                    <a:sym typeface="Wingdings" pitchFamily="2" charset="2"/>
                  </a:rPr>
                  <a:t>Proof</a:t>
                </a:r>
                <a:r>
                  <a:rPr lang="en-US" dirty="0" smtClean="0">
                    <a:sym typeface="Wingdings" pitchFamily="2" charset="2"/>
                  </a:rPr>
                  <a:t>: </a:t>
                </a:r>
              </a:p>
              <a:p>
                <a:r>
                  <a:rPr lang="en-US" dirty="0" smtClean="0">
                    <a:sym typeface="Wingdings" pitchFamily="2" charset="2"/>
                  </a:rPr>
                  <a:t>By contradiction: Assume </a:t>
                </a:r>
                <a:r>
                  <a:rPr lang="en-US" i="1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en-US" dirty="0" smtClean="0">
                    <a:sym typeface="Wingdings" pitchFamily="2" charset="2"/>
                  </a:rPr>
                  <a:t> breaks PRE of </a:t>
                </a:r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F</a:t>
                </a:r>
                <a:r>
                  <a:rPr lang="en-US" dirty="0" smtClean="0">
                    <a:sym typeface="Wingdings" pitchFamily="2" charset="2"/>
                  </a:rPr>
                  <a:t> then we can build an oracle machine </a:t>
                </a:r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en-US" dirty="0" smtClean="0">
                    <a:sym typeface="Wingdings" pitchFamily="2" charset="2"/>
                  </a:rPr>
                  <a:t> that breaks SPR. </a:t>
                </a:r>
              </a:p>
              <a:p>
                <a:r>
                  <a:rPr lang="de-DE" dirty="0" smtClean="0">
                    <a:sym typeface="Wingdings" pitchFamily="2" charset="2"/>
                  </a:rPr>
                  <a:t>Given key </a:t>
                </a:r>
                <a:r>
                  <a:rPr lang="de-DE" i="1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k</a:t>
                </a:r>
                <a:r>
                  <a:rPr lang="de-DE" dirty="0" smtClean="0">
                    <a:sym typeface="Wingdings" pitchFamily="2" charset="2"/>
                  </a:rPr>
                  <a:t>, </a:t>
                </a:r>
                <a:r>
                  <a:rPr lang="de-DE" i="1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de-DE" dirty="0" smtClean="0">
                    <a:sym typeface="Wingdings" pitchFamily="2" charset="2"/>
                  </a:rPr>
                  <a:t>, </a:t>
                </a:r>
                <a:r>
                  <a:rPr lang="en-US" i="1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 </a:t>
                </a:r>
                <a:r>
                  <a:rPr lang="de-DE" dirty="0" smtClean="0">
                    <a:sym typeface="Wingdings" pitchFamily="2" charset="2"/>
                  </a:rPr>
                  <a:t>runs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𝒎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′←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</m:t>
                    </m:r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e>
                          <m:sup>
                            <m: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𝒏</m:t>
                            </m:r>
                          </m:sup>
                        </m:sSup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𝒌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𝑯</m:t>
                        </m:r>
                        <m:r>
                          <a:rPr lang="de-D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de-D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𝒌</m:t>
                        </m:r>
                        <m:r>
                          <a:rPr lang="de-D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  <m:r>
                          <a:rPr lang="de-D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n-US" dirty="0" smtClean="0">
                    <a:sym typeface="Wingdings" pitchFamily="2" charset="2"/>
                  </a:rPr>
                  <a:t> and outputs </a:t>
                </a:r>
                <a:r>
                  <a:rPr lang="en-US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(</a:t>
                </a:r>
                <a:r>
                  <a:rPr lang="en-US" i="1" dirty="0" err="1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m’,m</a:t>
                </a:r>
                <a:r>
                  <a:rPr lang="en-US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)</a:t>
                </a:r>
              </a:p>
              <a:p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 </a:t>
                </a:r>
                <a:r>
                  <a:rPr lang="de-DE" dirty="0" smtClean="0">
                    <a:sym typeface="Wingdings" pitchFamily="2" charset="2"/>
                  </a:rPr>
                  <a:t>runs </a:t>
                </a:r>
                <a:r>
                  <a:rPr lang="de-DE" dirty="0">
                    <a:sym typeface="Wingdings" pitchFamily="2" charset="2"/>
                  </a:rPr>
                  <a:t>in </a:t>
                </a:r>
                <a:r>
                  <a:rPr lang="de-DE" dirty="0" smtClean="0">
                    <a:sym typeface="Wingdings" pitchFamily="2" charset="2"/>
                  </a:rPr>
                  <a:t>same </a:t>
                </a:r>
                <a:r>
                  <a:rPr lang="de-DE" dirty="0">
                    <a:sym typeface="Wingdings" pitchFamily="2" charset="2"/>
                  </a:rPr>
                  <a:t>time as </a:t>
                </a:r>
                <a:r>
                  <a:rPr lang="de-DE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de-DE" dirty="0">
                    <a:sym typeface="Wingdings" pitchFamily="2" charset="2"/>
                  </a:rPr>
                  <a:t> and has same success probability. </a:t>
                </a:r>
                <a:endParaRPr lang="de-DE" dirty="0" smtClean="0"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de-DE" dirty="0">
                    <a:solidFill>
                      <a:srgbClr val="00B050"/>
                    </a:solidFill>
                    <a:sym typeface="Wingdings" pitchFamily="2" charset="2"/>
                  </a:rPr>
                  <a:t>	</a:t>
                </a:r>
                <a:r>
                  <a:rPr lang="de-DE" dirty="0" smtClean="0">
                    <a:solidFill>
                      <a:srgbClr val="00B050"/>
                    </a:solidFill>
                    <a:sym typeface="Wingdings" pitchFamily="2" charset="2"/>
                  </a:rPr>
                  <a:t>	</a:t>
                </a:r>
                <a:r>
                  <a:rPr lang="de-DE" dirty="0" smtClean="0">
                    <a:solidFill>
                      <a:srgbClr val="FF0000"/>
                    </a:solidFill>
                    <a:sym typeface="Wingdings" pitchFamily="2" charset="2"/>
                  </a:rPr>
                  <a:t>Do you find the mistake?</a:t>
                </a:r>
                <a:endParaRPr lang="en-US" dirty="0">
                  <a:solidFill>
                    <a:srgbClr val="FF0000"/>
                  </a:solidFill>
                  <a:sym typeface="Wingdings" pitchFamily="2" charset="2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20" t="-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3CFC4-EBD1-4466-832D-026E7D94D47B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248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SPR -&gt; PRE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2"/>
                </a:solidFill>
              </a:rPr>
              <a:t>Theorem (informal)</a:t>
            </a:r>
            <a:r>
              <a:rPr lang="en-US" dirty="0" smtClean="0"/>
              <a:t>: </a:t>
            </a:r>
            <a:r>
              <a:rPr lang="en-US" dirty="0"/>
              <a:t>If </a:t>
            </a:r>
            <a:r>
              <a:rPr lang="en-US" i="1" dirty="0">
                <a:solidFill>
                  <a:srgbClr val="339933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F</a:t>
            </a:r>
            <a:r>
              <a:rPr lang="en-US" dirty="0"/>
              <a:t> is second-</a:t>
            </a:r>
            <a:r>
              <a:rPr lang="en-US" dirty="0" err="1"/>
              <a:t>preimage</a:t>
            </a:r>
            <a:r>
              <a:rPr lang="en-US" dirty="0"/>
              <a:t> resistant </a:t>
            </a:r>
            <a:r>
              <a:rPr lang="en-US" dirty="0">
                <a:sym typeface="Wingdings" pitchFamily="2" charset="2"/>
              </a:rPr>
              <a:t>then it is also </a:t>
            </a:r>
            <a:r>
              <a:rPr lang="en-US" dirty="0" err="1">
                <a:sym typeface="Wingdings" pitchFamily="2" charset="2"/>
              </a:rPr>
              <a:t>preimage</a:t>
            </a:r>
            <a:r>
              <a:rPr lang="en-US" dirty="0">
                <a:sym typeface="Wingdings" pitchFamily="2" charset="2"/>
              </a:rPr>
              <a:t> resistant.</a:t>
            </a:r>
          </a:p>
          <a:p>
            <a:pPr marL="0" indent="0">
              <a:buNone/>
            </a:pPr>
            <a:endParaRPr lang="en-US" dirty="0" smtClean="0">
              <a:solidFill>
                <a:schemeClr val="accent6"/>
              </a:solidFill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accent6"/>
                </a:solidFill>
                <a:sym typeface="Wingdings" pitchFamily="2" charset="2"/>
              </a:rPr>
              <a:t>Counter example</a:t>
            </a:r>
            <a:r>
              <a:rPr lang="en-US" dirty="0" smtClean="0">
                <a:sym typeface="Wingdings" pitchFamily="2" charset="2"/>
              </a:rPr>
              <a:t>: </a:t>
            </a:r>
          </a:p>
          <a:p>
            <a:r>
              <a:rPr lang="en-US" dirty="0"/>
              <a:t>the </a:t>
            </a:r>
            <a:r>
              <a:rPr lang="en-US" i="1" dirty="0">
                <a:solidFill>
                  <a:schemeClr val="accent2"/>
                </a:solidFill>
              </a:rPr>
              <a:t>identity function</a:t>
            </a:r>
            <a:r>
              <a:rPr lang="en-US" dirty="0"/>
              <a:t> </a:t>
            </a:r>
            <a:r>
              <a:rPr lang="en-US" i="1" dirty="0">
                <a:solidFill>
                  <a:srgbClr val="339933"/>
                </a:solidFill>
              </a:rPr>
              <a:t>id </a:t>
            </a:r>
            <a:r>
              <a:rPr lang="en-US" dirty="0">
                <a:solidFill>
                  <a:srgbClr val="339933"/>
                </a:solidFill>
              </a:rPr>
              <a:t>: {0,1}</a:t>
            </a:r>
            <a:r>
              <a:rPr lang="en-US" i="1" baseline="30000" dirty="0">
                <a:solidFill>
                  <a:srgbClr val="339933"/>
                </a:solidFill>
              </a:rPr>
              <a:t>n</a:t>
            </a:r>
            <a:r>
              <a:rPr lang="en-US" dirty="0">
                <a:solidFill>
                  <a:srgbClr val="339933"/>
                </a:solidFill>
              </a:rPr>
              <a:t> </a:t>
            </a:r>
            <a:r>
              <a:rPr lang="en-US" dirty="0">
                <a:solidFill>
                  <a:srgbClr val="339933"/>
                </a:solidFill>
                <a:sym typeface="Wingdings" pitchFamily="2" charset="2"/>
              </a:rPr>
              <a:t> </a:t>
            </a:r>
            <a:r>
              <a:rPr lang="en-US" dirty="0">
                <a:solidFill>
                  <a:srgbClr val="339933"/>
                </a:solidFill>
              </a:rPr>
              <a:t>{0,1}</a:t>
            </a:r>
            <a:r>
              <a:rPr lang="en-US" i="1" baseline="30000" dirty="0">
                <a:solidFill>
                  <a:srgbClr val="339933"/>
                </a:solidFill>
              </a:rPr>
              <a:t>n</a:t>
            </a:r>
            <a:r>
              <a:rPr lang="en-US" dirty="0"/>
              <a:t> is </a:t>
            </a:r>
            <a:r>
              <a:rPr lang="en-US" dirty="0" smtClean="0"/>
              <a:t>second-</a:t>
            </a:r>
            <a:r>
              <a:rPr lang="en-US" dirty="0" err="1" smtClean="0"/>
              <a:t>preimage</a:t>
            </a:r>
            <a:r>
              <a:rPr lang="en-US" dirty="0" smtClean="0"/>
              <a:t> </a:t>
            </a:r>
            <a:r>
              <a:rPr lang="en-US" dirty="0"/>
              <a:t>resistant but not </a:t>
            </a:r>
            <a:r>
              <a:rPr lang="en-US" dirty="0" err="1"/>
              <a:t>preimage</a:t>
            </a:r>
            <a:r>
              <a:rPr lang="en-US" dirty="0"/>
              <a:t> </a:t>
            </a:r>
            <a:r>
              <a:rPr lang="en-US" dirty="0" smtClean="0"/>
              <a:t>resistant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3CFC4-EBD1-4466-832D-026E7D94D47B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031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SPR -&gt; PRE 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>
                    <a:solidFill>
                      <a:schemeClr val="accent2"/>
                    </a:solidFill>
                  </a:rPr>
                  <a:t>Theorem (informal)</a:t>
                </a:r>
                <a:r>
                  <a:rPr lang="en-US" dirty="0" smtClean="0"/>
                  <a:t>: If </a:t>
                </a:r>
                <a:r>
                  <a:rPr lang="en-US" i="1" dirty="0" smtClean="0">
                    <a:solidFill>
                      <a:srgbClr val="339933"/>
                    </a:solidFill>
                    <a:latin typeface="Times" panose="02020603050405020304" pitchFamily="18" charset="0"/>
                    <a:cs typeface="Times" panose="02020603050405020304" pitchFamily="18" charset="0"/>
                  </a:rPr>
                  <a:t>F</a:t>
                </a:r>
                <a:r>
                  <a:rPr lang="en-US" dirty="0" smtClean="0"/>
                  <a:t> is second-</a:t>
                </a:r>
                <a:r>
                  <a:rPr lang="en-US" dirty="0" err="1" smtClean="0"/>
                  <a:t>preimage</a:t>
                </a:r>
                <a:r>
                  <a:rPr lang="en-US" dirty="0" smtClean="0"/>
                  <a:t> resistant </a:t>
                </a:r>
                <a:r>
                  <a:rPr lang="en-US" dirty="0" smtClean="0">
                    <a:sym typeface="Wingdings" pitchFamily="2" charset="2"/>
                  </a:rPr>
                  <a:t>then it is also </a:t>
                </a:r>
                <a:r>
                  <a:rPr lang="en-US" dirty="0" err="1" smtClean="0">
                    <a:sym typeface="Wingdings" pitchFamily="2" charset="2"/>
                  </a:rPr>
                  <a:t>preimage</a:t>
                </a:r>
                <a:r>
                  <a:rPr lang="en-US" dirty="0" smtClean="0">
                    <a:sym typeface="Wingdings" pitchFamily="2" charset="2"/>
                  </a:rPr>
                  <a:t> resistant.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chemeClr val="accent6"/>
                    </a:solidFill>
                    <a:sym typeface="Wingdings" pitchFamily="2" charset="2"/>
                  </a:rPr>
                  <a:t>Proof</a:t>
                </a:r>
                <a:r>
                  <a:rPr lang="en-US" dirty="0" smtClean="0">
                    <a:sym typeface="Wingdings" pitchFamily="2" charset="2"/>
                  </a:rPr>
                  <a:t>: </a:t>
                </a:r>
              </a:p>
              <a:p>
                <a:r>
                  <a:rPr lang="en-US" dirty="0" smtClean="0">
                    <a:sym typeface="Wingdings" pitchFamily="2" charset="2"/>
                  </a:rPr>
                  <a:t>By contradiction: Assume </a:t>
                </a:r>
                <a:r>
                  <a:rPr lang="en-US" i="1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en-US" dirty="0" smtClean="0">
                    <a:sym typeface="Wingdings" pitchFamily="2" charset="2"/>
                  </a:rPr>
                  <a:t> breaks PRE of </a:t>
                </a:r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F</a:t>
                </a:r>
                <a:r>
                  <a:rPr lang="en-US" dirty="0" smtClean="0">
                    <a:sym typeface="Wingdings" pitchFamily="2" charset="2"/>
                  </a:rPr>
                  <a:t> then we can build an oracle machine </a:t>
                </a:r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en-US" dirty="0" smtClean="0">
                    <a:sym typeface="Wingdings" pitchFamily="2" charset="2"/>
                  </a:rPr>
                  <a:t> that breaks SPR. </a:t>
                </a:r>
              </a:p>
              <a:p>
                <a:r>
                  <a:rPr lang="de-DE" dirty="0" smtClean="0">
                    <a:sym typeface="Wingdings" pitchFamily="2" charset="2"/>
                  </a:rPr>
                  <a:t>Given key </a:t>
                </a:r>
                <a:r>
                  <a:rPr lang="de-DE" i="1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k</a:t>
                </a:r>
                <a:r>
                  <a:rPr lang="de-DE" dirty="0" smtClean="0">
                    <a:sym typeface="Wingdings" pitchFamily="2" charset="2"/>
                  </a:rPr>
                  <a:t>, </a:t>
                </a:r>
                <a:r>
                  <a:rPr lang="de-DE" i="1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de-DE" dirty="0" smtClean="0">
                    <a:sym typeface="Wingdings" pitchFamily="2" charset="2"/>
                  </a:rPr>
                  <a:t>, </a:t>
                </a:r>
                <a:r>
                  <a:rPr lang="en-US" i="1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 </a:t>
                </a:r>
                <a:r>
                  <a:rPr lang="de-DE" dirty="0" smtClean="0">
                    <a:sym typeface="Wingdings" pitchFamily="2" charset="2"/>
                  </a:rPr>
                  <a:t>runs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𝒎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′←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</m:t>
                    </m:r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e>
                          <m:sup>
                            <m: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𝒏</m:t>
                            </m:r>
                          </m:sup>
                        </m:sSup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𝒌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𝑯</m:t>
                        </m:r>
                        <m:r>
                          <a:rPr lang="de-D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de-D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𝒌</m:t>
                        </m:r>
                        <m:r>
                          <a:rPr lang="de-D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  <m:r>
                          <a:rPr lang="de-D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n-US" dirty="0" smtClean="0">
                    <a:sym typeface="Wingdings" pitchFamily="2" charset="2"/>
                  </a:rPr>
                  <a:t> and outputs </a:t>
                </a:r>
                <a:r>
                  <a:rPr lang="en-US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(</a:t>
                </a:r>
                <a:r>
                  <a:rPr lang="en-US" i="1" dirty="0" err="1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m’,m</a:t>
                </a:r>
                <a:r>
                  <a:rPr lang="en-US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)</a:t>
                </a:r>
              </a:p>
              <a:p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 </a:t>
                </a:r>
                <a:r>
                  <a:rPr lang="de-DE" dirty="0" smtClean="0">
                    <a:sym typeface="Wingdings" pitchFamily="2" charset="2"/>
                  </a:rPr>
                  <a:t>runs </a:t>
                </a:r>
                <a:r>
                  <a:rPr lang="de-DE" dirty="0">
                    <a:sym typeface="Wingdings" pitchFamily="2" charset="2"/>
                  </a:rPr>
                  <a:t>in </a:t>
                </a:r>
                <a:r>
                  <a:rPr lang="de-DE" dirty="0" smtClean="0">
                    <a:sym typeface="Wingdings" pitchFamily="2" charset="2"/>
                  </a:rPr>
                  <a:t>same </a:t>
                </a:r>
                <a:r>
                  <a:rPr lang="de-DE" dirty="0">
                    <a:sym typeface="Wingdings" pitchFamily="2" charset="2"/>
                  </a:rPr>
                  <a:t>time as </a:t>
                </a:r>
                <a:r>
                  <a:rPr lang="de-DE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de-DE" dirty="0">
                    <a:sym typeface="Wingdings" pitchFamily="2" charset="2"/>
                  </a:rPr>
                  <a:t> and has same success probability. </a:t>
                </a:r>
                <a:endParaRPr lang="de-DE" dirty="0" smtClean="0"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de-DE" dirty="0">
                    <a:solidFill>
                      <a:srgbClr val="00B050"/>
                    </a:solidFill>
                    <a:sym typeface="Wingdings" pitchFamily="2" charset="2"/>
                  </a:rPr>
                  <a:t>	</a:t>
                </a:r>
                <a:r>
                  <a:rPr lang="de-DE" dirty="0" smtClean="0">
                    <a:solidFill>
                      <a:srgbClr val="00B050"/>
                    </a:solidFill>
                    <a:sym typeface="Wingdings" pitchFamily="2" charset="2"/>
                  </a:rPr>
                  <a:t>	</a:t>
                </a:r>
                <a:r>
                  <a:rPr lang="de-DE" dirty="0" smtClean="0">
                    <a:solidFill>
                      <a:srgbClr val="FF0000"/>
                    </a:solidFill>
                    <a:sym typeface="Wingdings" pitchFamily="2" charset="2"/>
                  </a:rPr>
                  <a:t>Do you find the mistake?</a:t>
                </a:r>
                <a:endParaRPr lang="en-US" dirty="0">
                  <a:solidFill>
                    <a:srgbClr val="FF0000"/>
                  </a:solidFill>
                  <a:sym typeface="Wingdings" pitchFamily="2" charset="2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20" t="-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3CFC4-EBD1-4466-832D-026E7D94D47B}" type="slidenum">
              <a:rPr lang="en-US" altLang="en-US" smtClean="0"/>
              <a:pPr/>
              <a:t>24</a:t>
            </a:fld>
            <a:endParaRPr lang="en-US" altLang="en-US"/>
          </a:p>
        </p:txBody>
      </p:sp>
      <p:sp>
        <p:nvSpPr>
          <p:cNvPr id="5" name="Oval 4"/>
          <p:cNvSpPr/>
          <p:nvPr/>
        </p:nvSpPr>
        <p:spPr bwMode="auto">
          <a:xfrm>
            <a:off x="2123728" y="3717032"/>
            <a:ext cx="1224136" cy="720080"/>
          </a:xfrm>
          <a:prstGeom prst="ellipse">
            <a:avLst/>
          </a:prstGeom>
          <a:noFill/>
          <a:ln w="28575" cap="flat" cmpd="sng" algn="ctr">
            <a:solidFill>
              <a:srgbClr val="DF060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419872" y="3601529"/>
                <a:ext cx="3888432" cy="830997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de-DE" b="1" dirty="0" smtClean="0">
                    <a:solidFill>
                      <a:srgbClr val="FF0000"/>
                    </a:solidFill>
                    <a:latin typeface="+mn-lt"/>
                  </a:rPr>
                  <a:t>We are not guaranteed that </a:t>
                </a:r>
                <a14:m>
                  <m:oMath xmlns:m="http://schemas.openxmlformats.org/officeDocument/2006/math">
                    <m:r>
                      <a:rPr lang="de-D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de-D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sSup>
                      <m:sSupPr>
                        <m:ctrlPr>
                          <a:rPr lang="de-DE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de-DE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de-DE" b="1" dirty="0" smtClean="0">
                    <a:solidFill>
                      <a:srgbClr val="FF0000"/>
                    </a:solidFill>
                    <a:latin typeface="+mn-lt"/>
                  </a:rPr>
                  <a:t> ! </a:t>
                </a:r>
                <a:endParaRPr lang="en-US" b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3601529"/>
                <a:ext cx="3888432" cy="830997"/>
              </a:xfrm>
              <a:prstGeom prst="rect">
                <a:avLst/>
              </a:prstGeom>
              <a:blipFill rotWithShape="0">
                <a:blip r:embed="rId3"/>
                <a:stretch>
                  <a:fillRect l="-2351" t="-5147" b="-169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060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SPR -&gt; PRE 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>
                    <a:solidFill>
                      <a:schemeClr val="accent2"/>
                    </a:solidFill>
                  </a:rPr>
                  <a:t>Theorem (informal, corrected)</a:t>
                </a:r>
                <a:r>
                  <a:rPr lang="en-US" dirty="0" smtClean="0"/>
                  <a:t>: </a:t>
                </a:r>
                <a:r>
                  <a:rPr lang="en-US" dirty="0"/>
                  <a:t>If </a:t>
                </a:r>
                <a:r>
                  <a:rPr lang="en-US" i="1" dirty="0">
                    <a:solidFill>
                      <a:srgbClr val="339933"/>
                    </a:solidFill>
                    <a:latin typeface="Times" panose="02020603050405020304" pitchFamily="18" charset="0"/>
                    <a:cs typeface="Times" panose="02020603050405020304" pitchFamily="18" charset="0"/>
                  </a:rPr>
                  <a:t>F</a:t>
                </a:r>
                <a:r>
                  <a:rPr lang="en-US" dirty="0"/>
                  <a:t> is second-</a:t>
                </a:r>
                <a:r>
                  <a:rPr lang="en-US" dirty="0" err="1"/>
                  <a:t>preimage</a:t>
                </a:r>
                <a:r>
                  <a:rPr lang="en-US" dirty="0"/>
                  <a:t> </a:t>
                </a:r>
                <a:r>
                  <a:rPr lang="en-US" dirty="0" smtClean="0"/>
                  <a:t>resistant, </a:t>
                </a:r>
                <a14:m>
                  <m:oMath xmlns:m="http://schemas.openxmlformats.org/officeDocument/2006/math">
                    <m:r>
                      <a:rPr lang="de-D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|</m:t>
                    </m:r>
                    <m:r>
                      <a:rPr lang="de-D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𝑴</m:t>
                    </m:r>
                    <m:r>
                      <a:rPr lang="de-D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|≥</m:t>
                    </m:r>
                    <m:r>
                      <a:rPr lang="de-D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de-D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|</m:t>
                    </m:r>
                    <m:r>
                      <a:rPr lang="de-D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𝑹</m:t>
                    </m:r>
                    <m:r>
                      <a:rPr lang="de-D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en-US" dirty="0" smtClean="0"/>
                  <a:t>, and </a:t>
                </a:r>
                <a14:m>
                  <m:oMath xmlns:m="http://schemas.openxmlformats.org/officeDocument/2006/math">
                    <m:r>
                      <a:rPr lang="de-DE" b="1" i="1" smtClean="0">
                        <a:latin typeface="Cambria Math" panose="02040503050406030204" pitchFamily="18" charset="0"/>
                      </a:rPr>
                      <m:t>𝑯</m:t>
                    </m:r>
                    <m:r>
                      <a:rPr lang="de-DE" b="1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b="1" i="1" smtClean="0">
                        <a:latin typeface="Cambria Math" panose="02040503050406030204" pitchFamily="18" charset="0"/>
                      </a:rPr>
                      <m:t>𝒌</m:t>
                    </m:r>
                    <m:r>
                      <a:rPr lang="de-DE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b="1" i="1" smtClean="0">
                        <a:latin typeface="Cambria Math" panose="02040503050406030204" pitchFamily="18" charset="0"/>
                      </a:rPr>
                      <m:t>𝒎</m:t>
                    </m:r>
                    <m:r>
                      <a:rPr lang="de-DE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 is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regular</a:t>
                </a:r>
                <a:r>
                  <a:rPr lang="en-US" dirty="0" smtClean="0"/>
                  <a:t> for every </a:t>
                </a:r>
                <a:r>
                  <a:rPr lang="en-US" i="1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k</a:t>
                </a:r>
                <a:r>
                  <a:rPr lang="en-US" dirty="0" smtClean="0"/>
                  <a:t>, </a:t>
                </a:r>
                <a:r>
                  <a:rPr lang="en-US" dirty="0" smtClean="0">
                    <a:sym typeface="Wingdings" pitchFamily="2" charset="2"/>
                  </a:rPr>
                  <a:t>then </a:t>
                </a:r>
                <a:r>
                  <a:rPr lang="en-US" dirty="0">
                    <a:sym typeface="Wingdings" pitchFamily="2" charset="2"/>
                  </a:rPr>
                  <a:t>it is also </a:t>
                </a:r>
                <a:r>
                  <a:rPr lang="en-US" dirty="0" err="1">
                    <a:sym typeface="Wingdings" pitchFamily="2" charset="2"/>
                  </a:rPr>
                  <a:t>preimage</a:t>
                </a:r>
                <a:r>
                  <a:rPr lang="en-US" dirty="0">
                    <a:sym typeface="Wingdings" pitchFamily="2" charset="2"/>
                  </a:rPr>
                  <a:t> resistant</a:t>
                </a:r>
                <a:r>
                  <a:rPr lang="en-US" dirty="0" smtClean="0">
                    <a:sym typeface="Wingdings" pitchFamily="2" charset="2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chemeClr val="accent6"/>
                    </a:solidFill>
                    <a:sym typeface="Wingdings" pitchFamily="2" charset="2"/>
                  </a:rPr>
                  <a:t>Proof</a:t>
                </a:r>
                <a:r>
                  <a:rPr lang="en-US" dirty="0" smtClean="0">
                    <a:sym typeface="Wingdings" pitchFamily="2" charset="2"/>
                  </a:rPr>
                  <a:t>: </a:t>
                </a:r>
              </a:p>
              <a:p>
                <a:r>
                  <a:rPr lang="en-US" dirty="0" smtClean="0">
                    <a:sym typeface="Wingdings" pitchFamily="2" charset="2"/>
                  </a:rPr>
                  <a:t>By contradiction: Assume </a:t>
                </a:r>
                <a:r>
                  <a:rPr lang="en-US" i="1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en-US" dirty="0" smtClean="0">
                    <a:sym typeface="Wingdings" pitchFamily="2" charset="2"/>
                  </a:rPr>
                  <a:t> breaks PRE of </a:t>
                </a:r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F</a:t>
                </a:r>
                <a:r>
                  <a:rPr lang="en-US" dirty="0" smtClean="0">
                    <a:sym typeface="Wingdings" pitchFamily="2" charset="2"/>
                  </a:rPr>
                  <a:t> then we can build an oracle machine </a:t>
                </a:r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en-US" dirty="0" smtClean="0">
                    <a:sym typeface="Wingdings" pitchFamily="2" charset="2"/>
                  </a:rPr>
                  <a:t> that breaks SPR. </a:t>
                </a:r>
              </a:p>
              <a:p>
                <a:r>
                  <a:rPr lang="de-DE" dirty="0" smtClean="0">
                    <a:sym typeface="Wingdings" pitchFamily="2" charset="2"/>
                  </a:rPr>
                  <a:t>Given key </a:t>
                </a:r>
                <a:r>
                  <a:rPr lang="de-DE" i="1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k</a:t>
                </a:r>
                <a:r>
                  <a:rPr lang="de-DE" dirty="0" smtClean="0">
                    <a:sym typeface="Wingdings" pitchFamily="2" charset="2"/>
                  </a:rPr>
                  <a:t>, </a:t>
                </a:r>
                <a:r>
                  <a:rPr lang="de-DE" i="1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de-DE" dirty="0" smtClean="0">
                    <a:sym typeface="Wingdings" pitchFamily="2" charset="2"/>
                  </a:rPr>
                  <a:t>, </a:t>
                </a:r>
                <a:r>
                  <a:rPr lang="en-US" i="1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 </a:t>
                </a:r>
                <a:r>
                  <a:rPr lang="de-DE" dirty="0" smtClean="0">
                    <a:sym typeface="Wingdings" pitchFamily="2" charset="2"/>
                  </a:rPr>
                  <a:t>runs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𝒎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′←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</m:t>
                    </m:r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e>
                          <m:sup>
                            <m: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𝒏</m:t>
                            </m:r>
                          </m:sup>
                        </m:sSup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𝒌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𝑯</m:t>
                        </m:r>
                        <m:r>
                          <a:rPr lang="de-D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de-D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𝒌</m:t>
                        </m:r>
                        <m:r>
                          <a:rPr lang="de-D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  <m:r>
                          <a:rPr lang="de-DE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n-US" dirty="0" smtClean="0">
                    <a:sym typeface="Wingdings" pitchFamily="2" charset="2"/>
                  </a:rPr>
                  <a:t> and outputs </a:t>
                </a:r>
                <a:r>
                  <a:rPr lang="en-US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(</a:t>
                </a:r>
                <a:r>
                  <a:rPr lang="en-US" i="1" dirty="0" err="1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m’,m</a:t>
                </a:r>
                <a:r>
                  <a:rPr lang="en-US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)</a:t>
                </a:r>
              </a:p>
              <a:p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 </a:t>
                </a:r>
                <a:r>
                  <a:rPr lang="de-DE" dirty="0" smtClean="0">
                    <a:sym typeface="Wingdings" pitchFamily="2" charset="2"/>
                  </a:rPr>
                  <a:t>runs </a:t>
                </a:r>
                <a:r>
                  <a:rPr lang="de-DE" dirty="0">
                    <a:sym typeface="Wingdings" pitchFamily="2" charset="2"/>
                  </a:rPr>
                  <a:t>in </a:t>
                </a:r>
                <a:r>
                  <a:rPr lang="de-DE" dirty="0" smtClean="0">
                    <a:sym typeface="Wingdings" pitchFamily="2" charset="2"/>
                  </a:rPr>
                  <a:t>same </a:t>
                </a:r>
                <a:r>
                  <a:rPr lang="de-DE" dirty="0">
                    <a:sym typeface="Wingdings" pitchFamily="2" charset="2"/>
                  </a:rPr>
                  <a:t>time as </a:t>
                </a:r>
                <a:r>
                  <a:rPr lang="de-DE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de-DE" dirty="0">
                    <a:sym typeface="Wingdings" pitchFamily="2" charset="2"/>
                  </a:rPr>
                  <a:t> and has </a:t>
                </a:r>
                <a:r>
                  <a:rPr lang="de-DE" dirty="0" smtClean="0">
                    <a:solidFill>
                      <a:srgbClr val="FF0000"/>
                    </a:solidFill>
                    <a:sym typeface="Wingdings" pitchFamily="2" charset="2"/>
                  </a:rPr>
                  <a:t>at least half </a:t>
                </a:r>
                <a:r>
                  <a:rPr lang="de-DE" dirty="0" smtClean="0">
                    <a:sym typeface="Wingdings" pitchFamily="2" charset="2"/>
                  </a:rPr>
                  <a:t>the success </a:t>
                </a:r>
                <a:r>
                  <a:rPr lang="de-DE" dirty="0">
                    <a:sym typeface="Wingdings" pitchFamily="2" charset="2"/>
                  </a:rPr>
                  <a:t>probability. </a:t>
                </a:r>
                <a:endParaRPr lang="de-DE" dirty="0" smtClean="0">
                  <a:sym typeface="Wingdings" pitchFamily="2" charset="2"/>
                </a:endParaRPr>
              </a:p>
              <a:p>
                <a:endParaRPr lang="de-DE" dirty="0"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de-DE" dirty="0" smtClean="0">
                    <a:sym typeface="Wingdings" pitchFamily="2" charset="2"/>
                  </a:rPr>
                  <a:t>Same corrections have to be applied for CR -&gt; PRE</a:t>
                </a:r>
              </a:p>
              <a:p>
                <a:pPr marL="0" indent="0">
                  <a:buNone/>
                </a:pPr>
                <a:r>
                  <a:rPr lang="de-DE" dirty="0">
                    <a:solidFill>
                      <a:srgbClr val="00B050"/>
                    </a:solidFill>
                    <a:sym typeface="Wingdings" pitchFamily="2" charset="2"/>
                  </a:rPr>
                  <a:t>	</a:t>
                </a:r>
                <a:r>
                  <a:rPr lang="de-DE" dirty="0" smtClean="0">
                    <a:solidFill>
                      <a:srgbClr val="00B050"/>
                    </a:solidFill>
                    <a:sym typeface="Wingdings" pitchFamily="2" charset="2"/>
                  </a:rPr>
                  <a:t>	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20" t="-800" b="-17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3CFC4-EBD1-4466-832D-026E7D94D47B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910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Summary: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3CFC4-EBD1-4466-832D-026E7D94D47B}" type="slidenum">
              <a:rPr lang="en-US" altLang="en-US" smtClean="0"/>
              <a:pPr/>
              <a:t>26</a:t>
            </a:fld>
            <a:endParaRPr lang="en-US" altLang="en-US"/>
          </a:p>
        </p:txBody>
      </p:sp>
      <p:sp>
        <p:nvSpPr>
          <p:cNvPr id="5" name="Rechteck 7"/>
          <p:cNvSpPr/>
          <p:nvPr/>
        </p:nvSpPr>
        <p:spPr>
          <a:xfrm>
            <a:off x="3720533" y="2241623"/>
            <a:ext cx="2376264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800" b="1" dirty="0"/>
              <a:t>Collision-Resistance</a:t>
            </a:r>
          </a:p>
        </p:txBody>
      </p:sp>
      <p:sp>
        <p:nvSpPr>
          <p:cNvPr id="6" name="Rechteck 8"/>
          <p:cNvSpPr/>
          <p:nvPr/>
        </p:nvSpPr>
        <p:spPr>
          <a:xfrm>
            <a:off x="3720533" y="3681783"/>
            <a:ext cx="2376264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800" b="1" dirty="0">
                <a:cs typeface="Arial"/>
              </a:rPr>
              <a:t>2</a:t>
            </a:r>
            <a:r>
              <a:rPr lang="de-DE" sz="1800" b="1" baseline="30000" dirty="0">
                <a:cs typeface="Arial"/>
              </a:rPr>
              <a:t>nd</a:t>
            </a:r>
            <a:r>
              <a:rPr lang="de-DE" sz="1800" b="1" dirty="0">
                <a:cs typeface="Arial"/>
              </a:rPr>
              <a:t>-Preimage-Resistance</a:t>
            </a:r>
            <a:endParaRPr lang="de-DE" sz="1800" b="1" dirty="0"/>
          </a:p>
        </p:txBody>
      </p:sp>
      <p:sp>
        <p:nvSpPr>
          <p:cNvPr id="7" name="Rechteck 9"/>
          <p:cNvSpPr/>
          <p:nvPr/>
        </p:nvSpPr>
        <p:spPr>
          <a:xfrm>
            <a:off x="3720533" y="5129481"/>
            <a:ext cx="2376264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800" b="1" dirty="0"/>
              <a:t>One-way</a:t>
            </a:r>
          </a:p>
        </p:txBody>
      </p:sp>
      <p:cxnSp>
        <p:nvCxnSpPr>
          <p:cNvPr id="8" name="Gerade Verbindung mit Pfeil 12"/>
          <p:cNvCxnSpPr>
            <a:stCxn id="5" idx="2"/>
            <a:endCxn id="6" idx="0"/>
          </p:cNvCxnSpPr>
          <p:nvPr/>
        </p:nvCxnSpPr>
        <p:spPr>
          <a:xfrm>
            <a:off x="4908665" y="2889695"/>
            <a:ext cx="0" cy="792088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mit Pfeil 13"/>
          <p:cNvCxnSpPr>
            <a:stCxn id="6" idx="2"/>
            <a:endCxn id="7" idx="0"/>
          </p:cNvCxnSpPr>
          <p:nvPr/>
        </p:nvCxnSpPr>
        <p:spPr>
          <a:xfrm>
            <a:off x="4908665" y="4329855"/>
            <a:ext cx="0" cy="799626"/>
          </a:xfrm>
          <a:prstGeom prst="straightConnector1">
            <a:avLst/>
          </a:prstGeom>
          <a:ln w="25400" cmpd="dbl">
            <a:solidFill>
              <a:schemeClr val="tx1"/>
            </a:solidFill>
            <a:prstDash val="sysDot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16"/>
          <p:cNvCxnSpPr/>
          <p:nvPr/>
        </p:nvCxnSpPr>
        <p:spPr>
          <a:xfrm flipV="1">
            <a:off x="5160693" y="4329855"/>
            <a:ext cx="0" cy="799626"/>
          </a:xfrm>
          <a:prstGeom prst="straightConnector1">
            <a:avLst/>
          </a:prstGeom>
          <a:ln w="25400" cmpd="sng">
            <a:solidFill>
              <a:srgbClr val="00B05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41"/>
          <p:cNvCxnSpPr/>
          <p:nvPr/>
        </p:nvCxnSpPr>
        <p:spPr>
          <a:xfrm flipV="1">
            <a:off x="3072461" y="2025599"/>
            <a:ext cx="0" cy="3744416"/>
          </a:xfrm>
          <a:prstGeom prst="straightConnector1">
            <a:avLst/>
          </a:prstGeom>
          <a:ln w="57150">
            <a:gradFill>
              <a:gsLst>
                <a:gs pos="40000">
                  <a:schemeClr val="accent1"/>
                </a:gs>
                <a:gs pos="100000">
                  <a:srgbClr val="FF0000"/>
                </a:gs>
              </a:gsLst>
              <a:lin ang="5400000" scaled="1"/>
            </a:gra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42"/>
          <p:cNvSpPr txBox="1"/>
          <p:nvPr/>
        </p:nvSpPr>
        <p:spPr>
          <a:xfrm rot="16200000">
            <a:off x="1595541" y="3602557"/>
            <a:ext cx="16929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chemeClr val="accent1">
                    <a:lumMod val="75000"/>
                  </a:schemeClr>
                </a:solidFill>
              </a:rPr>
              <a:t>Assumption / Attacks</a:t>
            </a:r>
          </a:p>
        </p:txBody>
      </p:sp>
      <p:sp>
        <p:nvSpPr>
          <p:cNvPr id="13" name="Textfeld 43"/>
          <p:cNvSpPr txBox="1"/>
          <p:nvPr/>
        </p:nvSpPr>
        <p:spPr>
          <a:xfrm>
            <a:off x="1043608" y="2025599"/>
            <a:ext cx="17306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1" dirty="0">
                <a:solidFill>
                  <a:srgbClr val="FF0000"/>
                </a:solidFill>
              </a:rPr>
              <a:t>stronger / easier to break</a:t>
            </a:r>
          </a:p>
        </p:txBody>
      </p:sp>
      <p:sp>
        <p:nvSpPr>
          <p:cNvPr id="14" name="Textfeld 44"/>
          <p:cNvSpPr txBox="1"/>
          <p:nvPr/>
        </p:nvSpPr>
        <p:spPr>
          <a:xfrm>
            <a:off x="1062731" y="5209544"/>
            <a:ext cx="18250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1" dirty="0">
                <a:solidFill>
                  <a:schemeClr val="accent1">
                    <a:lumMod val="75000"/>
                  </a:schemeClr>
                </a:solidFill>
              </a:rPr>
              <a:t>weaker /</a:t>
            </a:r>
          </a:p>
          <a:p>
            <a:r>
              <a:rPr lang="de-DE" sz="1800" b="1" dirty="0">
                <a:solidFill>
                  <a:schemeClr val="accent1">
                    <a:lumMod val="75000"/>
                  </a:schemeClr>
                </a:solidFill>
              </a:rPr>
              <a:t>harder to break</a:t>
            </a:r>
          </a:p>
        </p:txBody>
      </p:sp>
    </p:spTree>
    <p:extLst>
      <p:ext uri="{BB962C8B-B14F-4D97-AF65-F5344CB8AC3E}">
        <p14:creationId xmlns:p14="http://schemas.microsoft.com/office/powerpoint/2010/main" val="1985291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F9177-7C2D-45E6-8752-DCD1944DEE36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</a:t>
            </a:r>
            <a:r>
              <a:rPr lang="en-US" dirty="0"/>
              <a:t>(brute force) attacks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87500"/>
            <a:ext cx="7772400" cy="473075"/>
          </a:xfrm>
        </p:spPr>
        <p:txBody>
          <a:bodyPr/>
          <a:lstStyle/>
          <a:p>
            <a:r>
              <a:rPr lang="en-US"/>
              <a:t>assume: hash function behaves like random function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684213" y="1989138"/>
            <a:ext cx="6048375" cy="410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200" b="1" dirty="0" err="1">
                <a:solidFill>
                  <a:schemeClr val="accent2"/>
                </a:solidFill>
                <a:latin typeface="Arial" pitchFamily="34" charset="0"/>
              </a:rPr>
              <a:t>preimages</a:t>
            </a:r>
            <a:r>
              <a:rPr lang="en-US" sz="2200" b="1" dirty="0">
                <a:solidFill>
                  <a:srgbClr val="00326E"/>
                </a:solidFill>
                <a:latin typeface="Arial" pitchFamily="34" charset="0"/>
              </a:rPr>
              <a:t> and </a:t>
            </a:r>
            <a:r>
              <a:rPr lang="en-US" sz="2200" b="1" dirty="0">
                <a:solidFill>
                  <a:schemeClr val="accent2"/>
                </a:solidFill>
                <a:latin typeface="Arial" pitchFamily="34" charset="0"/>
              </a:rPr>
              <a:t>second </a:t>
            </a:r>
            <a:r>
              <a:rPr lang="en-US" sz="2200" b="1" dirty="0" err="1">
                <a:solidFill>
                  <a:schemeClr val="accent2"/>
                </a:solidFill>
                <a:latin typeface="Arial" pitchFamily="34" charset="0"/>
              </a:rPr>
              <a:t>preimages</a:t>
            </a:r>
            <a:r>
              <a:rPr lang="en-US" sz="2200" b="1" dirty="0">
                <a:solidFill>
                  <a:srgbClr val="00326E"/>
                </a:solidFill>
                <a:latin typeface="Arial" pitchFamily="34" charset="0"/>
              </a:rPr>
              <a:t> can be found by </a:t>
            </a:r>
            <a:r>
              <a:rPr lang="en-US" sz="2200" b="1" dirty="0">
                <a:solidFill>
                  <a:schemeClr val="accent2"/>
                </a:solidFill>
                <a:latin typeface="Arial" pitchFamily="34" charset="0"/>
              </a:rPr>
              <a:t>random guessing search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search space: </a:t>
            </a:r>
            <a:r>
              <a:rPr lang="en-US" sz="1800" b="1" dirty="0">
                <a:solidFill>
                  <a:srgbClr val="339933"/>
                </a:solidFill>
                <a:latin typeface="Arial" pitchFamily="34" charset="0"/>
              </a:rPr>
              <a:t>≈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 </a:t>
            </a:r>
            <a:r>
              <a:rPr lang="en-US" sz="1800" b="1" i="1" dirty="0">
                <a:solidFill>
                  <a:srgbClr val="339933"/>
                </a:solidFill>
                <a:latin typeface="Arial" pitchFamily="34" charset="0"/>
              </a:rPr>
              <a:t>n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 bits, </a:t>
            </a:r>
            <a:r>
              <a:rPr lang="en-US" sz="1800" b="1" dirty="0">
                <a:solidFill>
                  <a:srgbClr val="339933"/>
                </a:solidFill>
                <a:latin typeface="Arial" pitchFamily="34" charset="0"/>
              </a:rPr>
              <a:t>≈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Arial" pitchFamily="34" charset="0"/>
              </a:rPr>
              <a:t>2</a:t>
            </a:r>
            <a:r>
              <a:rPr lang="en-US" sz="1800" b="1" i="1" baseline="30000" dirty="0">
                <a:solidFill>
                  <a:srgbClr val="339933"/>
                </a:solidFill>
                <a:latin typeface="Arial" pitchFamily="34" charset="0"/>
              </a:rPr>
              <a:t>n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 hash function calls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200" b="1" dirty="0">
                <a:solidFill>
                  <a:schemeClr val="accent2"/>
                </a:solidFill>
                <a:latin typeface="Arial" pitchFamily="34" charset="0"/>
              </a:rPr>
              <a:t>collisions</a:t>
            </a:r>
            <a:r>
              <a:rPr lang="en-US" sz="2200" b="1" dirty="0">
                <a:solidFill>
                  <a:srgbClr val="00326E"/>
                </a:solidFill>
                <a:latin typeface="Arial" pitchFamily="34" charset="0"/>
              </a:rPr>
              <a:t> can be found by </a:t>
            </a:r>
            <a:r>
              <a:rPr lang="en-US" sz="2200" b="1" dirty="0" err="1">
                <a:solidFill>
                  <a:schemeClr val="accent2"/>
                </a:solidFill>
                <a:latin typeface="Arial" pitchFamily="34" charset="0"/>
              </a:rPr>
              <a:t>birthdaying</a:t>
            </a:r>
            <a:endParaRPr lang="en-US" sz="2200" b="1" dirty="0">
              <a:solidFill>
                <a:schemeClr val="accent2"/>
              </a:solidFill>
              <a:latin typeface="Arial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search space: </a:t>
            </a:r>
            <a:r>
              <a:rPr lang="en-US" sz="1800" b="1" dirty="0">
                <a:solidFill>
                  <a:srgbClr val="339933"/>
                </a:solidFill>
                <a:latin typeface="Arial" pitchFamily="34" charset="0"/>
              </a:rPr>
              <a:t>≈ ½</a:t>
            </a:r>
            <a:r>
              <a:rPr lang="en-US" sz="1800" b="1" i="1" dirty="0">
                <a:solidFill>
                  <a:srgbClr val="339933"/>
                </a:solidFill>
                <a:latin typeface="Arial" pitchFamily="34" charset="0"/>
              </a:rPr>
              <a:t>n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 bits, 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800" b="1" dirty="0">
                <a:solidFill>
                  <a:srgbClr val="339933"/>
                </a:solidFill>
                <a:latin typeface="Arial" pitchFamily="34" charset="0"/>
              </a:rPr>
              <a:t>		≈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Arial" pitchFamily="34" charset="0"/>
              </a:rPr>
              <a:t>2</a:t>
            </a:r>
            <a:r>
              <a:rPr lang="en-US" sz="1800" b="1" baseline="30000" dirty="0">
                <a:solidFill>
                  <a:srgbClr val="339933"/>
                </a:solidFill>
                <a:latin typeface="Arial" pitchFamily="34" charset="0"/>
              </a:rPr>
              <a:t>½</a:t>
            </a:r>
            <a:r>
              <a:rPr lang="en-US" sz="1800" b="1" i="1" baseline="30000" dirty="0">
                <a:solidFill>
                  <a:srgbClr val="339933"/>
                </a:solidFill>
                <a:latin typeface="Arial" pitchFamily="34" charset="0"/>
              </a:rPr>
              <a:t>n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 hash function calls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200" b="1" dirty="0">
                <a:solidFill>
                  <a:srgbClr val="00326E"/>
                </a:solidFill>
                <a:latin typeface="Arial" pitchFamily="34" charset="0"/>
              </a:rPr>
              <a:t>this is a big difference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MD5 is a </a:t>
            </a:r>
            <a:r>
              <a:rPr lang="en-US" sz="1800" b="1" dirty="0">
                <a:solidFill>
                  <a:srgbClr val="339933"/>
                </a:solidFill>
                <a:latin typeface="Arial" pitchFamily="34" charset="0"/>
              </a:rPr>
              <a:t>128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 bit hash function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(second) </a:t>
            </a:r>
            <a:r>
              <a:rPr lang="en-US" sz="1800" b="1" dirty="0" err="1">
                <a:solidFill>
                  <a:srgbClr val="53738D"/>
                </a:solidFill>
                <a:latin typeface="Arial" pitchFamily="34" charset="0"/>
              </a:rPr>
              <a:t>preimage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 random search: 		</a:t>
            </a:r>
            <a:r>
              <a:rPr lang="en-US" sz="1800" b="1" dirty="0">
                <a:solidFill>
                  <a:srgbClr val="339933"/>
                </a:solidFill>
                <a:latin typeface="Arial" pitchFamily="34" charset="0"/>
              </a:rPr>
              <a:t>≈ 2</a:t>
            </a:r>
            <a:r>
              <a:rPr lang="en-US" sz="1800" b="1" baseline="30000" dirty="0">
                <a:solidFill>
                  <a:srgbClr val="339933"/>
                </a:solidFill>
                <a:latin typeface="Arial" pitchFamily="34" charset="0"/>
              </a:rPr>
              <a:t>128</a:t>
            </a:r>
            <a:r>
              <a:rPr lang="en-US" sz="1800" b="1" dirty="0">
                <a:solidFill>
                  <a:srgbClr val="339933"/>
                </a:solidFill>
                <a:latin typeface="Arial" pitchFamily="34" charset="0"/>
              </a:rPr>
              <a:t> ≈ 3x10</a:t>
            </a:r>
            <a:r>
              <a:rPr lang="en-US" sz="1800" b="1" baseline="30000" dirty="0">
                <a:solidFill>
                  <a:srgbClr val="339933"/>
                </a:solidFill>
                <a:latin typeface="Arial" pitchFamily="34" charset="0"/>
              </a:rPr>
              <a:t>38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 MD5 calls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collision birthday search: only 			</a:t>
            </a:r>
            <a:r>
              <a:rPr lang="en-US" sz="1800" b="1" dirty="0">
                <a:solidFill>
                  <a:srgbClr val="339933"/>
                </a:solidFill>
                <a:latin typeface="Arial" pitchFamily="34" charset="0"/>
              </a:rPr>
              <a:t>≈ 2</a:t>
            </a:r>
            <a:r>
              <a:rPr lang="en-US" sz="1800" b="1" baseline="30000" dirty="0">
                <a:solidFill>
                  <a:srgbClr val="339933"/>
                </a:solidFill>
                <a:latin typeface="Arial" pitchFamily="34" charset="0"/>
              </a:rPr>
              <a:t>64</a:t>
            </a:r>
            <a:r>
              <a:rPr lang="en-US" sz="1800" b="1" dirty="0">
                <a:solidFill>
                  <a:srgbClr val="339933"/>
                </a:solidFill>
                <a:latin typeface="Arial" pitchFamily="34" charset="0"/>
              </a:rPr>
              <a:t> ≈ 2x10</a:t>
            </a:r>
            <a:r>
              <a:rPr lang="en-US" sz="1800" b="1" baseline="30000" dirty="0">
                <a:solidFill>
                  <a:srgbClr val="339933"/>
                </a:solidFill>
                <a:latin typeface="Arial" pitchFamily="34" charset="0"/>
              </a:rPr>
              <a:t>19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 MD5 calls</a:t>
            </a:r>
          </a:p>
        </p:txBody>
      </p:sp>
      <p:pic>
        <p:nvPicPr>
          <p:cNvPr id="17413" name="Picture 5" descr="schaakbor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3568700"/>
            <a:ext cx="2654300" cy="26685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7717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45D238-1B30-4404-9477-48C356CA987F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birthday paradox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birthday paradox</a:t>
            </a:r>
          </a:p>
          <a:p>
            <a:pPr>
              <a:buFontTx/>
              <a:buNone/>
            </a:pPr>
            <a:r>
              <a:rPr lang="en-US" dirty="0"/>
              <a:t>	given a set of </a:t>
            </a:r>
            <a:r>
              <a:rPr lang="en-US" i="1" dirty="0">
                <a:solidFill>
                  <a:srgbClr val="339933"/>
                </a:solidFill>
              </a:rPr>
              <a:t>t</a:t>
            </a:r>
            <a:r>
              <a:rPr lang="en-US" dirty="0"/>
              <a:t> (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≥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10</a:t>
            </a:r>
            <a:r>
              <a:rPr lang="en-US" dirty="0">
                <a:cs typeface="Arial" pitchFamily="34" charset="0"/>
              </a:rPr>
              <a:t>) elements</a:t>
            </a:r>
          </a:p>
          <a:p>
            <a:pPr>
              <a:buFontTx/>
              <a:buNone/>
            </a:pPr>
            <a:r>
              <a:rPr lang="en-US" dirty="0">
                <a:cs typeface="Arial" pitchFamily="34" charset="0"/>
              </a:rPr>
              <a:t>	take a sample of size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k</a:t>
            </a:r>
            <a:r>
              <a:rPr lang="en-US" dirty="0">
                <a:cs typeface="Arial" pitchFamily="34" charset="0"/>
              </a:rPr>
              <a:t> (drawn with repetition)</a:t>
            </a:r>
          </a:p>
          <a:p>
            <a:pPr>
              <a:buFontTx/>
              <a:buNone/>
            </a:pPr>
            <a:r>
              <a:rPr lang="en-US" dirty="0">
                <a:cs typeface="Arial" pitchFamily="34" charset="0"/>
              </a:rPr>
              <a:t>	in order to get a probability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≥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½</a:t>
            </a:r>
            <a:r>
              <a:rPr lang="en-US" dirty="0">
                <a:cs typeface="Arial" pitchFamily="34" charset="0"/>
              </a:rPr>
              <a:t> on a collision</a:t>
            </a:r>
          </a:p>
          <a:p>
            <a:pPr>
              <a:buFontTx/>
              <a:buNone/>
            </a:pPr>
            <a:r>
              <a:rPr lang="en-US" dirty="0">
                <a:cs typeface="Arial" pitchFamily="34" charset="0"/>
              </a:rPr>
              <a:t>		(i.e. an element drawn at least twice)</a:t>
            </a:r>
          </a:p>
          <a:p>
            <a:pPr>
              <a:buFontTx/>
              <a:buNone/>
            </a:pPr>
            <a:r>
              <a:rPr lang="en-US" dirty="0">
                <a:cs typeface="Arial" pitchFamily="34" charset="0"/>
              </a:rPr>
              <a:t>	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k</a:t>
            </a:r>
            <a:r>
              <a:rPr lang="en-US" dirty="0">
                <a:cs typeface="Arial" pitchFamily="34" charset="0"/>
              </a:rPr>
              <a:t> has to be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&gt;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1.2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√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t</a:t>
            </a:r>
          </a:p>
          <a:p>
            <a:r>
              <a:rPr lang="en-US" dirty="0">
                <a:solidFill>
                  <a:schemeClr val="accent2"/>
                </a:solidFill>
              </a:rPr>
              <a:t>consequence</a:t>
            </a:r>
          </a:p>
          <a:p>
            <a:pPr>
              <a:buFontTx/>
              <a:buNone/>
            </a:pPr>
            <a:r>
              <a:rPr lang="en-US" dirty="0">
                <a:cs typeface="Arial" pitchFamily="34" charset="0"/>
              </a:rPr>
              <a:t>	if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F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: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 A </a:t>
            </a:r>
            <a:r>
              <a:rPr lang="en-US" dirty="0">
                <a:solidFill>
                  <a:srgbClr val="339933"/>
                </a:solidFill>
                <a:cs typeface="Arial" pitchFamily="34" charset="0"/>
                <a:sym typeface="Wingdings" pitchFamily="2" charset="2"/>
              </a:rPr>
              <a:t>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  <a:sym typeface="Wingdings" pitchFamily="2" charset="2"/>
              </a:rPr>
              <a:t> B</a:t>
            </a:r>
            <a:r>
              <a:rPr lang="en-US" dirty="0">
                <a:cs typeface="Arial" pitchFamily="34" charset="0"/>
                <a:sym typeface="Wingdings" pitchFamily="2" charset="2"/>
              </a:rPr>
              <a:t> is a </a:t>
            </a:r>
            <a:r>
              <a:rPr lang="en-US" dirty="0" err="1">
                <a:cs typeface="Arial" pitchFamily="34" charset="0"/>
                <a:sym typeface="Wingdings" pitchFamily="2" charset="2"/>
              </a:rPr>
              <a:t>surjective</a:t>
            </a:r>
            <a:r>
              <a:rPr lang="en-US" dirty="0">
                <a:cs typeface="Arial" pitchFamily="34" charset="0"/>
                <a:sym typeface="Wingdings" pitchFamily="2" charset="2"/>
              </a:rPr>
              <a:t> random function</a:t>
            </a:r>
          </a:p>
          <a:p>
            <a:pPr>
              <a:buFontTx/>
              <a:buNone/>
            </a:pPr>
            <a:r>
              <a:rPr lang="en-US" dirty="0">
                <a:cs typeface="Arial" pitchFamily="34" charset="0"/>
                <a:sym typeface="Wingdings" pitchFamily="2" charset="2"/>
              </a:rPr>
              <a:t>	and </a:t>
            </a:r>
            <a:r>
              <a:rPr lang="en-US" dirty="0">
                <a:solidFill>
                  <a:srgbClr val="339933"/>
                </a:solidFill>
                <a:cs typeface="Arial" pitchFamily="34" charset="0"/>
                <a:sym typeface="Wingdings" pitchFamily="2" charset="2"/>
              </a:rPr>
              <a:t>|</a:t>
            </a:r>
            <a:r>
              <a:rPr lang="en-US" i="1" dirty="0" smtClean="0">
                <a:solidFill>
                  <a:srgbClr val="339933"/>
                </a:solidFill>
                <a:cs typeface="Arial" pitchFamily="34" charset="0"/>
                <a:sym typeface="Wingdings" pitchFamily="2" charset="2"/>
              </a:rPr>
              <a:t>A|</a:t>
            </a:r>
            <a:r>
              <a:rPr lang="en-US" dirty="0" smtClean="0">
                <a:solidFill>
                  <a:srgbClr val="339933"/>
                </a:solidFill>
                <a:cs typeface="Arial" pitchFamily="34" charset="0"/>
                <a:sym typeface="Wingdings" pitchFamily="2" charset="2"/>
              </a:rPr>
              <a:t> </a:t>
            </a:r>
            <a:r>
              <a:rPr lang="en-US" dirty="0">
                <a:solidFill>
                  <a:srgbClr val="339933"/>
                </a:solidFill>
                <a:cs typeface="Arial" pitchFamily="34" charset="0"/>
                <a:sym typeface="Wingdings" pitchFamily="2" charset="2"/>
              </a:rPr>
              <a:t>&gt;&gt; </a:t>
            </a:r>
            <a:r>
              <a:rPr lang="en-US" dirty="0" smtClean="0">
                <a:solidFill>
                  <a:srgbClr val="339933"/>
                </a:solidFill>
                <a:cs typeface="Arial" pitchFamily="34" charset="0"/>
                <a:sym typeface="Wingdings" pitchFamily="2" charset="2"/>
              </a:rPr>
              <a:t>|</a:t>
            </a:r>
            <a:r>
              <a:rPr lang="en-US" i="1" dirty="0" smtClean="0">
                <a:solidFill>
                  <a:srgbClr val="339933"/>
                </a:solidFill>
                <a:cs typeface="Arial" pitchFamily="34" charset="0"/>
                <a:sym typeface="Wingdings" pitchFamily="2" charset="2"/>
              </a:rPr>
              <a:t>B|</a:t>
            </a:r>
            <a:endParaRPr lang="en-US" i="1" dirty="0">
              <a:solidFill>
                <a:srgbClr val="339933"/>
              </a:solidFill>
              <a:cs typeface="Arial" pitchFamily="34" charset="0"/>
              <a:sym typeface="Wingdings" pitchFamily="2" charset="2"/>
            </a:endParaRPr>
          </a:p>
          <a:p>
            <a:pPr>
              <a:buFontTx/>
              <a:buNone/>
            </a:pPr>
            <a:r>
              <a:rPr lang="en-US" dirty="0">
                <a:cs typeface="Arial" pitchFamily="34" charset="0"/>
                <a:sym typeface="Wingdings" pitchFamily="2" charset="2"/>
              </a:rPr>
              <a:t>	then one can expect a collision after about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√</a:t>
            </a:r>
            <a:r>
              <a:rPr lang="en-US" dirty="0" smtClean="0">
                <a:solidFill>
                  <a:srgbClr val="339933"/>
                </a:solidFill>
                <a:cs typeface="Arial" pitchFamily="34" charset="0"/>
              </a:rPr>
              <a:t>(|</a:t>
            </a:r>
            <a:r>
              <a:rPr lang="en-US" i="1" dirty="0" smtClean="0">
                <a:solidFill>
                  <a:srgbClr val="339933"/>
                </a:solidFill>
                <a:cs typeface="Arial" pitchFamily="34" charset="0"/>
              </a:rPr>
              <a:t>B|</a:t>
            </a:r>
            <a:r>
              <a:rPr lang="en-US" dirty="0" smtClean="0">
                <a:solidFill>
                  <a:srgbClr val="339933"/>
                </a:solidFill>
                <a:cs typeface="Arial" pitchFamily="34" charset="0"/>
              </a:rPr>
              <a:t>) </a:t>
            </a:r>
            <a:r>
              <a:rPr lang="en-US" dirty="0">
                <a:cs typeface="Arial" pitchFamily="34" charset="0"/>
                <a:sym typeface="Wingdings" pitchFamily="2" charset="2"/>
              </a:rPr>
              <a:t>random function calls </a:t>
            </a:r>
          </a:p>
        </p:txBody>
      </p:sp>
    </p:spTree>
    <p:extLst>
      <p:ext uri="{BB962C8B-B14F-4D97-AF65-F5344CB8AC3E}">
        <p14:creationId xmlns:p14="http://schemas.microsoft.com/office/powerpoint/2010/main" val="59476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89658-7CD5-4EA2-AEA8-BF4D1959FCE7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hash function?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71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85800" y="1587500"/>
                <a:ext cx="5254625" cy="4572000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de-DE" sz="2000" b="1" i="0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sym typeface="Wingdings" pitchFamily="2" charset="2"/>
                      </a:rPr>
                      <m:t>𝐡</m:t>
                    </m:r>
                    <m:r>
                      <a:rPr lang="de-DE" sz="2000" b="1" i="1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sym typeface="Wingdings" pitchFamily="2" charset="2"/>
                      </a:rPr>
                      <m:t>:</m:t>
                    </m:r>
                    <m:sSup>
                      <m:sSupPr>
                        <m:ctrlPr>
                          <a:rPr lang="de-DE" sz="2000" b="1" i="1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de-DE" sz="2000" b="1" i="1" smtClean="0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</m:ctrlPr>
                          </m:dPr>
                          <m:e>
                            <m:r>
                              <a:rPr lang="de-DE" sz="2000" b="1" i="1" smtClean="0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  <m:t>𝟎</m:t>
                            </m:r>
                            <m:r>
                              <a:rPr lang="de-DE" sz="2000" b="1" i="1" smtClean="0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  <m:t>,</m:t>
                            </m:r>
                            <m:r>
                              <a:rPr lang="de-DE" sz="2000" b="1" i="1" smtClean="0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  <m:t>𝟏</m:t>
                            </m:r>
                          </m:e>
                        </m:d>
                      </m:e>
                      <m:sup>
                        <m:r>
                          <a:rPr lang="de-DE" sz="2000" b="1" i="1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∗</m:t>
                        </m:r>
                      </m:sup>
                    </m:sSup>
                    <m:r>
                      <a:rPr lang="de-DE" sz="2000" b="1" i="1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itchFamily="2" charset="2"/>
                      </a:rPr>
                      <m:t>→</m:t>
                    </m:r>
                    <m:sSup>
                      <m:sSupPr>
                        <m:ctrlPr>
                          <a:rPr lang="de-DE" sz="2000" i="1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de-DE" sz="2000" i="1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</m:ctrlPr>
                          </m:dPr>
                          <m:e>
                            <m:r>
                              <a:rPr lang="de-DE" sz="2000" i="1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  <m:t>𝟎</m:t>
                            </m:r>
                            <m:r>
                              <a:rPr lang="de-DE" sz="2000" i="1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  <m:t>,</m:t>
                            </m:r>
                            <m:r>
                              <a:rPr lang="de-DE" sz="2000" i="1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  <m:t>𝟏</m:t>
                            </m:r>
                          </m:e>
                        </m:d>
                      </m:e>
                      <m:sup>
                        <m:r>
                          <a:rPr lang="de-DE" sz="2000" b="1" i="1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𝒏</m:t>
                        </m:r>
                      </m:sup>
                    </m:sSup>
                  </m:oMath>
                </a14:m>
                <a:endParaRPr lang="en-US" sz="2000" i="1" dirty="0">
                  <a:solidFill>
                    <a:srgbClr val="339933"/>
                  </a:solidFill>
                  <a:sym typeface="Wingdings" pitchFamily="2" charset="2"/>
                </a:endParaRPr>
              </a:p>
              <a:p>
                <a:pPr>
                  <a:buFontTx/>
                  <a:buNone/>
                </a:pPr>
                <a:r>
                  <a:rPr lang="en-US" sz="2000" dirty="0">
                    <a:sym typeface="Wingdings" pitchFamily="2" charset="2"/>
                  </a:rPr>
                  <a:t>	(general: </a:t>
                </a:r>
                <a14:m>
                  <m:oMath xmlns:m="http://schemas.openxmlformats.org/officeDocument/2006/math">
                    <m:r>
                      <a:rPr lang="de-DE" sz="2000" b="1" i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sym typeface="Wingdings" pitchFamily="2" charset="2"/>
                      </a:rPr>
                      <m:t>𝐡</m:t>
                    </m:r>
                    <m:r>
                      <a:rPr lang="de-DE" sz="2000" i="1">
                        <a:solidFill>
                          <a:srgbClr val="339933"/>
                        </a:solidFill>
                        <a:latin typeface="Cambria Math" panose="02040503050406030204" pitchFamily="18" charset="0"/>
                        <a:sym typeface="Wingdings" pitchFamily="2" charset="2"/>
                      </a:rPr>
                      <m:t>:</m:t>
                    </m:r>
                    <m:r>
                      <a:rPr lang="de-DE" sz="2000" b="1" i="0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sym typeface="Wingdings" pitchFamily="2" charset="2"/>
                      </a:rPr>
                      <m:t>𝐒</m:t>
                    </m:r>
                    <m:r>
                      <a:rPr lang="de-DE" sz="2000" i="1">
                        <a:solidFill>
                          <a:srgbClr val="33993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itchFamily="2" charset="2"/>
                      </a:rPr>
                      <m:t>→</m:t>
                    </m:r>
                    <m:sSup>
                      <m:sSupPr>
                        <m:ctrlPr>
                          <a:rPr lang="de-DE" sz="2000" i="1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de-DE" sz="2000" i="1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</m:ctrlPr>
                          </m:dPr>
                          <m:e>
                            <m:r>
                              <a:rPr lang="de-DE" sz="2000" i="1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  <m:t>𝟎</m:t>
                            </m:r>
                            <m:r>
                              <a:rPr lang="de-DE" sz="2000" i="1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  <m:t>,</m:t>
                            </m:r>
                            <m:r>
                              <a:rPr lang="de-DE" sz="2000" i="1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  <m:t>𝟏</m:t>
                            </m:r>
                          </m:e>
                        </m:d>
                      </m:e>
                      <m:sup>
                        <m:r>
                          <a:rPr lang="de-DE" sz="2000" i="1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en-US" sz="2000" dirty="0" smtClean="0">
                    <a:sym typeface="Wingdings" pitchFamily="2" charset="2"/>
                  </a:rPr>
                  <a:t> for </a:t>
                </a:r>
                <a:r>
                  <a:rPr lang="en-US" sz="2000" dirty="0">
                    <a:sym typeface="Wingdings" pitchFamily="2" charset="2"/>
                  </a:rPr>
                  <a:t>some set</a:t>
                </a:r>
                <a:r>
                  <a:rPr lang="en-US" sz="2000" i="1" dirty="0">
                    <a:sym typeface="Wingdings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0" dirty="0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sym typeface="Wingdings" pitchFamily="2" charset="2"/>
                      </a:rPr>
                      <m:t>𝐒</m:t>
                    </m:r>
                  </m:oMath>
                </a14:m>
                <a:r>
                  <a:rPr lang="en-US" sz="2000" dirty="0" smtClean="0">
                    <a:sym typeface="Wingdings" pitchFamily="2" charset="2"/>
                  </a:rPr>
                  <a:t> </a:t>
                </a:r>
                <a:r>
                  <a:rPr lang="en-US" sz="2000" dirty="0">
                    <a:sym typeface="Wingdings" pitchFamily="2" charset="2"/>
                  </a:rPr>
                  <a:t>)</a:t>
                </a:r>
              </a:p>
              <a:p>
                <a:r>
                  <a:rPr lang="en-US" sz="2000" dirty="0">
                    <a:solidFill>
                      <a:schemeClr val="accent2"/>
                    </a:solidFill>
                    <a:sym typeface="Wingdings" pitchFamily="2" charset="2"/>
                  </a:rPr>
                  <a:t>input</a:t>
                </a:r>
                <a:r>
                  <a:rPr lang="en-US" sz="2000" dirty="0">
                    <a:sym typeface="Wingdings" pitchFamily="2" charset="2"/>
                  </a:rPr>
                  <a:t>: bit string </a:t>
                </a:r>
                <a:r>
                  <a:rPr lang="en-US" sz="2000" i="1" dirty="0" smtClean="0">
                    <a:solidFill>
                      <a:srgbClr val="339933"/>
                    </a:solidFill>
                  </a:rPr>
                  <a:t>m </a:t>
                </a:r>
                <a:r>
                  <a:rPr lang="en-US" sz="2000" dirty="0" smtClean="0">
                    <a:sym typeface="Wingdings" pitchFamily="2" charset="2"/>
                  </a:rPr>
                  <a:t>of </a:t>
                </a:r>
                <a:r>
                  <a:rPr lang="en-US" sz="2000" dirty="0">
                    <a:solidFill>
                      <a:schemeClr val="accent2"/>
                    </a:solidFill>
                    <a:sym typeface="Wingdings" pitchFamily="2" charset="2"/>
                  </a:rPr>
                  <a:t>arbitrary length</a:t>
                </a:r>
                <a:r>
                  <a:rPr lang="en-US" sz="2000" dirty="0">
                    <a:sym typeface="Wingdings" pitchFamily="2" charset="2"/>
                  </a:rPr>
                  <a:t> </a:t>
                </a:r>
              </a:p>
              <a:p>
                <a:pPr lvl="1"/>
                <a:r>
                  <a:rPr lang="en-US" sz="1600" dirty="0">
                    <a:sym typeface="Wingdings" pitchFamily="2" charset="2"/>
                  </a:rPr>
                  <a:t>length may be </a:t>
                </a:r>
                <a:r>
                  <a:rPr lang="en-US" sz="1600" dirty="0">
                    <a:solidFill>
                      <a:srgbClr val="339933"/>
                    </a:solidFill>
                    <a:sym typeface="Wingdings" pitchFamily="2" charset="2"/>
                  </a:rPr>
                  <a:t>0</a:t>
                </a:r>
                <a:endParaRPr lang="en-US" sz="1600" dirty="0">
                  <a:sym typeface="Wingdings" pitchFamily="2" charset="2"/>
                </a:endParaRPr>
              </a:p>
              <a:p>
                <a:pPr lvl="1"/>
                <a:r>
                  <a:rPr lang="en-US" sz="1600" dirty="0"/>
                  <a:t>in practice a very large bound on the length is imposed, such as </a:t>
                </a:r>
                <a:r>
                  <a:rPr lang="en-US" sz="1600" dirty="0">
                    <a:solidFill>
                      <a:srgbClr val="339933"/>
                    </a:solidFill>
                  </a:rPr>
                  <a:t>2</a:t>
                </a:r>
                <a:r>
                  <a:rPr lang="en-US" sz="1600" baseline="30000" dirty="0">
                    <a:solidFill>
                      <a:srgbClr val="339933"/>
                    </a:solidFill>
                  </a:rPr>
                  <a:t>64</a:t>
                </a:r>
                <a:r>
                  <a:rPr lang="en-US" sz="1600" dirty="0">
                    <a:solidFill>
                      <a:srgbClr val="339933"/>
                    </a:solidFill>
                  </a:rPr>
                  <a:t> </a:t>
                </a:r>
                <a:r>
                  <a:rPr lang="en-US" sz="1600" dirty="0"/>
                  <a:t>(</a:t>
                </a:r>
                <a:r>
                  <a:rPr lang="en-US" sz="1600" dirty="0">
                    <a:solidFill>
                      <a:srgbClr val="339933"/>
                    </a:solidFill>
                    <a:cs typeface="Arial" pitchFamily="34" charset="0"/>
                  </a:rPr>
                  <a:t>≈ </a:t>
                </a:r>
                <a:r>
                  <a:rPr lang="en-US" sz="1600" dirty="0">
                    <a:solidFill>
                      <a:srgbClr val="339933"/>
                    </a:solidFill>
                  </a:rPr>
                  <a:t>2.1 </a:t>
                </a:r>
                <a:r>
                  <a:rPr lang="en-US" sz="1600" dirty="0"/>
                  <a:t>million TB) </a:t>
                </a:r>
                <a:endParaRPr lang="en-US" sz="1600" dirty="0">
                  <a:solidFill>
                    <a:srgbClr val="339933"/>
                  </a:solidFill>
                </a:endParaRPr>
              </a:p>
              <a:p>
                <a:pPr lvl="1"/>
                <a:r>
                  <a:rPr lang="en-US" sz="1600" dirty="0"/>
                  <a:t>input often called the </a:t>
                </a:r>
                <a:r>
                  <a:rPr lang="en-US" sz="1600" i="1" dirty="0">
                    <a:solidFill>
                      <a:schemeClr val="accent2"/>
                    </a:solidFill>
                  </a:rPr>
                  <a:t>message</a:t>
                </a:r>
                <a:endParaRPr lang="en-US" sz="1600" dirty="0">
                  <a:solidFill>
                    <a:schemeClr val="accent2"/>
                  </a:solidFill>
                </a:endParaRPr>
              </a:p>
              <a:p>
                <a:r>
                  <a:rPr lang="en-US" sz="2000" dirty="0">
                    <a:solidFill>
                      <a:schemeClr val="accent2"/>
                    </a:solidFill>
                  </a:rPr>
                  <a:t>output</a:t>
                </a:r>
                <a:r>
                  <a:rPr lang="en-US" sz="2000" dirty="0"/>
                  <a:t>: bit string </a:t>
                </a:r>
                <a:r>
                  <a:rPr lang="en-US" sz="2000" i="1" dirty="0">
                    <a:solidFill>
                      <a:srgbClr val="339933"/>
                    </a:solidFill>
                  </a:rPr>
                  <a:t>h</a:t>
                </a:r>
                <a:r>
                  <a:rPr lang="en-US" sz="2000" dirty="0">
                    <a:solidFill>
                      <a:srgbClr val="339933"/>
                    </a:solidFill>
                  </a:rPr>
                  <a:t>(</a:t>
                </a:r>
                <a:r>
                  <a:rPr lang="en-US" sz="2000" i="1" dirty="0">
                    <a:solidFill>
                      <a:srgbClr val="339933"/>
                    </a:solidFill>
                  </a:rPr>
                  <a:t>m</a:t>
                </a:r>
                <a:r>
                  <a:rPr lang="en-US" sz="2000" dirty="0">
                    <a:solidFill>
                      <a:srgbClr val="339933"/>
                    </a:solidFill>
                  </a:rPr>
                  <a:t>)</a:t>
                </a:r>
                <a:r>
                  <a:rPr lang="en-US" sz="2000" dirty="0"/>
                  <a:t> of </a:t>
                </a:r>
                <a:r>
                  <a:rPr lang="en-US" sz="2000" dirty="0">
                    <a:solidFill>
                      <a:schemeClr val="accent2"/>
                    </a:solidFill>
                  </a:rPr>
                  <a:t>fixed length</a:t>
                </a:r>
                <a:r>
                  <a:rPr lang="en-US" sz="2000" dirty="0"/>
                  <a:t> </a:t>
                </a:r>
                <a:r>
                  <a:rPr lang="en-US" sz="2000" i="1" dirty="0" smtClean="0">
                    <a:solidFill>
                      <a:srgbClr val="339933"/>
                    </a:solidFill>
                  </a:rPr>
                  <a:t>n</a:t>
                </a:r>
                <a:endParaRPr lang="en-US" sz="2000" i="1" dirty="0">
                  <a:solidFill>
                    <a:srgbClr val="339933"/>
                  </a:solidFill>
                </a:endParaRPr>
              </a:p>
              <a:p>
                <a:pPr lvl="1"/>
                <a:r>
                  <a:rPr lang="en-US" sz="1600" dirty="0" smtClean="0"/>
                  <a:t>e.g.</a:t>
                </a:r>
                <a:r>
                  <a:rPr lang="en-US" sz="1600" i="1" dirty="0" smtClean="0"/>
                  <a:t> </a:t>
                </a:r>
                <a:r>
                  <a:rPr lang="en-US" sz="1600" i="1" dirty="0" smtClean="0">
                    <a:solidFill>
                      <a:srgbClr val="339933"/>
                    </a:solidFill>
                  </a:rPr>
                  <a:t>n </a:t>
                </a:r>
                <a:r>
                  <a:rPr lang="en-US" sz="1600" dirty="0" smtClean="0">
                    <a:solidFill>
                      <a:srgbClr val="339933"/>
                    </a:solidFill>
                  </a:rPr>
                  <a:t>= 128, 160, 224, 256, 384, 512</a:t>
                </a:r>
              </a:p>
              <a:p>
                <a:pPr lvl="1"/>
                <a:r>
                  <a:rPr lang="en-US" sz="1600" i="1" dirty="0" smtClean="0">
                    <a:solidFill>
                      <a:schemeClr val="accent2"/>
                    </a:solidFill>
                  </a:rPr>
                  <a:t>compression</a:t>
                </a:r>
                <a:endParaRPr lang="en-US" sz="1600" i="1" dirty="0">
                  <a:solidFill>
                    <a:schemeClr val="accent2"/>
                  </a:solidFill>
                </a:endParaRPr>
              </a:p>
              <a:p>
                <a:pPr lvl="1"/>
                <a:r>
                  <a:rPr lang="en-US" sz="1600" dirty="0"/>
                  <a:t>output often called </a:t>
                </a:r>
                <a:r>
                  <a:rPr lang="en-US" sz="1600" i="1" dirty="0">
                    <a:solidFill>
                      <a:schemeClr val="accent2"/>
                    </a:solidFill>
                  </a:rPr>
                  <a:t>hash value</a:t>
                </a:r>
                <a:r>
                  <a:rPr lang="en-US" sz="1600" dirty="0"/>
                  <a:t>, </a:t>
                </a:r>
                <a:r>
                  <a:rPr lang="en-US" sz="1600" i="1" dirty="0">
                    <a:solidFill>
                      <a:schemeClr val="accent2"/>
                    </a:solidFill>
                  </a:rPr>
                  <a:t>message digest</a:t>
                </a:r>
                <a:r>
                  <a:rPr lang="en-US" sz="1600" dirty="0"/>
                  <a:t>, </a:t>
                </a:r>
                <a:r>
                  <a:rPr lang="en-US" sz="1600" i="1" dirty="0">
                    <a:solidFill>
                      <a:schemeClr val="accent2"/>
                    </a:solidFill>
                  </a:rPr>
                  <a:t>fingerprint</a:t>
                </a:r>
              </a:p>
              <a:p>
                <a:r>
                  <a:rPr lang="en-US" sz="2000" i="1" dirty="0" smtClean="0">
                    <a:solidFill>
                      <a:srgbClr val="339933"/>
                    </a:solidFill>
                  </a:rPr>
                  <a:t>h</a:t>
                </a:r>
                <a:r>
                  <a:rPr lang="en-US" sz="2000" dirty="0" smtClean="0">
                    <a:solidFill>
                      <a:srgbClr val="339933"/>
                    </a:solidFill>
                  </a:rPr>
                  <a:t>(</a:t>
                </a:r>
                <a:r>
                  <a:rPr lang="en-US" sz="2000" i="1" dirty="0" smtClean="0">
                    <a:solidFill>
                      <a:srgbClr val="339933"/>
                    </a:solidFill>
                  </a:rPr>
                  <a:t>m</a:t>
                </a:r>
                <a:r>
                  <a:rPr lang="en-US" sz="2000" dirty="0" smtClean="0">
                    <a:solidFill>
                      <a:srgbClr val="339933"/>
                    </a:solidFill>
                  </a:rPr>
                  <a:t>)</a:t>
                </a:r>
                <a:r>
                  <a:rPr lang="en-US" sz="2000" dirty="0" smtClean="0"/>
                  <a:t> is </a:t>
                </a:r>
                <a:r>
                  <a:rPr lang="en-US" sz="2000" dirty="0">
                    <a:solidFill>
                      <a:schemeClr val="accent2"/>
                    </a:solidFill>
                  </a:rPr>
                  <a:t>easy to compute</a:t>
                </a:r>
                <a:r>
                  <a:rPr lang="en-US" sz="2000" dirty="0"/>
                  <a:t> from </a:t>
                </a:r>
                <a:r>
                  <a:rPr lang="en-US" sz="2000" i="1" dirty="0">
                    <a:solidFill>
                      <a:srgbClr val="339933"/>
                    </a:solidFill>
                  </a:rPr>
                  <a:t>m</a:t>
                </a:r>
                <a:endParaRPr lang="en-US" sz="2000" dirty="0">
                  <a:solidFill>
                    <a:srgbClr val="339933"/>
                  </a:solidFill>
                </a:endParaRPr>
              </a:p>
              <a:p>
                <a:r>
                  <a:rPr lang="en-US" sz="2000" dirty="0"/>
                  <a:t>no secret information, no </a:t>
                </a:r>
                <a:r>
                  <a:rPr lang="en-US" sz="2000" dirty="0" smtClean="0"/>
                  <a:t>secret key</a:t>
                </a:r>
                <a:endParaRPr lang="en-US" sz="2000" dirty="0"/>
              </a:p>
            </p:txBody>
          </p:sp>
        </mc:Choice>
        <mc:Fallback xmlns="">
          <p:sp>
            <p:nvSpPr>
              <p:cNvPr id="717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85800" y="1587500"/>
                <a:ext cx="5254625" cy="4572000"/>
              </a:xfrm>
              <a:blipFill rotWithShape="0">
                <a:blip r:embed="rId3"/>
                <a:stretch>
                  <a:fillRect l="-1161" t="-533" r="-348" b="-2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172" name="Picture 4" descr="bitst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425" y="2276475"/>
            <a:ext cx="3024188" cy="720725"/>
          </a:xfrm>
          <a:prstGeom prst="rect">
            <a:avLst/>
          </a:prstGeom>
          <a:noFill/>
        </p:spPr>
      </p:pic>
      <p:pic>
        <p:nvPicPr>
          <p:cNvPr id="7173" name="Picture 5" descr="hash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26313" y="4414838"/>
            <a:ext cx="1711325" cy="258762"/>
          </a:xfrm>
          <a:prstGeom prst="rect">
            <a:avLst/>
          </a:prstGeom>
          <a:noFill/>
        </p:spPr>
      </p:pic>
      <p:pic>
        <p:nvPicPr>
          <p:cNvPr id="7174" name="Picture 6" descr="hashfu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88125" y="3355975"/>
            <a:ext cx="2159000" cy="739775"/>
          </a:xfrm>
          <a:prstGeom prst="rect">
            <a:avLst/>
          </a:prstGeom>
          <a:noFill/>
        </p:spPr>
      </p:pic>
      <p:sp>
        <p:nvSpPr>
          <p:cNvPr id="7175" name="Line 7"/>
          <p:cNvSpPr>
            <a:spLocks noChangeShapeType="1"/>
          </p:cNvSpPr>
          <p:nvPr/>
        </p:nvSpPr>
        <p:spPr bwMode="auto">
          <a:xfrm flipH="1">
            <a:off x="8461375" y="4005263"/>
            <a:ext cx="0" cy="4318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flipH="1">
            <a:off x="6804025" y="2997200"/>
            <a:ext cx="0" cy="503238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907DC-44DC-4EF0-9501-564849027343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meaningful birthdaying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random </a:t>
            </a:r>
            <a:r>
              <a:rPr lang="en-US" dirty="0" err="1"/>
              <a:t>birthdaying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do exhaustive search on </a:t>
            </a:r>
            <a:r>
              <a:rPr lang="en-US" i="1" dirty="0" smtClean="0">
                <a:solidFill>
                  <a:srgbClr val="339933"/>
                </a:solidFill>
                <a:cs typeface="Arial" pitchFamily="34" charset="0"/>
              </a:rPr>
              <a:t>n/2</a:t>
            </a:r>
            <a:r>
              <a:rPr lang="en-US" dirty="0" smtClean="0"/>
              <a:t> bits</a:t>
            </a:r>
            <a:endParaRPr lang="en-US" dirty="0"/>
          </a:p>
          <a:p>
            <a:pPr lvl="1"/>
            <a:r>
              <a:rPr lang="en-US" dirty="0"/>
              <a:t>messages will be ‘random’</a:t>
            </a:r>
          </a:p>
          <a:p>
            <a:pPr lvl="1"/>
            <a:r>
              <a:rPr lang="en-US" dirty="0"/>
              <a:t>messages will not be ‘meaningful’</a:t>
            </a:r>
          </a:p>
          <a:p>
            <a:r>
              <a:rPr lang="en-US" dirty="0"/>
              <a:t>Yuval (1979)</a:t>
            </a:r>
          </a:p>
          <a:p>
            <a:pPr lvl="1"/>
            <a:r>
              <a:rPr lang="en-US" dirty="0"/>
              <a:t>start with two meaningful messages 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baseline="-25000" dirty="0">
                <a:solidFill>
                  <a:srgbClr val="339933"/>
                </a:solidFill>
              </a:rPr>
              <a:t>1</a:t>
            </a:r>
            <a:r>
              <a:rPr lang="en-US" dirty="0"/>
              <a:t>, 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baseline="-25000" dirty="0">
                <a:solidFill>
                  <a:srgbClr val="339933"/>
                </a:solidFill>
              </a:rPr>
              <a:t>2 </a:t>
            </a:r>
            <a:r>
              <a:rPr lang="en-US" dirty="0"/>
              <a:t>for which you want to find a collision</a:t>
            </a:r>
          </a:p>
          <a:p>
            <a:pPr lvl="1"/>
            <a:r>
              <a:rPr lang="en-US" dirty="0"/>
              <a:t>identify </a:t>
            </a:r>
            <a:r>
              <a:rPr lang="en-US" i="1" dirty="0" smtClean="0">
                <a:solidFill>
                  <a:srgbClr val="339933"/>
                </a:solidFill>
                <a:cs typeface="Arial" pitchFamily="34" charset="0"/>
              </a:rPr>
              <a:t>n/2</a:t>
            </a:r>
            <a:r>
              <a:rPr lang="en-US" dirty="0" smtClean="0"/>
              <a:t> </a:t>
            </a:r>
            <a:r>
              <a:rPr lang="en-US" dirty="0"/>
              <a:t>independent positions where the messages can be changed at </a:t>
            </a:r>
            <a:r>
              <a:rPr lang="en-US" dirty="0" err="1"/>
              <a:t>bitlevel</a:t>
            </a:r>
            <a:r>
              <a:rPr lang="en-US" dirty="0"/>
              <a:t> without changing the meaning</a:t>
            </a:r>
          </a:p>
          <a:p>
            <a:pPr lvl="2"/>
            <a:r>
              <a:rPr lang="en-US" dirty="0"/>
              <a:t>e.g. tab </a:t>
            </a:r>
            <a:r>
              <a:rPr lang="en-US" dirty="0">
                <a:sym typeface="Wingdings" pitchFamily="2" charset="2"/>
              </a:rPr>
              <a:t> space, space  newline, etc.</a:t>
            </a:r>
          </a:p>
          <a:p>
            <a:pPr lvl="1"/>
            <a:r>
              <a:rPr lang="en-US" dirty="0"/>
              <a:t>do random search on those positions</a:t>
            </a:r>
          </a:p>
        </p:txBody>
      </p:sp>
      <p:pic>
        <p:nvPicPr>
          <p:cNvPr id="19460" name="Picture 4" descr="MCj039734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88" y="1412875"/>
            <a:ext cx="1614487" cy="181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7763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B688F-CBA3-416E-ACF3-C37A2F278187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implementing birthdaying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naïve</a:t>
            </a:r>
          </a:p>
          <a:p>
            <a:pPr lvl="1"/>
            <a:r>
              <a:rPr lang="en-US" dirty="0"/>
              <a:t>store </a:t>
            </a:r>
            <a:r>
              <a:rPr lang="en-US" dirty="0" smtClean="0">
                <a:solidFill>
                  <a:srgbClr val="339933"/>
                </a:solidFill>
              </a:rPr>
              <a:t>2</a:t>
            </a:r>
            <a:r>
              <a:rPr lang="en-US" i="1" baseline="30000" dirty="0" smtClean="0">
                <a:solidFill>
                  <a:srgbClr val="339933"/>
                </a:solidFill>
              </a:rPr>
              <a:t>n/2</a:t>
            </a:r>
            <a:r>
              <a:rPr lang="en-US" dirty="0" smtClean="0"/>
              <a:t> </a:t>
            </a:r>
            <a:r>
              <a:rPr lang="en-US" dirty="0"/>
              <a:t>possible messages for 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baseline="-25000" dirty="0">
                <a:solidFill>
                  <a:srgbClr val="339933"/>
                </a:solidFill>
              </a:rPr>
              <a:t>1</a:t>
            </a:r>
            <a:r>
              <a:rPr lang="en-US" dirty="0"/>
              <a:t> and </a:t>
            </a:r>
            <a:r>
              <a:rPr lang="en-US" dirty="0" smtClean="0">
                <a:solidFill>
                  <a:srgbClr val="339933"/>
                </a:solidFill>
              </a:rPr>
              <a:t>2</a:t>
            </a:r>
            <a:r>
              <a:rPr lang="en-US" i="1" baseline="30000" dirty="0" smtClean="0">
                <a:solidFill>
                  <a:srgbClr val="339933"/>
                </a:solidFill>
              </a:rPr>
              <a:t>n/2 </a:t>
            </a:r>
            <a:r>
              <a:rPr lang="en-US" dirty="0"/>
              <a:t>possible messages for 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baseline="-25000" dirty="0">
                <a:solidFill>
                  <a:srgbClr val="339933"/>
                </a:solidFill>
              </a:rPr>
              <a:t>2 </a:t>
            </a:r>
            <a:r>
              <a:rPr lang="en-US" dirty="0"/>
              <a:t>and check all </a:t>
            </a:r>
            <a:r>
              <a:rPr lang="en-US" dirty="0">
                <a:solidFill>
                  <a:srgbClr val="339933"/>
                </a:solidFill>
              </a:rPr>
              <a:t>2</a:t>
            </a:r>
            <a:r>
              <a:rPr lang="en-US" i="1" baseline="30000" dirty="0">
                <a:solidFill>
                  <a:srgbClr val="339933"/>
                </a:solidFill>
              </a:rPr>
              <a:t>n</a:t>
            </a:r>
            <a:r>
              <a:rPr lang="en-US" dirty="0"/>
              <a:t> pairs</a:t>
            </a:r>
          </a:p>
          <a:p>
            <a:r>
              <a:rPr lang="en-US" dirty="0"/>
              <a:t>less naïve</a:t>
            </a:r>
          </a:p>
          <a:p>
            <a:pPr lvl="1"/>
            <a:r>
              <a:rPr lang="en-US" dirty="0"/>
              <a:t>store </a:t>
            </a:r>
            <a:r>
              <a:rPr lang="en-US" dirty="0" smtClean="0">
                <a:solidFill>
                  <a:srgbClr val="339933"/>
                </a:solidFill>
              </a:rPr>
              <a:t>2</a:t>
            </a:r>
            <a:r>
              <a:rPr lang="en-US" i="1" baseline="30000" dirty="0" smtClean="0">
                <a:solidFill>
                  <a:srgbClr val="339933"/>
                </a:solidFill>
              </a:rPr>
              <a:t>n/2</a:t>
            </a:r>
            <a:r>
              <a:rPr lang="en-US" dirty="0" smtClean="0"/>
              <a:t> </a:t>
            </a:r>
            <a:r>
              <a:rPr lang="en-US" dirty="0"/>
              <a:t>possible messages for 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baseline="-25000" dirty="0">
                <a:solidFill>
                  <a:srgbClr val="339933"/>
                </a:solidFill>
              </a:rPr>
              <a:t>1</a:t>
            </a:r>
            <a:r>
              <a:rPr lang="en-US" dirty="0"/>
              <a:t> and for each possible 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baseline="-25000" dirty="0">
                <a:solidFill>
                  <a:srgbClr val="339933"/>
                </a:solidFill>
              </a:rPr>
              <a:t>2</a:t>
            </a:r>
            <a:r>
              <a:rPr lang="en-US" dirty="0"/>
              <a:t> check whether its hash is in the list</a:t>
            </a:r>
          </a:p>
          <a:p>
            <a:r>
              <a:rPr lang="en-US" dirty="0"/>
              <a:t>smart: </a:t>
            </a:r>
            <a:r>
              <a:rPr lang="en-US" dirty="0">
                <a:solidFill>
                  <a:schemeClr val="accent2"/>
                </a:solidFill>
              </a:rPr>
              <a:t>Pollard-</a:t>
            </a:r>
            <a:r>
              <a:rPr lang="el-GR" dirty="0">
                <a:solidFill>
                  <a:schemeClr val="accent2"/>
                </a:solidFill>
                <a:cs typeface="Arial" pitchFamily="34" charset="0"/>
              </a:rPr>
              <a:t>ρ</a:t>
            </a:r>
            <a:r>
              <a:rPr lang="en-US" dirty="0">
                <a:cs typeface="Arial" pitchFamily="34" charset="0"/>
              </a:rPr>
              <a:t> with </a:t>
            </a:r>
            <a:r>
              <a:rPr lang="en-US" dirty="0">
                <a:solidFill>
                  <a:schemeClr val="accent2"/>
                </a:solidFill>
                <a:cs typeface="Arial" pitchFamily="34" charset="0"/>
              </a:rPr>
              <a:t>Floyd’s cycle finding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>
                <a:solidFill>
                  <a:schemeClr val="accent2"/>
                </a:solidFill>
                <a:cs typeface="Arial" pitchFamily="34" charset="0"/>
              </a:rPr>
              <a:t>algorithm</a:t>
            </a:r>
          </a:p>
          <a:p>
            <a:pPr lvl="1"/>
            <a:r>
              <a:rPr lang="en-US" dirty="0"/>
              <a:t>computational complexity still </a:t>
            </a:r>
            <a:r>
              <a:rPr lang="en-US" dirty="0" smtClean="0">
                <a:solidFill>
                  <a:srgbClr val="339933"/>
                </a:solidFill>
              </a:rPr>
              <a:t>O(2</a:t>
            </a:r>
            <a:r>
              <a:rPr lang="en-US" i="1" baseline="30000" dirty="0" smtClean="0">
                <a:solidFill>
                  <a:srgbClr val="339933"/>
                </a:solidFill>
              </a:rPr>
              <a:t>n/2</a:t>
            </a:r>
            <a:r>
              <a:rPr lang="en-US" dirty="0" smtClean="0">
                <a:solidFill>
                  <a:srgbClr val="339933"/>
                </a:solidFill>
              </a:rPr>
              <a:t>)</a:t>
            </a:r>
            <a:endParaRPr lang="en-US" dirty="0">
              <a:solidFill>
                <a:srgbClr val="339933"/>
              </a:solidFill>
            </a:endParaRPr>
          </a:p>
          <a:p>
            <a:pPr lvl="1"/>
            <a:r>
              <a:rPr lang="en-US" dirty="0"/>
              <a:t>but only constant small storage required</a:t>
            </a:r>
          </a:p>
        </p:txBody>
      </p:sp>
    </p:spTree>
    <p:extLst>
      <p:ext uri="{BB962C8B-B14F-4D97-AF65-F5344CB8AC3E}">
        <p14:creationId xmlns:p14="http://schemas.microsoft.com/office/powerpoint/2010/main" val="275369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AE484-A276-4871-99DA-4B79F6692B32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Pollard-</a:t>
            </a:r>
            <a:r>
              <a:rPr lang="el-GR">
                <a:cs typeface="Arial" pitchFamily="34" charset="0"/>
              </a:rPr>
              <a:t>ρ</a:t>
            </a:r>
            <a:r>
              <a:rPr lang="en-US">
                <a:cs typeface="Arial" pitchFamily="34" charset="0"/>
              </a:rPr>
              <a:t> and Floyd cycle finding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87500"/>
            <a:ext cx="5181600" cy="4572000"/>
          </a:xfrm>
        </p:spPr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Pollard-</a:t>
            </a:r>
            <a:r>
              <a:rPr lang="el-GR" dirty="0">
                <a:solidFill>
                  <a:schemeClr val="accent2"/>
                </a:solidFill>
                <a:cs typeface="Arial" pitchFamily="34" charset="0"/>
              </a:rPr>
              <a:t>ρ</a:t>
            </a:r>
            <a:r>
              <a:rPr lang="en-US" dirty="0">
                <a:cs typeface="Arial" pitchFamily="34" charset="0"/>
              </a:rPr>
              <a:t> </a:t>
            </a:r>
          </a:p>
          <a:p>
            <a:pPr lvl="1"/>
            <a:r>
              <a:rPr lang="en-US" dirty="0">
                <a:cs typeface="Arial" pitchFamily="34" charset="0"/>
              </a:rPr>
              <a:t>iterate the hash function: </a:t>
            </a:r>
          </a:p>
          <a:p>
            <a:pPr lvl="1">
              <a:buFontTx/>
              <a:buNone/>
            </a:pP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	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0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1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 =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h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(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0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2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 =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h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(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1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3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 =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h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(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2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…</a:t>
            </a:r>
          </a:p>
          <a:p>
            <a:pPr lvl="1"/>
            <a:r>
              <a:rPr lang="en-US" dirty="0">
                <a:cs typeface="Arial" pitchFamily="34" charset="0"/>
              </a:rPr>
              <a:t>this is ultimately periodic: </a:t>
            </a:r>
          </a:p>
          <a:p>
            <a:pPr lvl="2"/>
            <a:r>
              <a:rPr lang="en-US" dirty="0">
                <a:cs typeface="Arial" pitchFamily="34" charset="0"/>
              </a:rPr>
              <a:t>there are minimal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t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p</a:t>
            </a:r>
            <a:r>
              <a:rPr lang="en-US" dirty="0">
                <a:cs typeface="Arial" pitchFamily="34" charset="0"/>
              </a:rPr>
              <a:t> such that </a:t>
            </a:r>
          </a:p>
          <a:p>
            <a:pPr lvl="2">
              <a:buFontTx/>
              <a:buNone/>
            </a:pP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	</a:t>
            </a:r>
            <a:r>
              <a:rPr lang="en-US" i="1" dirty="0" err="1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i="1" baseline="-25000" dirty="0" err="1">
                <a:solidFill>
                  <a:srgbClr val="339933"/>
                </a:solidFill>
                <a:cs typeface="Arial" pitchFamily="34" charset="0"/>
              </a:rPr>
              <a:t>t</a:t>
            </a:r>
            <a:r>
              <a:rPr lang="en-US" baseline="-25000" dirty="0" err="1">
                <a:solidFill>
                  <a:srgbClr val="339933"/>
                </a:solidFill>
                <a:cs typeface="Arial" pitchFamily="34" charset="0"/>
              </a:rPr>
              <a:t>+</a:t>
            </a:r>
            <a:r>
              <a:rPr lang="en-US" i="1" baseline="-25000" dirty="0" err="1">
                <a:solidFill>
                  <a:srgbClr val="339933"/>
                </a:solidFill>
                <a:cs typeface="Arial" pitchFamily="34" charset="0"/>
              </a:rPr>
              <a:t>p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 =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i="1" baseline="-25000" dirty="0">
                <a:solidFill>
                  <a:srgbClr val="339933"/>
                </a:solidFill>
                <a:cs typeface="Arial" pitchFamily="34" charset="0"/>
              </a:rPr>
              <a:t>t</a:t>
            </a:r>
          </a:p>
          <a:p>
            <a:pPr lvl="2"/>
            <a:r>
              <a:rPr lang="en-US" dirty="0">
                <a:cs typeface="Arial" pitchFamily="34" charset="0"/>
              </a:rPr>
              <a:t>theory of random functions: </a:t>
            </a:r>
          </a:p>
          <a:p>
            <a:pPr lvl="2">
              <a:buFontTx/>
              <a:buNone/>
            </a:pPr>
            <a:r>
              <a:rPr lang="en-US" dirty="0">
                <a:cs typeface="Arial" pitchFamily="34" charset="0"/>
              </a:rPr>
              <a:t>	both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t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p</a:t>
            </a:r>
            <a:r>
              <a:rPr lang="en-US" dirty="0">
                <a:cs typeface="Arial" pitchFamily="34" charset="0"/>
              </a:rPr>
              <a:t> are of size </a:t>
            </a:r>
            <a:r>
              <a:rPr lang="en-US" dirty="0" smtClean="0">
                <a:solidFill>
                  <a:srgbClr val="339933"/>
                </a:solidFill>
              </a:rPr>
              <a:t>2</a:t>
            </a:r>
            <a:r>
              <a:rPr lang="en-US" i="1" baseline="30000" dirty="0" smtClean="0">
                <a:solidFill>
                  <a:srgbClr val="339933"/>
                </a:solidFill>
              </a:rPr>
              <a:t>n/2</a:t>
            </a:r>
            <a:endParaRPr lang="en-US" i="1" baseline="30000" dirty="0">
              <a:solidFill>
                <a:srgbClr val="339933"/>
              </a:solidFill>
            </a:endParaRPr>
          </a:p>
          <a:p>
            <a:r>
              <a:rPr lang="en-US" dirty="0">
                <a:solidFill>
                  <a:schemeClr val="accent2"/>
                </a:solidFill>
                <a:cs typeface="Arial" pitchFamily="34" charset="0"/>
              </a:rPr>
              <a:t>Floyd’s cycle finding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>
                <a:solidFill>
                  <a:schemeClr val="accent2"/>
                </a:solidFill>
                <a:cs typeface="Arial" pitchFamily="34" charset="0"/>
              </a:rPr>
              <a:t>algorithm</a:t>
            </a:r>
          </a:p>
          <a:p>
            <a:pPr lvl="1"/>
            <a:r>
              <a:rPr lang="en-US" dirty="0">
                <a:cs typeface="Arial" pitchFamily="34" charset="0"/>
              </a:rPr>
              <a:t>Floyd: start with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(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1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,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2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) </a:t>
            </a:r>
            <a:r>
              <a:rPr lang="en-US" dirty="0">
                <a:cs typeface="Arial" pitchFamily="34" charset="0"/>
              </a:rPr>
              <a:t>and compute </a:t>
            </a:r>
          </a:p>
          <a:p>
            <a:pPr lvl="1">
              <a:buFontTx/>
              <a:buNone/>
            </a:pP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	(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2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,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4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(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3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,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6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(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4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,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8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…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(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q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,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2q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) </a:t>
            </a:r>
          </a:p>
          <a:p>
            <a:pPr lvl="1">
              <a:buFontTx/>
              <a:buNone/>
            </a:pP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	</a:t>
            </a:r>
            <a:r>
              <a:rPr lang="en-US" dirty="0">
                <a:cs typeface="Arial" pitchFamily="34" charset="0"/>
              </a:rPr>
              <a:t>until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2q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 = </a:t>
            </a:r>
            <a:r>
              <a:rPr lang="en-US" i="1" dirty="0" err="1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 err="1">
                <a:solidFill>
                  <a:srgbClr val="339933"/>
                </a:solidFill>
                <a:cs typeface="Arial" pitchFamily="34" charset="0"/>
              </a:rPr>
              <a:t>q</a:t>
            </a:r>
            <a:r>
              <a:rPr lang="en-US" dirty="0">
                <a:cs typeface="Arial" pitchFamily="34" charset="0"/>
              </a:rPr>
              <a:t>; </a:t>
            </a:r>
          </a:p>
          <a:p>
            <a:pPr lvl="1">
              <a:buFontTx/>
              <a:buNone/>
            </a:pPr>
            <a:r>
              <a:rPr lang="en-US" dirty="0">
                <a:cs typeface="Arial" pitchFamily="34" charset="0"/>
              </a:rPr>
              <a:t>	this happens for some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q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&lt;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t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+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p</a:t>
            </a:r>
            <a:r>
              <a:rPr lang="en-US" dirty="0">
                <a:cs typeface="Arial" pitchFamily="34" charset="0"/>
              </a:rPr>
              <a:t> </a:t>
            </a:r>
            <a:endParaRPr lang="el-GR" dirty="0">
              <a:cs typeface="Arial" pitchFamily="34" charset="0"/>
            </a:endParaRPr>
          </a:p>
        </p:txBody>
      </p:sp>
      <p:pic>
        <p:nvPicPr>
          <p:cNvPr id="114692" name="Picture 4" descr="Pollard-rh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1412875"/>
            <a:ext cx="2879725" cy="4610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3168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7A84A-CC5F-4F68-A12F-71213D9AFF4C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parameter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i="1" dirty="0">
                <a:solidFill>
                  <a:schemeClr val="accent2"/>
                </a:solidFill>
              </a:rPr>
              <a:t>security parameter</a:t>
            </a:r>
            <a:r>
              <a:rPr lang="en-US" dirty="0"/>
              <a:t> </a:t>
            </a:r>
            <a:r>
              <a:rPr lang="en-US" i="1" dirty="0">
                <a:solidFill>
                  <a:srgbClr val="339933"/>
                </a:solidFill>
              </a:rPr>
              <a:t>n</a:t>
            </a:r>
            <a:r>
              <a:rPr lang="en-US" dirty="0"/>
              <a:t>: resistant against (brute force / random guessing) attack with search space of size </a:t>
            </a:r>
            <a:r>
              <a:rPr lang="en-US" dirty="0">
                <a:solidFill>
                  <a:srgbClr val="339933"/>
                </a:solidFill>
              </a:rPr>
              <a:t>2</a:t>
            </a:r>
            <a:r>
              <a:rPr lang="en-US" i="1" baseline="30000" dirty="0">
                <a:solidFill>
                  <a:srgbClr val="339933"/>
                </a:solidFill>
              </a:rPr>
              <a:t>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complexity of an </a:t>
            </a:r>
            <a:r>
              <a:rPr lang="en-US" i="1" dirty="0">
                <a:solidFill>
                  <a:srgbClr val="339933"/>
                </a:solidFill>
              </a:rPr>
              <a:t>n</a:t>
            </a:r>
            <a:r>
              <a:rPr lang="en-US" dirty="0"/>
              <a:t>-bit exhaustive search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n-US" i="1" dirty="0">
                <a:solidFill>
                  <a:srgbClr val="339933"/>
                </a:solidFill>
              </a:rPr>
              <a:t>n</a:t>
            </a:r>
            <a:r>
              <a:rPr lang="en-US" dirty="0"/>
              <a:t>-bit </a:t>
            </a:r>
            <a:r>
              <a:rPr lang="en-US" i="1" dirty="0">
                <a:solidFill>
                  <a:schemeClr val="accent2"/>
                </a:solidFill>
              </a:rPr>
              <a:t>security level</a:t>
            </a:r>
            <a:r>
              <a:rPr lang="en-US" dirty="0"/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dirty="0"/>
              <a:t>nowadays </a:t>
            </a:r>
            <a:r>
              <a:rPr lang="en-US" dirty="0">
                <a:solidFill>
                  <a:srgbClr val="339933"/>
                </a:solidFill>
              </a:rPr>
              <a:t>2</a:t>
            </a:r>
            <a:r>
              <a:rPr lang="en-US" baseline="30000" dirty="0">
                <a:solidFill>
                  <a:srgbClr val="339933"/>
                </a:solidFill>
              </a:rPr>
              <a:t>80</a:t>
            </a:r>
            <a:r>
              <a:rPr lang="en-US" dirty="0"/>
              <a:t> computations deemed impractical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but </a:t>
            </a:r>
            <a:r>
              <a:rPr lang="en-US" dirty="0">
                <a:solidFill>
                  <a:srgbClr val="339933"/>
                </a:solidFill>
              </a:rPr>
              <a:t>2</a:t>
            </a:r>
            <a:r>
              <a:rPr lang="en-US" baseline="30000" dirty="0">
                <a:solidFill>
                  <a:srgbClr val="339933"/>
                </a:solidFill>
              </a:rPr>
              <a:t>64</a:t>
            </a:r>
            <a:r>
              <a:rPr lang="en-US" dirty="0"/>
              <a:t> computations </a:t>
            </a:r>
            <a:r>
              <a:rPr lang="en-US" dirty="0" smtClean="0"/>
              <a:t>are </a:t>
            </a:r>
            <a:r>
              <a:rPr lang="en-US" dirty="0"/>
              <a:t>possible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security </a:t>
            </a:r>
            <a:r>
              <a:rPr lang="en-US" dirty="0"/>
              <a:t>parameter </a:t>
            </a:r>
            <a:r>
              <a:rPr lang="en-US" dirty="0">
                <a:solidFill>
                  <a:srgbClr val="339933"/>
                </a:solidFill>
              </a:rPr>
              <a:t>64</a:t>
            </a:r>
            <a:r>
              <a:rPr lang="en-US" dirty="0"/>
              <a:t> now seen as </a:t>
            </a:r>
            <a:r>
              <a:rPr lang="en-US" dirty="0" smtClean="0">
                <a:solidFill>
                  <a:srgbClr val="DF0601"/>
                </a:solidFill>
              </a:rPr>
              <a:t>insufficient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</a:t>
            </a:r>
            <a:r>
              <a:rPr lang="en-US" dirty="0" smtClean="0"/>
              <a:t>o have some security margin:</a:t>
            </a:r>
            <a:br>
              <a:rPr lang="en-US" dirty="0" smtClean="0"/>
            </a:br>
            <a:r>
              <a:rPr lang="en-US" dirty="0" smtClean="0"/>
              <a:t>security </a:t>
            </a:r>
            <a:r>
              <a:rPr lang="en-US" dirty="0"/>
              <a:t>parameter </a:t>
            </a:r>
            <a:r>
              <a:rPr lang="en-US" dirty="0">
                <a:solidFill>
                  <a:srgbClr val="339933"/>
                </a:solidFill>
              </a:rPr>
              <a:t>128 </a:t>
            </a:r>
            <a:r>
              <a:rPr lang="en-US" dirty="0" smtClean="0"/>
              <a:t>is </a:t>
            </a:r>
            <a:r>
              <a:rPr lang="en-US" dirty="0"/>
              <a:t>required </a:t>
            </a:r>
            <a:endParaRPr lang="en-US" dirty="0">
              <a:solidFill>
                <a:srgbClr val="339933"/>
              </a:solidFill>
            </a:endParaRPr>
          </a:p>
          <a:p>
            <a:pPr>
              <a:lnSpc>
                <a:spcPct val="90000"/>
              </a:lnSpc>
            </a:pPr>
            <a:endParaRPr lang="en-US" dirty="0">
              <a:solidFill>
                <a:srgbClr val="339933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/>
              <a:t>for collision resistance hash length should be </a:t>
            </a:r>
            <a:r>
              <a:rPr lang="en-US" dirty="0">
                <a:solidFill>
                  <a:srgbClr val="339933"/>
                </a:solidFill>
              </a:rPr>
              <a:t>2</a:t>
            </a:r>
            <a:r>
              <a:rPr lang="en-US" i="1" dirty="0">
                <a:solidFill>
                  <a:srgbClr val="339933"/>
                </a:solidFill>
              </a:rPr>
              <a:t>n</a:t>
            </a:r>
            <a:r>
              <a:rPr lang="en-US" dirty="0"/>
              <a:t> to reach security with parameter </a:t>
            </a:r>
            <a:r>
              <a:rPr lang="en-US" i="1" dirty="0" smtClean="0">
                <a:solidFill>
                  <a:srgbClr val="339933"/>
                </a:solidFill>
              </a:rPr>
              <a:t>n</a:t>
            </a:r>
          </a:p>
          <a:p>
            <a:pPr>
              <a:lnSpc>
                <a:spcPct val="90000"/>
              </a:lnSpc>
            </a:pPr>
            <a:r>
              <a:rPr lang="de-DE" i="1" dirty="0" smtClean="0">
                <a:solidFill>
                  <a:srgbClr val="FF0000"/>
                </a:solidFill>
              </a:rPr>
              <a:t>-&gt; Use at least 256 bit hash functions like SHA2-256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65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2F9933-3117-4D60-8DFC-009ABE238A5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hash collision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412875"/>
            <a:ext cx="7632700" cy="1008063"/>
          </a:xfrm>
        </p:spPr>
        <p:txBody>
          <a:bodyPr/>
          <a:lstStyle/>
          <a:p>
            <a:r>
              <a:rPr lang="en-US" i="1">
                <a:solidFill>
                  <a:srgbClr val="339933"/>
                </a:solidFill>
              </a:rPr>
              <a:t>m</a:t>
            </a:r>
            <a:r>
              <a:rPr lang="en-US" baseline="-25000">
                <a:solidFill>
                  <a:srgbClr val="339933"/>
                </a:solidFill>
              </a:rPr>
              <a:t>1</a:t>
            </a:r>
            <a:r>
              <a:rPr lang="en-US"/>
              <a:t>, </a:t>
            </a:r>
            <a:r>
              <a:rPr lang="en-US" i="1">
                <a:solidFill>
                  <a:srgbClr val="339933"/>
                </a:solidFill>
              </a:rPr>
              <a:t>m</a:t>
            </a:r>
            <a:r>
              <a:rPr lang="en-US" baseline="-25000">
                <a:solidFill>
                  <a:srgbClr val="339933"/>
                </a:solidFill>
              </a:rPr>
              <a:t>2</a:t>
            </a:r>
            <a:r>
              <a:rPr lang="en-US"/>
              <a:t> are a </a:t>
            </a:r>
            <a:r>
              <a:rPr lang="en-US" i="1">
                <a:solidFill>
                  <a:schemeClr val="accent2"/>
                </a:solidFill>
              </a:rPr>
              <a:t>collision</a:t>
            </a:r>
            <a:r>
              <a:rPr lang="en-US"/>
              <a:t> for </a:t>
            </a:r>
            <a:r>
              <a:rPr lang="en-US" i="1">
                <a:solidFill>
                  <a:srgbClr val="339933"/>
                </a:solidFill>
              </a:rPr>
              <a:t>h</a:t>
            </a:r>
            <a:r>
              <a:rPr lang="en-US"/>
              <a:t> if </a:t>
            </a:r>
          </a:p>
          <a:p>
            <a:pPr>
              <a:buFontTx/>
              <a:buNone/>
            </a:pPr>
            <a:r>
              <a:rPr lang="en-US" i="1"/>
              <a:t>		</a:t>
            </a:r>
            <a:r>
              <a:rPr lang="en-US" i="1">
                <a:solidFill>
                  <a:srgbClr val="339933"/>
                </a:solidFill>
              </a:rPr>
              <a:t>h</a:t>
            </a:r>
            <a:r>
              <a:rPr lang="en-US">
                <a:solidFill>
                  <a:srgbClr val="339933"/>
                </a:solidFill>
              </a:rPr>
              <a:t>(</a:t>
            </a:r>
            <a:r>
              <a:rPr lang="en-US" i="1">
                <a:solidFill>
                  <a:srgbClr val="339933"/>
                </a:solidFill>
              </a:rPr>
              <a:t>m</a:t>
            </a:r>
            <a:r>
              <a:rPr lang="en-US" baseline="-25000">
                <a:solidFill>
                  <a:srgbClr val="339933"/>
                </a:solidFill>
              </a:rPr>
              <a:t>1</a:t>
            </a:r>
            <a:r>
              <a:rPr lang="en-US">
                <a:solidFill>
                  <a:srgbClr val="339933"/>
                </a:solidFill>
              </a:rPr>
              <a:t>) = </a:t>
            </a:r>
            <a:r>
              <a:rPr lang="en-US" i="1">
                <a:solidFill>
                  <a:srgbClr val="339933"/>
                </a:solidFill>
              </a:rPr>
              <a:t>h</a:t>
            </a:r>
            <a:r>
              <a:rPr lang="en-US">
                <a:solidFill>
                  <a:srgbClr val="339933"/>
                </a:solidFill>
              </a:rPr>
              <a:t>(</a:t>
            </a:r>
            <a:r>
              <a:rPr lang="en-US" i="1">
                <a:solidFill>
                  <a:srgbClr val="339933"/>
                </a:solidFill>
              </a:rPr>
              <a:t>m</a:t>
            </a:r>
            <a:r>
              <a:rPr lang="en-US" baseline="-25000">
                <a:solidFill>
                  <a:srgbClr val="339933"/>
                </a:solidFill>
              </a:rPr>
              <a:t>2</a:t>
            </a:r>
            <a:r>
              <a:rPr lang="en-US">
                <a:solidFill>
                  <a:srgbClr val="339933"/>
                </a:solidFill>
              </a:rPr>
              <a:t>)</a:t>
            </a:r>
            <a:r>
              <a:rPr lang="en-US"/>
              <a:t>  while  </a:t>
            </a:r>
            <a:r>
              <a:rPr lang="en-US" i="1">
                <a:solidFill>
                  <a:srgbClr val="339933"/>
                </a:solidFill>
              </a:rPr>
              <a:t>m</a:t>
            </a:r>
            <a:r>
              <a:rPr lang="en-US" baseline="-25000">
                <a:solidFill>
                  <a:srgbClr val="339933"/>
                </a:solidFill>
              </a:rPr>
              <a:t>1</a:t>
            </a:r>
            <a:r>
              <a:rPr lang="en-US">
                <a:solidFill>
                  <a:srgbClr val="339933"/>
                </a:solidFill>
              </a:rPr>
              <a:t> </a:t>
            </a:r>
            <a:r>
              <a:rPr lang="en-US">
                <a:solidFill>
                  <a:srgbClr val="339933"/>
                </a:solidFill>
                <a:cs typeface="Arial" pitchFamily="34" charset="0"/>
              </a:rPr>
              <a:t>≠</a:t>
            </a:r>
            <a:r>
              <a:rPr lang="en-US">
                <a:solidFill>
                  <a:srgbClr val="339933"/>
                </a:solidFill>
              </a:rPr>
              <a:t> </a:t>
            </a:r>
            <a:r>
              <a:rPr lang="en-US" i="1">
                <a:solidFill>
                  <a:srgbClr val="339933"/>
                </a:solidFill>
              </a:rPr>
              <a:t>m</a:t>
            </a:r>
            <a:r>
              <a:rPr lang="en-US" baseline="-25000">
                <a:solidFill>
                  <a:srgbClr val="339933"/>
                </a:solidFill>
              </a:rPr>
              <a:t>2</a:t>
            </a:r>
          </a:p>
        </p:txBody>
      </p:sp>
      <p:pic>
        <p:nvPicPr>
          <p:cNvPr id="9220" name="Picture 4" descr="collisi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363" y="4868863"/>
            <a:ext cx="1727200" cy="1279525"/>
          </a:xfrm>
          <a:prstGeom prst="rect">
            <a:avLst/>
          </a:prstGeom>
          <a:noFill/>
        </p:spPr>
      </p:pic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059113" y="2519363"/>
            <a:ext cx="2089150" cy="4730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1800" b="1">
                <a:solidFill>
                  <a:srgbClr val="00326E"/>
                </a:solidFill>
                <a:latin typeface="Arial" pitchFamily="34" charset="0"/>
              </a:rPr>
              <a:t>I owe you € 100</a:t>
            </a:r>
          </a:p>
        </p:txBody>
      </p:sp>
      <p:pic>
        <p:nvPicPr>
          <p:cNvPr id="9222" name="Picture 6" descr="has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363" y="4652963"/>
            <a:ext cx="1727200" cy="261937"/>
          </a:xfrm>
          <a:prstGeom prst="rect">
            <a:avLst/>
          </a:prstGeom>
          <a:noFill/>
        </p:spPr>
      </p:pic>
      <p:pic>
        <p:nvPicPr>
          <p:cNvPr id="9223" name="Picture 7" descr="hashfu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625" y="3382963"/>
            <a:ext cx="2089150" cy="739775"/>
          </a:xfrm>
          <a:prstGeom prst="rect">
            <a:avLst/>
          </a:prstGeom>
          <a:noFill/>
        </p:spPr>
      </p:pic>
      <p:sp>
        <p:nvSpPr>
          <p:cNvPr id="9224" name="Line 8"/>
          <p:cNvSpPr>
            <a:spLocks noChangeShapeType="1"/>
          </p:cNvSpPr>
          <p:nvPr/>
        </p:nvSpPr>
        <p:spPr bwMode="auto">
          <a:xfrm flipH="1">
            <a:off x="6011863" y="4005263"/>
            <a:ext cx="1296987" cy="6477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7489825" y="4652963"/>
            <a:ext cx="154622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1600" b="1">
                <a:latin typeface="Arial" pitchFamily="34" charset="0"/>
              </a:rPr>
              <a:t>identical hash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1600" b="1">
                <a:latin typeface="Arial" pitchFamily="34" charset="0"/>
              </a:rPr>
              <a:t>=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1600" b="1">
                <a:latin typeface="Arial" pitchFamily="34" charset="0"/>
              </a:rPr>
              <a:t>collision</a:t>
            </a: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5508625" y="2519363"/>
            <a:ext cx="2089150" cy="4730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1800" b="1">
                <a:solidFill>
                  <a:srgbClr val="00326E"/>
                </a:solidFill>
                <a:latin typeface="Arial" pitchFamily="34" charset="0"/>
              </a:rPr>
              <a:t>I owe you € 5000</a:t>
            </a:r>
          </a:p>
        </p:txBody>
      </p:sp>
      <p:pic>
        <p:nvPicPr>
          <p:cNvPr id="9228" name="Picture 12" descr="hashfu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59113" y="3382963"/>
            <a:ext cx="2087562" cy="739775"/>
          </a:xfrm>
          <a:prstGeom prst="rect">
            <a:avLst/>
          </a:prstGeom>
          <a:noFill/>
        </p:spPr>
      </p:pic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4932363" y="4005263"/>
            <a:ext cx="792162" cy="6477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3276600" y="2997200"/>
            <a:ext cx="0" cy="503238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7740650" y="2951163"/>
            <a:ext cx="12954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1600" b="1">
                <a:latin typeface="Arial" pitchFamily="34" charset="0"/>
              </a:rPr>
              <a:t>different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1600" b="1">
                <a:latin typeface="Arial" pitchFamily="34" charset="0"/>
              </a:rPr>
              <a:t>documents</a:t>
            </a: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5724525" y="2997200"/>
            <a:ext cx="0" cy="503238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755650" y="4508500"/>
            <a:ext cx="3744913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200" b="1">
                <a:solidFill>
                  <a:srgbClr val="00326E"/>
                </a:solidFill>
                <a:latin typeface="Arial" pitchFamily="34" charset="0"/>
              </a:rPr>
              <a:t>there exist a lot of collisions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800" b="1">
                <a:solidFill>
                  <a:srgbClr val="53738D"/>
                </a:solidFill>
                <a:latin typeface="Arial" pitchFamily="34" charset="0"/>
              </a:rPr>
              <a:t>pigeonhole principle 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800" b="1">
                <a:solidFill>
                  <a:srgbClr val="53738D"/>
                </a:solidFill>
                <a:latin typeface="Arial" pitchFamily="34" charset="0"/>
              </a:rPr>
              <a:t>	(a.k.a. Schubladensatz)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DF865-6342-46BD-90F9-AF09C2842D6E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preimage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given</a:t>
            </a:r>
            <a:r>
              <a:rPr lang="en-US" i="1" dirty="0"/>
              <a:t> </a:t>
            </a:r>
            <a:r>
              <a:rPr lang="en-US" i="1" dirty="0">
                <a:solidFill>
                  <a:srgbClr val="339933"/>
                </a:solidFill>
              </a:rPr>
              <a:t>h</a:t>
            </a:r>
            <a:r>
              <a:rPr lang="en-US" baseline="-25000" dirty="0">
                <a:solidFill>
                  <a:srgbClr val="339933"/>
                </a:solidFill>
              </a:rPr>
              <a:t>0</a:t>
            </a:r>
            <a:r>
              <a:rPr lang="en-US" dirty="0"/>
              <a:t>,</a:t>
            </a:r>
            <a:r>
              <a:rPr lang="en-US" i="1" dirty="0"/>
              <a:t> </a:t>
            </a:r>
            <a:r>
              <a:rPr lang="en-US" dirty="0"/>
              <a:t>then</a:t>
            </a:r>
            <a:r>
              <a:rPr lang="en-US" i="1" dirty="0"/>
              <a:t> 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dirty="0"/>
              <a:t> is a </a:t>
            </a:r>
            <a:r>
              <a:rPr lang="en-US" i="1" dirty="0" err="1">
                <a:solidFill>
                  <a:schemeClr val="accent2"/>
                </a:solidFill>
              </a:rPr>
              <a:t>preimage</a:t>
            </a:r>
            <a:r>
              <a:rPr lang="en-US" dirty="0"/>
              <a:t> of </a:t>
            </a:r>
            <a:r>
              <a:rPr lang="en-US" i="1" dirty="0">
                <a:solidFill>
                  <a:srgbClr val="339933"/>
                </a:solidFill>
              </a:rPr>
              <a:t>h</a:t>
            </a:r>
            <a:r>
              <a:rPr lang="en-US" baseline="-25000" dirty="0">
                <a:solidFill>
                  <a:srgbClr val="339933"/>
                </a:solidFill>
              </a:rPr>
              <a:t>0</a:t>
            </a:r>
            <a:r>
              <a:rPr lang="en-US" dirty="0"/>
              <a:t> if</a:t>
            </a:r>
          </a:p>
          <a:p>
            <a:pPr>
              <a:buFontTx/>
              <a:buNone/>
            </a:pPr>
            <a:r>
              <a:rPr lang="en-US" i="1" dirty="0"/>
              <a:t>		</a:t>
            </a:r>
            <a:r>
              <a:rPr lang="en-US" i="1" dirty="0">
                <a:solidFill>
                  <a:srgbClr val="339933"/>
                </a:solidFill>
              </a:rPr>
              <a:t>h</a:t>
            </a:r>
            <a:r>
              <a:rPr lang="en-US" dirty="0">
                <a:solidFill>
                  <a:srgbClr val="339933"/>
                </a:solidFill>
              </a:rPr>
              <a:t>(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dirty="0">
                <a:solidFill>
                  <a:srgbClr val="339933"/>
                </a:solidFill>
              </a:rPr>
              <a:t>) = </a:t>
            </a:r>
            <a:r>
              <a:rPr lang="en-US" i="1" dirty="0">
                <a:solidFill>
                  <a:srgbClr val="339933"/>
                </a:solidFill>
              </a:rPr>
              <a:t>h</a:t>
            </a:r>
            <a:r>
              <a:rPr lang="en-US" baseline="-25000" dirty="0">
                <a:solidFill>
                  <a:srgbClr val="339933"/>
                </a:solidFill>
              </a:rPr>
              <a:t>0</a:t>
            </a:r>
          </a:p>
        </p:txBody>
      </p:sp>
      <p:pic>
        <p:nvPicPr>
          <p:cNvPr id="96260" name="Picture 4" descr="bitst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2838" y="2276475"/>
            <a:ext cx="3167062" cy="754063"/>
          </a:xfrm>
          <a:prstGeom prst="rect">
            <a:avLst/>
          </a:prstGeom>
          <a:noFill/>
        </p:spPr>
      </p:pic>
      <p:pic>
        <p:nvPicPr>
          <p:cNvPr id="96261" name="Picture 5" descr="has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48463" y="5588000"/>
            <a:ext cx="1711325" cy="258763"/>
          </a:xfrm>
          <a:prstGeom prst="rect">
            <a:avLst/>
          </a:prstGeom>
          <a:noFill/>
        </p:spPr>
      </p:pic>
      <p:pic>
        <p:nvPicPr>
          <p:cNvPr id="96262" name="Picture 6" descr="hashfu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3543300"/>
            <a:ext cx="3095625" cy="1060450"/>
          </a:xfrm>
          <a:prstGeom prst="rect">
            <a:avLst/>
          </a:prstGeom>
          <a:noFill/>
        </p:spPr>
      </p:pic>
      <p:sp>
        <p:nvSpPr>
          <p:cNvPr id="96263" name="Text Box 7"/>
          <p:cNvSpPr txBox="1">
            <a:spLocks noChangeArrowheads="1"/>
          </p:cNvSpPr>
          <p:nvPr/>
        </p:nvSpPr>
        <p:spPr bwMode="auto">
          <a:xfrm>
            <a:off x="5388138" y="5116512"/>
            <a:ext cx="790575" cy="1006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dirty="0">
                <a:solidFill>
                  <a:srgbClr val="FF3300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96264" name="Line 8"/>
          <p:cNvSpPr>
            <a:spLocks noChangeShapeType="1"/>
          </p:cNvSpPr>
          <p:nvPr/>
        </p:nvSpPr>
        <p:spPr bwMode="auto">
          <a:xfrm flipH="1">
            <a:off x="7596188" y="4478338"/>
            <a:ext cx="17462" cy="1109662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265" name="Line 9"/>
          <p:cNvSpPr>
            <a:spLocks noChangeShapeType="1"/>
          </p:cNvSpPr>
          <p:nvPr/>
        </p:nvSpPr>
        <p:spPr bwMode="auto">
          <a:xfrm flipH="1">
            <a:off x="5237163" y="2967038"/>
            <a:ext cx="0" cy="720725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Arc 12"/>
          <p:cNvSpPr/>
          <p:nvPr/>
        </p:nvSpPr>
        <p:spPr>
          <a:xfrm rot="10800000">
            <a:off x="4346575" y="680239"/>
            <a:ext cx="4156074" cy="5012233"/>
          </a:xfrm>
          <a:prstGeom prst="arc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pPr eaLnBrk="0" hangingPunct="0"/>
            <a:endParaRPr lang="de-DE" sz="2400">
              <a:latin typeface="Times" pitchFamily="18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5576" y="3933056"/>
            <a:ext cx="349098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de-DE" sz="2200" b="1" dirty="0" smtClean="0">
                <a:solidFill>
                  <a:srgbClr val="101073"/>
                </a:solidFill>
                <a:latin typeface="Arial" charset="0"/>
                <a:cs typeface="+mn-cs"/>
              </a:rPr>
              <a:t>Note:</a:t>
            </a:r>
          </a:p>
          <a:p>
            <a:pPr eaLnBrk="1" hangingPunct="1"/>
            <a:r>
              <a:rPr lang="en-US" sz="2200" b="1" i="1" dirty="0" smtClean="0">
                <a:solidFill>
                  <a:srgbClr val="339933"/>
                </a:solidFill>
                <a:latin typeface="Arial" charset="0"/>
                <a:cs typeface="+mn-cs"/>
              </a:rPr>
              <a:t>h</a:t>
            </a:r>
            <a:r>
              <a:rPr lang="en-US" sz="2200" b="1" baseline="-25000" dirty="0" smtClean="0">
                <a:solidFill>
                  <a:srgbClr val="339933"/>
                </a:solidFill>
                <a:latin typeface="Arial" charset="0"/>
                <a:cs typeface="+mn-cs"/>
              </a:rPr>
              <a:t>0 </a:t>
            </a:r>
            <a:r>
              <a:rPr lang="en-US" sz="2200" b="1" dirty="0" smtClean="0">
                <a:solidFill>
                  <a:srgbClr val="101073"/>
                </a:solidFill>
                <a:latin typeface="Arial" charset="0"/>
                <a:cs typeface="+mn-cs"/>
              </a:rPr>
              <a:t>might have many </a:t>
            </a:r>
            <a:r>
              <a:rPr lang="en-US" sz="2200" b="1" dirty="0" err="1" smtClean="0">
                <a:solidFill>
                  <a:srgbClr val="101073"/>
                </a:solidFill>
                <a:latin typeface="Arial" charset="0"/>
                <a:cs typeface="+mn-cs"/>
              </a:rPr>
              <a:t>preimages</a:t>
            </a:r>
            <a:r>
              <a:rPr lang="en-US" sz="2200" b="1" dirty="0" smtClean="0">
                <a:solidFill>
                  <a:srgbClr val="101073"/>
                </a:solidFill>
                <a:latin typeface="Arial" charset="0"/>
                <a:cs typeface="+mn-cs"/>
              </a:rPr>
              <a:t>!</a:t>
            </a:r>
            <a:r>
              <a:rPr lang="en-US" sz="2200" b="1" i="1" dirty="0" smtClean="0">
                <a:solidFill>
                  <a:srgbClr val="101073"/>
                </a:solidFill>
                <a:latin typeface="Arial" charset="0"/>
                <a:cs typeface="+mn-cs"/>
              </a:rPr>
              <a:t> </a:t>
            </a:r>
            <a:endParaRPr lang="en-US" sz="2200" b="1" baseline="-25000" dirty="0">
              <a:solidFill>
                <a:srgbClr val="339933"/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12620-85FD-49EF-98D6-7D61EFEA73B2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second preimage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given</a:t>
            </a:r>
            <a:r>
              <a:rPr lang="en-US" i="1"/>
              <a:t> </a:t>
            </a:r>
            <a:r>
              <a:rPr lang="en-US" i="1">
                <a:solidFill>
                  <a:srgbClr val="339933"/>
                </a:solidFill>
              </a:rPr>
              <a:t>m</a:t>
            </a:r>
            <a:r>
              <a:rPr lang="en-US" baseline="-25000">
                <a:solidFill>
                  <a:srgbClr val="339933"/>
                </a:solidFill>
              </a:rPr>
              <a:t>0</a:t>
            </a:r>
            <a:r>
              <a:rPr lang="en-US"/>
              <a:t>,</a:t>
            </a:r>
            <a:r>
              <a:rPr lang="en-US" i="1"/>
              <a:t> </a:t>
            </a:r>
            <a:r>
              <a:rPr lang="en-US"/>
              <a:t>then</a:t>
            </a:r>
            <a:r>
              <a:rPr lang="en-US" i="1"/>
              <a:t> </a:t>
            </a:r>
            <a:r>
              <a:rPr lang="en-US" i="1">
                <a:solidFill>
                  <a:srgbClr val="339933"/>
                </a:solidFill>
              </a:rPr>
              <a:t>m</a:t>
            </a:r>
            <a:r>
              <a:rPr lang="en-US"/>
              <a:t> is a </a:t>
            </a:r>
            <a:r>
              <a:rPr lang="en-US" i="1">
                <a:solidFill>
                  <a:schemeClr val="accent2"/>
                </a:solidFill>
              </a:rPr>
              <a:t>second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en-US" i="1">
                <a:solidFill>
                  <a:schemeClr val="accent2"/>
                </a:solidFill>
              </a:rPr>
              <a:t>preimage</a:t>
            </a:r>
            <a:r>
              <a:rPr lang="en-US"/>
              <a:t> of </a:t>
            </a:r>
            <a:r>
              <a:rPr lang="en-US" i="1">
                <a:solidFill>
                  <a:srgbClr val="339933"/>
                </a:solidFill>
              </a:rPr>
              <a:t>m</a:t>
            </a:r>
            <a:r>
              <a:rPr lang="en-US" baseline="-25000">
                <a:solidFill>
                  <a:srgbClr val="339933"/>
                </a:solidFill>
              </a:rPr>
              <a:t>0</a:t>
            </a:r>
            <a:r>
              <a:rPr lang="en-US"/>
              <a:t> if</a:t>
            </a:r>
          </a:p>
          <a:p>
            <a:pPr>
              <a:buFontTx/>
              <a:buNone/>
            </a:pPr>
            <a:r>
              <a:rPr lang="en-US" i="1"/>
              <a:t>		</a:t>
            </a:r>
            <a:r>
              <a:rPr lang="en-US" i="1">
                <a:solidFill>
                  <a:srgbClr val="339933"/>
                </a:solidFill>
              </a:rPr>
              <a:t>h</a:t>
            </a:r>
            <a:r>
              <a:rPr lang="en-US">
                <a:solidFill>
                  <a:srgbClr val="339933"/>
                </a:solidFill>
              </a:rPr>
              <a:t>(</a:t>
            </a:r>
            <a:r>
              <a:rPr lang="en-US" i="1">
                <a:solidFill>
                  <a:srgbClr val="339933"/>
                </a:solidFill>
              </a:rPr>
              <a:t>m</a:t>
            </a:r>
            <a:r>
              <a:rPr lang="en-US">
                <a:solidFill>
                  <a:srgbClr val="339933"/>
                </a:solidFill>
              </a:rPr>
              <a:t>) = </a:t>
            </a:r>
            <a:r>
              <a:rPr lang="en-US" i="1">
                <a:solidFill>
                  <a:srgbClr val="339933"/>
                </a:solidFill>
              </a:rPr>
              <a:t>h</a:t>
            </a:r>
            <a:r>
              <a:rPr lang="en-US">
                <a:solidFill>
                  <a:srgbClr val="339933"/>
                </a:solidFill>
              </a:rPr>
              <a:t>(</a:t>
            </a:r>
            <a:r>
              <a:rPr lang="en-US" i="1">
                <a:solidFill>
                  <a:srgbClr val="339933"/>
                </a:solidFill>
              </a:rPr>
              <a:t>m</a:t>
            </a:r>
            <a:r>
              <a:rPr lang="en-US" baseline="-25000">
                <a:solidFill>
                  <a:srgbClr val="339933"/>
                </a:solidFill>
              </a:rPr>
              <a:t>0 </a:t>
            </a:r>
            <a:r>
              <a:rPr lang="en-US">
                <a:solidFill>
                  <a:srgbClr val="339933"/>
                </a:solidFill>
              </a:rPr>
              <a:t>)</a:t>
            </a:r>
            <a:r>
              <a:rPr lang="en-US"/>
              <a:t>  while  </a:t>
            </a:r>
            <a:r>
              <a:rPr lang="en-US" i="1">
                <a:solidFill>
                  <a:srgbClr val="339933"/>
                </a:solidFill>
              </a:rPr>
              <a:t>m</a:t>
            </a:r>
            <a:r>
              <a:rPr lang="en-US">
                <a:solidFill>
                  <a:srgbClr val="339933"/>
                </a:solidFill>
              </a:rPr>
              <a:t> </a:t>
            </a:r>
            <a:r>
              <a:rPr lang="en-US">
                <a:solidFill>
                  <a:srgbClr val="339933"/>
                </a:solidFill>
                <a:cs typeface="Arial" pitchFamily="34" charset="0"/>
              </a:rPr>
              <a:t>≠</a:t>
            </a:r>
            <a:r>
              <a:rPr lang="en-US">
                <a:solidFill>
                  <a:srgbClr val="339933"/>
                </a:solidFill>
              </a:rPr>
              <a:t> </a:t>
            </a:r>
            <a:r>
              <a:rPr lang="en-US" i="1">
                <a:solidFill>
                  <a:srgbClr val="339933"/>
                </a:solidFill>
              </a:rPr>
              <a:t>m</a:t>
            </a:r>
            <a:r>
              <a:rPr lang="en-US" baseline="-25000">
                <a:solidFill>
                  <a:srgbClr val="339933"/>
                </a:solidFill>
              </a:rPr>
              <a:t>0</a:t>
            </a:r>
          </a:p>
          <a:p>
            <a:pPr>
              <a:buFontTx/>
              <a:buNone/>
            </a:pPr>
            <a:endParaRPr lang="en-US" baseline="-25000"/>
          </a:p>
        </p:txBody>
      </p:sp>
      <p:pic>
        <p:nvPicPr>
          <p:cNvPr id="97284" name="Picture 4" descr="bitst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5" y="2636838"/>
            <a:ext cx="3167063" cy="754062"/>
          </a:xfrm>
          <a:prstGeom prst="rect">
            <a:avLst/>
          </a:prstGeom>
          <a:noFill/>
        </p:spPr>
      </p:pic>
      <p:pic>
        <p:nvPicPr>
          <p:cNvPr id="97285" name="Picture 5" descr="has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00" y="5689600"/>
            <a:ext cx="1711325" cy="258763"/>
          </a:xfrm>
          <a:prstGeom prst="rect">
            <a:avLst/>
          </a:prstGeom>
          <a:noFill/>
        </p:spPr>
      </p:pic>
      <p:pic>
        <p:nvPicPr>
          <p:cNvPr id="97286" name="Picture 6" descr="hashfu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8525" y="4005263"/>
            <a:ext cx="3095625" cy="1060450"/>
          </a:xfrm>
          <a:prstGeom prst="rect">
            <a:avLst/>
          </a:prstGeom>
          <a:noFill/>
        </p:spPr>
      </p:pic>
      <p:sp>
        <p:nvSpPr>
          <p:cNvPr id="97287" name="Line 7"/>
          <p:cNvSpPr>
            <a:spLocks noChangeShapeType="1"/>
          </p:cNvSpPr>
          <p:nvPr/>
        </p:nvSpPr>
        <p:spPr bwMode="auto">
          <a:xfrm>
            <a:off x="3635375" y="4940300"/>
            <a:ext cx="0" cy="792163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288" name="Line 8"/>
          <p:cNvSpPr>
            <a:spLocks noChangeShapeType="1"/>
          </p:cNvSpPr>
          <p:nvPr/>
        </p:nvSpPr>
        <p:spPr bwMode="auto">
          <a:xfrm flipH="1">
            <a:off x="1258888" y="3355975"/>
            <a:ext cx="0" cy="792163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97289" name="Picture 9" descr="hashfu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9338" y="4003675"/>
            <a:ext cx="3095625" cy="1060450"/>
          </a:xfrm>
          <a:prstGeom prst="rect">
            <a:avLst/>
          </a:prstGeom>
          <a:noFill/>
        </p:spPr>
      </p:pic>
      <p:pic>
        <p:nvPicPr>
          <p:cNvPr id="97290" name="Picture 10" descr="bitstr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2636838"/>
            <a:ext cx="3155950" cy="773112"/>
          </a:xfrm>
          <a:prstGeom prst="rect">
            <a:avLst/>
          </a:prstGeom>
          <a:noFill/>
        </p:spPr>
      </p:pic>
      <p:sp>
        <p:nvSpPr>
          <p:cNvPr id="97291" name="Text Box 11"/>
          <p:cNvSpPr txBox="1">
            <a:spLocks noChangeArrowheads="1"/>
          </p:cNvSpPr>
          <p:nvPr/>
        </p:nvSpPr>
        <p:spPr bwMode="auto">
          <a:xfrm>
            <a:off x="5219700" y="5086350"/>
            <a:ext cx="936625" cy="1006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>
                <a:solidFill>
                  <a:srgbClr val="FF3300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97292" name="Text Box 12"/>
          <p:cNvSpPr txBox="1">
            <a:spLocks noChangeArrowheads="1"/>
          </p:cNvSpPr>
          <p:nvPr/>
        </p:nvSpPr>
        <p:spPr bwMode="auto">
          <a:xfrm>
            <a:off x="4932363" y="2211388"/>
            <a:ext cx="792162" cy="14335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800">
                <a:solidFill>
                  <a:srgbClr val="FF3300"/>
                </a:solidFill>
                <a:latin typeface="Comic Sans MS" pitchFamily="66" charset="0"/>
              </a:rPr>
              <a:t>?</a:t>
            </a:r>
          </a:p>
        </p:txBody>
      </p:sp>
      <p:sp>
        <p:nvSpPr>
          <p:cNvPr id="97293" name="Line 13"/>
          <p:cNvSpPr>
            <a:spLocks noChangeShapeType="1"/>
          </p:cNvSpPr>
          <p:nvPr/>
        </p:nvSpPr>
        <p:spPr bwMode="auto">
          <a:xfrm flipH="1">
            <a:off x="5219700" y="3355975"/>
            <a:ext cx="0" cy="792163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294" name="Line 14"/>
          <p:cNvSpPr>
            <a:spLocks noChangeShapeType="1"/>
          </p:cNvSpPr>
          <p:nvPr/>
        </p:nvSpPr>
        <p:spPr bwMode="auto">
          <a:xfrm flipH="1">
            <a:off x="5724525" y="4940300"/>
            <a:ext cx="1871663" cy="6477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none" w="med" len="lg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6AD7F-B9E1-42C9-B0E7-8F845BAE635D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7416800" cy="974725"/>
          </a:xfrm>
        </p:spPr>
        <p:txBody>
          <a:bodyPr/>
          <a:lstStyle/>
          <a:p>
            <a:r>
              <a:rPr lang="en-US" dirty="0"/>
              <a:t>cryptographic hash function requirements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>
                <a:solidFill>
                  <a:schemeClr val="accent2"/>
                </a:solidFill>
              </a:rPr>
              <a:t>collision resistance</a:t>
            </a:r>
            <a:r>
              <a:rPr lang="en-US" dirty="0"/>
              <a:t>: it should be computationally infeasible to find a collision 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baseline="-25000" dirty="0">
                <a:solidFill>
                  <a:srgbClr val="339933"/>
                </a:solidFill>
              </a:rPr>
              <a:t>1</a:t>
            </a:r>
            <a:r>
              <a:rPr lang="en-US" dirty="0">
                <a:solidFill>
                  <a:srgbClr val="006666"/>
                </a:solidFill>
              </a:rPr>
              <a:t>,</a:t>
            </a:r>
            <a:r>
              <a:rPr lang="en-US" dirty="0"/>
              <a:t> 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baseline="-25000" dirty="0">
                <a:solidFill>
                  <a:srgbClr val="339933"/>
                </a:solidFill>
              </a:rPr>
              <a:t>2</a:t>
            </a:r>
            <a:r>
              <a:rPr lang="en-US" dirty="0"/>
              <a:t> for </a:t>
            </a:r>
            <a:r>
              <a:rPr lang="en-US" i="1" dirty="0">
                <a:solidFill>
                  <a:srgbClr val="339933"/>
                </a:solidFill>
              </a:rPr>
              <a:t>h</a:t>
            </a:r>
          </a:p>
          <a:p>
            <a:pPr lvl="1">
              <a:spcBef>
                <a:spcPct val="0"/>
              </a:spcBef>
            </a:pPr>
            <a:r>
              <a:rPr lang="en-US" dirty="0"/>
              <a:t>i.e. </a:t>
            </a:r>
            <a:r>
              <a:rPr lang="en-US" i="1" dirty="0">
                <a:solidFill>
                  <a:srgbClr val="339933"/>
                </a:solidFill>
              </a:rPr>
              <a:t>h</a:t>
            </a:r>
            <a:r>
              <a:rPr lang="en-US" dirty="0">
                <a:solidFill>
                  <a:srgbClr val="339933"/>
                </a:solidFill>
              </a:rPr>
              <a:t>(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baseline="-25000" dirty="0">
                <a:solidFill>
                  <a:srgbClr val="339933"/>
                </a:solidFill>
              </a:rPr>
              <a:t>1</a:t>
            </a:r>
            <a:r>
              <a:rPr lang="en-US" dirty="0">
                <a:solidFill>
                  <a:srgbClr val="339933"/>
                </a:solidFill>
              </a:rPr>
              <a:t>) = </a:t>
            </a:r>
            <a:r>
              <a:rPr lang="en-US" i="1" dirty="0">
                <a:solidFill>
                  <a:srgbClr val="339933"/>
                </a:solidFill>
              </a:rPr>
              <a:t>h</a:t>
            </a:r>
            <a:r>
              <a:rPr lang="en-US" dirty="0">
                <a:solidFill>
                  <a:srgbClr val="339933"/>
                </a:solidFill>
              </a:rPr>
              <a:t>(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baseline="-25000" dirty="0">
                <a:solidFill>
                  <a:srgbClr val="339933"/>
                </a:solidFill>
              </a:rPr>
              <a:t>2</a:t>
            </a:r>
            <a:r>
              <a:rPr lang="en-US" dirty="0">
                <a:solidFill>
                  <a:srgbClr val="339933"/>
                </a:solidFill>
              </a:rPr>
              <a:t>) </a:t>
            </a:r>
            <a:endParaRPr lang="en-US" dirty="0"/>
          </a:p>
          <a:p>
            <a:pPr>
              <a:spcBef>
                <a:spcPct val="0"/>
              </a:spcBef>
            </a:pPr>
            <a:r>
              <a:rPr lang="en-US" i="1" dirty="0" err="1">
                <a:solidFill>
                  <a:schemeClr val="accent2"/>
                </a:solidFill>
              </a:rPr>
              <a:t>preimage</a:t>
            </a:r>
            <a:r>
              <a:rPr lang="en-US" i="1" dirty="0">
                <a:solidFill>
                  <a:schemeClr val="accent2"/>
                </a:solidFill>
              </a:rPr>
              <a:t> resistance</a:t>
            </a:r>
            <a:r>
              <a:rPr lang="en-US" dirty="0"/>
              <a:t>: given </a:t>
            </a:r>
            <a:r>
              <a:rPr lang="en-US" i="1" dirty="0">
                <a:solidFill>
                  <a:srgbClr val="339933"/>
                </a:solidFill>
              </a:rPr>
              <a:t>h</a:t>
            </a:r>
            <a:r>
              <a:rPr lang="en-US" baseline="-25000" dirty="0">
                <a:solidFill>
                  <a:srgbClr val="339933"/>
                </a:solidFill>
              </a:rPr>
              <a:t>0</a:t>
            </a:r>
            <a:r>
              <a:rPr lang="en-US" dirty="0"/>
              <a:t> it should be computationally infeasible to find a </a:t>
            </a:r>
            <a:r>
              <a:rPr lang="en-US" dirty="0" err="1"/>
              <a:t>preimage</a:t>
            </a:r>
            <a:r>
              <a:rPr lang="en-US" dirty="0"/>
              <a:t> 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dirty="0"/>
              <a:t> for </a:t>
            </a:r>
            <a:r>
              <a:rPr lang="en-US" i="1" dirty="0">
                <a:solidFill>
                  <a:srgbClr val="339933"/>
                </a:solidFill>
              </a:rPr>
              <a:t>h</a:t>
            </a:r>
            <a:r>
              <a:rPr lang="en-US" baseline="-25000" dirty="0">
                <a:solidFill>
                  <a:srgbClr val="339933"/>
                </a:solidFill>
              </a:rPr>
              <a:t>0</a:t>
            </a:r>
            <a:r>
              <a:rPr lang="en-US" baseline="-25000" dirty="0"/>
              <a:t> </a:t>
            </a:r>
            <a:r>
              <a:rPr lang="en-US" dirty="0"/>
              <a:t>under </a:t>
            </a:r>
            <a:r>
              <a:rPr lang="en-US" i="1" dirty="0">
                <a:solidFill>
                  <a:srgbClr val="339933"/>
                </a:solidFill>
              </a:rPr>
              <a:t>h</a:t>
            </a:r>
          </a:p>
          <a:p>
            <a:pPr lvl="1">
              <a:spcBef>
                <a:spcPct val="0"/>
              </a:spcBef>
            </a:pPr>
            <a:r>
              <a:rPr lang="en-US" dirty="0"/>
              <a:t>i.e. </a:t>
            </a:r>
            <a:r>
              <a:rPr lang="en-US" i="1" dirty="0">
                <a:solidFill>
                  <a:srgbClr val="339933"/>
                </a:solidFill>
              </a:rPr>
              <a:t>h</a:t>
            </a:r>
            <a:r>
              <a:rPr lang="en-US" dirty="0">
                <a:solidFill>
                  <a:srgbClr val="339933"/>
                </a:solidFill>
              </a:rPr>
              <a:t>(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dirty="0">
                <a:solidFill>
                  <a:srgbClr val="339933"/>
                </a:solidFill>
              </a:rPr>
              <a:t>) = </a:t>
            </a:r>
            <a:r>
              <a:rPr lang="en-US" i="1" dirty="0">
                <a:solidFill>
                  <a:srgbClr val="339933"/>
                </a:solidFill>
              </a:rPr>
              <a:t>h</a:t>
            </a:r>
            <a:r>
              <a:rPr lang="en-US" baseline="-25000" dirty="0">
                <a:solidFill>
                  <a:srgbClr val="339933"/>
                </a:solidFill>
              </a:rPr>
              <a:t>0</a:t>
            </a:r>
            <a:r>
              <a:rPr lang="en-US" dirty="0">
                <a:solidFill>
                  <a:srgbClr val="339933"/>
                </a:solidFill>
              </a:rPr>
              <a:t> </a:t>
            </a:r>
            <a:endParaRPr lang="en-US" dirty="0"/>
          </a:p>
          <a:p>
            <a:r>
              <a:rPr lang="en-US" i="1" dirty="0">
                <a:solidFill>
                  <a:schemeClr val="accent2"/>
                </a:solidFill>
              </a:rPr>
              <a:t>second preimage </a:t>
            </a:r>
            <a:r>
              <a:rPr lang="en-US" i="1" dirty="0" smtClean="0">
                <a:solidFill>
                  <a:schemeClr val="accent2"/>
                </a:solidFill>
              </a:rPr>
              <a:t>resistance</a:t>
            </a:r>
            <a:r>
              <a:rPr lang="en-US" dirty="0" smtClean="0"/>
              <a:t>: </a:t>
            </a:r>
            <a:r>
              <a:rPr lang="en-US" dirty="0"/>
              <a:t>given 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baseline="-25000" dirty="0">
                <a:solidFill>
                  <a:srgbClr val="339933"/>
                </a:solidFill>
              </a:rPr>
              <a:t>0</a:t>
            </a:r>
            <a:r>
              <a:rPr lang="en-US" dirty="0"/>
              <a:t> it should be computationally infeasible to find a </a:t>
            </a:r>
            <a:r>
              <a:rPr lang="en-US" dirty="0" smtClean="0"/>
              <a:t>colliding 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dirty="0"/>
              <a:t> for 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baseline="-25000" dirty="0">
                <a:solidFill>
                  <a:srgbClr val="339933"/>
                </a:solidFill>
              </a:rPr>
              <a:t>0</a:t>
            </a:r>
            <a:r>
              <a:rPr lang="en-US" baseline="-25000" dirty="0"/>
              <a:t> </a:t>
            </a:r>
            <a:r>
              <a:rPr lang="en-US" dirty="0"/>
              <a:t>under </a:t>
            </a:r>
            <a:r>
              <a:rPr lang="en-US" i="1" dirty="0">
                <a:solidFill>
                  <a:srgbClr val="339933"/>
                </a:solidFill>
              </a:rPr>
              <a:t>h</a:t>
            </a:r>
          </a:p>
          <a:p>
            <a:pPr lvl="1">
              <a:spcBef>
                <a:spcPct val="0"/>
              </a:spcBef>
            </a:pPr>
            <a:r>
              <a:rPr lang="en-US" dirty="0"/>
              <a:t>i.e. </a:t>
            </a:r>
            <a:r>
              <a:rPr lang="en-US" i="1" dirty="0">
                <a:solidFill>
                  <a:srgbClr val="339933"/>
                </a:solidFill>
              </a:rPr>
              <a:t>h</a:t>
            </a:r>
            <a:r>
              <a:rPr lang="en-US" dirty="0">
                <a:solidFill>
                  <a:srgbClr val="339933"/>
                </a:solidFill>
              </a:rPr>
              <a:t>(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dirty="0">
                <a:solidFill>
                  <a:srgbClr val="339933"/>
                </a:solidFill>
              </a:rPr>
              <a:t>) = </a:t>
            </a:r>
            <a:r>
              <a:rPr lang="en-US" i="1" dirty="0">
                <a:solidFill>
                  <a:srgbClr val="339933"/>
                </a:solidFill>
              </a:rPr>
              <a:t>h</a:t>
            </a:r>
            <a:r>
              <a:rPr lang="en-US" dirty="0">
                <a:solidFill>
                  <a:srgbClr val="339933"/>
                </a:solidFill>
              </a:rPr>
              <a:t>(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baseline="-25000" dirty="0">
                <a:solidFill>
                  <a:srgbClr val="339933"/>
                </a:solidFill>
              </a:rPr>
              <a:t>0</a:t>
            </a:r>
            <a:r>
              <a:rPr lang="en-US" dirty="0">
                <a:solidFill>
                  <a:srgbClr val="339933"/>
                </a:solidFill>
              </a:rPr>
              <a:t>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5AFE8-8CCF-4100-BF57-7B7084B3C8AA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</a:t>
            </a:r>
            <a:r>
              <a:rPr lang="en-US" dirty="0" smtClean="0"/>
              <a:t>ther terminology (don’t use)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>
                <a:solidFill>
                  <a:schemeClr val="accent2"/>
                </a:solidFill>
              </a:rPr>
              <a:t>one-way</a:t>
            </a:r>
            <a:r>
              <a:rPr lang="en-US" dirty="0"/>
              <a:t> </a:t>
            </a:r>
            <a:r>
              <a:rPr lang="en-US" dirty="0" smtClean="0"/>
              <a:t>function = preimage resistant</a:t>
            </a:r>
            <a:endParaRPr lang="en-US" dirty="0"/>
          </a:p>
          <a:p>
            <a:r>
              <a:rPr lang="en-US" i="1" dirty="0">
                <a:solidFill>
                  <a:schemeClr val="accent2"/>
                </a:solidFill>
              </a:rPr>
              <a:t>weak collision resistant</a:t>
            </a:r>
            <a:r>
              <a:rPr lang="en-US" dirty="0"/>
              <a:t> = second </a:t>
            </a:r>
            <a:r>
              <a:rPr lang="en-US" dirty="0" err="1"/>
              <a:t>preimage</a:t>
            </a:r>
            <a:r>
              <a:rPr lang="en-US" dirty="0"/>
              <a:t> resistant</a:t>
            </a:r>
          </a:p>
          <a:p>
            <a:r>
              <a:rPr lang="en-US" i="1" dirty="0">
                <a:solidFill>
                  <a:schemeClr val="accent2"/>
                </a:solidFill>
              </a:rPr>
              <a:t>strong </a:t>
            </a:r>
            <a:r>
              <a:rPr lang="en-US" i="1" dirty="0" err="1">
                <a:solidFill>
                  <a:schemeClr val="accent2"/>
                </a:solidFill>
              </a:rPr>
              <a:t>collison</a:t>
            </a:r>
            <a:r>
              <a:rPr lang="en-US" i="1" dirty="0">
                <a:solidFill>
                  <a:schemeClr val="accent2"/>
                </a:solidFill>
              </a:rPr>
              <a:t> resistant</a:t>
            </a:r>
            <a:r>
              <a:rPr lang="en-US" dirty="0"/>
              <a:t> = collision resistant</a:t>
            </a:r>
          </a:p>
          <a:p>
            <a:r>
              <a:rPr lang="en-US" dirty="0">
                <a:solidFill>
                  <a:schemeClr val="accent2"/>
                </a:solidFill>
              </a:rPr>
              <a:t>OWHF</a:t>
            </a:r>
            <a:r>
              <a:rPr lang="en-US" dirty="0"/>
              <a:t> – one-way hash function</a:t>
            </a:r>
          </a:p>
          <a:p>
            <a:pPr lvl="1"/>
            <a:r>
              <a:rPr lang="en-US" dirty="0" smtClean="0"/>
              <a:t>preimage resistant</a:t>
            </a:r>
            <a:endParaRPr lang="en-US" dirty="0"/>
          </a:p>
          <a:p>
            <a:r>
              <a:rPr lang="en-US" dirty="0">
                <a:solidFill>
                  <a:schemeClr val="accent2"/>
                </a:solidFill>
              </a:rPr>
              <a:t>CRHF</a:t>
            </a:r>
            <a:r>
              <a:rPr lang="en-US" dirty="0"/>
              <a:t> – collision resistant hash function</a:t>
            </a:r>
          </a:p>
          <a:p>
            <a:pPr lvl="1"/>
            <a:r>
              <a:rPr lang="en-US" dirty="0"/>
              <a:t>second preimage resistant and </a:t>
            </a:r>
            <a:r>
              <a:rPr lang="en-US" dirty="0" smtClean="0"/>
              <a:t>collision resistant</a:t>
            </a:r>
          </a:p>
          <a:p>
            <a:pPr lvl="1"/>
            <a:endParaRPr lang="de-DE" dirty="0"/>
          </a:p>
          <a:p>
            <a:pPr lvl="1"/>
            <a:endParaRPr lang="de-DE" dirty="0"/>
          </a:p>
          <a:p>
            <a:pPr marL="0" indent="0">
              <a:buNone/>
            </a:pPr>
            <a:r>
              <a:rPr lang="de-DE" dirty="0" smtClean="0"/>
              <a:t>Don‘t use these. Be more specific!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9862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Formal treatment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de-DE" dirty="0"/>
                  <a:t>Efficient Algorithm </a:t>
                </a:r>
              </a:p>
              <a:p>
                <a:pPr lvl="1"/>
                <a:r>
                  <a:rPr lang="de-DE" dirty="0"/>
                  <a:t>Runs in </a:t>
                </a:r>
                <a:r>
                  <a:rPr lang="de-DE" dirty="0">
                    <a:solidFill>
                      <a:schemeClr val="accent2"/>
                    </a:solidFill>
                  </a:rPr>
                  <a:t>polynomial time</a:t>
                </a:r>
                <a:r>
                  <a:rPr lang="de-DE" dirty="0"/>
                  <a:t>, </a:t>
                </a:r>
                <a:br>
                  <a:rPr lang="de-DE" dirty="0"/>
                </a:br>
                <a:r>
                  <a:rPr lang="de-DE" dirty="0"/>
                  <a:t>i.e. for input of length </a:t>
                </a:r>
                <a:r>
                  <a:rPr lang="de-DE" dirty="0">
                    <a:solidFill>
                      <a:srgbClr val="00B050"/>
                    </a:solidFill>
                  </a:rPr>
                  <a:t>n</a:t>
                </a:r>
                <a:r>
                  <a:rPr lang="de-DE" dirty="0"/>
                  <a:t>, </a:t>
                </a:r>
                <a:r>
                  <a:rPr lang="de-DE" dirty="0" smtClean="0">
                    <a:solidFill>
                      <a:srgbClr val="00B050"/>
                    </a:solidFill>
                  </a:rPr>
                  <a:t>t</a:t>
                </a:r>
                <a:r>
                  <a:rPr lang="de-DE" baseline="-25000" dirty="0" smtClean="0">
                    <a:solidFill>
                      <a:srgbClr val="00B050"/>
                    </a:solidFill>
                  </a:rPr>
                  <a:t>A </a:t>
                </a:r>
                <a:r>
                  <a:rPr lang="de-DE" dirty="0" smtClean="0">
                    <a:solidFill>
                      <a:srgbClr val="00B050"/>
                    </a:solidFill>
                  </a:rPr>
                  <a:t>≤ n</a:t>
                </a:r>
                <a:r>
                  <a:rPr lang="de-DE" baseline="30000" dirty="0" smtClean="0">
                    <a:solidFill>
                      <a:srgbClr val="00B050"/>
                    </a:solidFill>
                  </a:rPr>
                  <a:t>k </a:t>
                </a:r>
                <a:r>
                  <a:rPr lang="de-DE" dirty="0" smtClean="0">
                    <a:solidFill>
                      <a:srgbClr val="00B050"/>
                    </a:solidFill>
                  </a:rPr>
                  <a:t>= poly(n</a:t>
                </a:r>
                <a:r>
                  <a:rPr lang="de-DE" dirty="0">
                    <a:solidFill>
                      <a:srgbClr val="00B050"/>
                    </a:solidFill>
                  </a:rPr>
                  <a:t>)</a:t>
                </a:r>
                <a:r>
                  <a:rPr lang="de-DE" dirty="0"/>
                  <a:t> for some </a:t>
                </a:r>
                <a:r>
                  <a:rPr lang="de-DE" dirty="0">
                    <a:solidFill>
                      <a:schemeClr val="accent2"/>
                    </a:solidFill>
                  </a:rPr>
                  <a:t>constant</a:t>
                </a:r>
                <a:r>
                  <a:rPr lang="de-DE" dirty="0"/>
                  <a:t> </a:t>
                </a:r>
                <a:r>
                  <a:rPr lang="de-DE" dirty="0">
                    <a:solidFill>
                      <a:srgbClr val="00B050"/>
                    </a:solidFill>
                  </a:rPr>
                  <a:t>k</a:t>
                </a:r>
                <a:r>
                  <a:rPr lang="de-DE" dirty="0"/>
                  <a:t> </a:t>
                </a:r>
              </a:p>
              <a:p>
                <a:r>
                  <a:rPr lang="de-DE" dirty="0"/>
                  <a:t>Probabilistic Polynomial Time (PPT) Algorithm:</a:t>
                </a:r>
              </a:p>
              <a:p>
                <a:pPr lvl="1"/>
                <a:r>
                  <a:rPr lang="de-DE" dirty="0">
                    <a:solidFill>
                      <a:srgbClr val="0070C0"/>
                    </a:solidFill>
                  </a:rPr>
                  <a:t>Randomized</a:t>
                </a:r>
                <a:r>
                  <a:rPr lang="de-DE" dirty="0"/>
                  <a:t> Algorithm</a:t>
                </a:r>
              </a:p>
              <a:p>
                <a:pPr lvl="1"/>
                <a:r>
                  <a:rPr lang="de-DE" dirty="0"/>
                  <a:t>Runs in </a:t>
                </a:r>
                <a:r>
                  <a:rPr lang="de-DE" dirty="0">
                    <a:solidFill>
                      <a:srgbClr val="0070C0"/>
                    </a:solidFill>
                  </a:rPr>
                  <a:t>polynomial time</a:t>
                </a:r>
              </a:p>
              <a:p>
                <a:pPr lvl="1"/>
                <a:r>
                  <a:rPr lang="de-DE" dirty="0"/>
                  <a:t>Outputs the right solution with some </a:t>
                </a:r>
                <a:r>
                  <a:rPr lang="de-DE" dirty="0">
                    <a:solidFill>
                      <a:srgbClr val="0070C0"/>
                    </a:solidFill>
                  </a:rPr>
                  <a:t>probability</a:t>
                </a:r>
              </a:p>
              <a:p>
                <a:r>
                  <a:rPr lang="de-DE" dirty="0"/>
                  <a:t>Negligible: </a:t>
                </a:r>
                <a:br>
                  <a:rPr lang="de-DE" dirty="0"/>
                </a:br>
                <a:r>
                  <a:rPr lang="de-DE" dirty="0"/>
                  <a:t>We call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𝛆</m:t>
                    </m:r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𝐧</m:t>
                        </m:r>
                      </m:e>
                    </m:d>
                    <m:r>
                      <a:rPr lang="de-DE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dirty="0"/>
                  <a:t>negligible if</a:t>
                </a:r>
                <a:br>
                  <a:rPr lang="de-DE" dirty="0"/>
                </a:br>
                <a14:m>
                  <m:oMath xmlns:m="http://schemas.openxmlformats.org/officeDocument/2006/math"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∃</m:t>
                        </m:r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e>
                    </m:d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∀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𝒏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</m:t>
                        </m:r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</m:e>
                    </m:d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𝛆</m:t>
                    </m:r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𝐧</m:t>
                        </m:r>
                      </m:e>
                    </m:d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𝒑𝒐𝒍𝒚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𝒏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de-DE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941" t="-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3CFC4-EBD1-4466-832D-026E7D94D47B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188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UE">
  <a:themeElements>
    <a:clrScheme name="TU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U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  <a:cs typeface="Arial" pitchFamily="34" charset="0"/>
          </a:defRPr>
        </a:defPPr>
      </a:lstStyle>
    </a:lnDef>
  </a:objectDefaults>
  <a:extraClrSchemeLst>
    <a:extraClrScheme>
      <a:clrScheme name="T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TUE</Template>
  <TotalTime>14519</TotalTime>
  <Words>1258</Words>
  <Application>Microsoft Office PowerPoint</Application>
  <PresentationFormat>On-screen Show (4:3)</PresentationFormat>
  <Paragraphs>282</Paragraphs>
  <Slides>33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Arial</vt:lpstr>
      <vt:lpstr>Cambria Math</vt:lpstr>
      <vt:lpstr>Comic Sans MS</vt:lpstr>
      <vt:lpstr>Freestyle Script</vt:lpstr>
      <vt:lpstr>Times</vt:lpstr>
      <vt:lpstr>Times New Roman</vt:lpstr>
      <vt:lpstr>Wingdings</vt:lpstr>
      <vt:lpstr>TUE</vt:lpstr>
      <vt:lpstr>Cryptographic Hash Functions Part I</vt:lpstr>
      <vt:lpstr>how are hash functions used?</vt:lpstr>
      <vt:lpstr>what is a hash function?</vt:lpstr>
      <vt:lpstr>hash collision</vt:lpstr>
      <vt:lpstr>preimage</vt:lpstr>
      <vt:lpstr>second preimage</vt:lpstr>
      <vt:lpstr>cryptographic hash function requirements </vt:lpstr>
      <vt:lpstr>Other terminology (don’t use)</vt:lpstr>
      <vt:lpstr>Formal treatment</vt:lpstr>
      <vt:lpstr>Formal treatment</vt:lpstr>
      <vt:lpstr>Formal security properties: CR</vt:lpstr>
      <vt:lpstr>Formal security properties: CR</vt:lpstr>
      <vt:lpstr>Formal security properties: PRE</vt:lpstr>
      <vt:lpstr>Formal security properties: PRE </vt:lpstr>
      <vt:lpstr>Formal security properties: SPR</vt:lpstr>
      <vt:lpstr>Formal security properties: SPR </vt:lpstr>
      <vt:lpstr>Reductions</vt:lpstr>
      <vt:lpstr>Reductions II</vt:lpstr>
      <vt:lpstr>PowerPoint Presentation</vt:lpstr>
      <vt:lpstr>Easy start: CR -&gt; SPR</vt:lpstr>
      <vt:lpstr>Reduction: CR -&gt; SPR</vt:lpstr>
      <vt:lpstr>Easy start: CR -&gt; SPR</vt:lpstr>
      <vt:lpstr>SPR -&gt; PRE ?</vt:lpstr>
      <vt:lpstr>SPR -&gt; PRE ?</vt:lpstr>
      <vt:lpstr>SPR -&gt; PRE ?</vt:lpstr>
      <vt:lpstr>SPR -&gt; PRE ?</vt:lpstr>
      <vt:lpstr>Summary: Relations</vt:lpstr>
      <vt:lpstr>generic (brute force) attacks</vt:lpstr>
      <vt:lpstr>birthday paradox</vt:lpstr>
      <vt:lpstr>meaningful birthdaying</vt:lpstr>
      <vt:lpstr>implementing birthdaying</vt:lpstr>
      <vt:lpstr>Pollard-ρ and Floyd cycle finding</vt:lpstr>
      <vt:lpstr>security parameter</vt:lpstr>
    </vt:vector>
  </TitlesOfParts>
  <Company>Technische Universiteit Eindhoven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and analysis of hash functions</dc:title>
  <dc:creator>Benne de Weger</dc:creator>
  <cp:lastModifiedBy>huelsing</cp:lastModifiedBy>
  <cp:revision>160</cp:revision>
  <dcterms:created xsi:type="dcterms:W3CDTF">2007-03-27T13:07:39Z</dcterms:created>
  <dcterms:modified xsi:type="dcterms:W3CDTF">2016-09-29T20:55:20Z</dcterms:modified>
</cp:coreProperties>
</file>